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2B302C-E8DB-435A-85E4-6D4563DF2C54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D8D7BE-16ED-4CA4-9C0E-19E32FDBA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tehnike</a:t>
            </a:r>
            <a:r>
              <a:rPr lang="en-US" dirty="0" smtClean="0"/>
              <a:t> </a:t>
            </a:r>
            <a:r>
              <a:rPr lang="en-US" dirty="0" err="1" smtClean="0"/>
              <a:t>anali</a:t>
            </a:r>
            <a:r>
              <a:rPr lang="sr-Latn-CS" dirty="0" smtClean="0"/>
              <a:t>ze poslovnih podataka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Prof. dr Zita Bošnjak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Preprocesiranje podataka - NORMALIZACIJA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Prevođenje svih vrednosti u interval </a:t>
            </a:r>
            <a:r>
              <a:rPr lang="en-US" dirty="0" smtClean="0"/>
              <a:t>[0,1]</a:t>
            </a:r>
            <a:r>
              <a:rPr lang="sr-Latn-CS" dirty="0" smtClean="0"/>
              <a:t> je potrebna: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kako bi svi ulazi imali istu težinu – u suprotnom neuron sa najvećom apsolutnom skalom biva favorizovan;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funkcije transfera u algoritmu obučavanja (sigmoidna i tanh) mogu da se računaju samo na ograničenom intervalu (asimptote su -1 i 1).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Preprocesiranje podataka - NORMALIZACIJA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sr-Latn-CS" dirty="0" smtClean="0"/>
              <a:t>Automatizovano prevođenje svih vrednosti u interval </a:t>
            </a:r>
            <a:r>
              <a:rPr lang="en-US" dirty="0" smtClean="0"/>
              <a:t>[0,1]</a:t>
            </a:r>
            <a:r>
              <a:rPr lang="sr-Latn-CS" dirty="0" smtClean="0"/>
              <a:t> u DataEngine je zapravo prevođenje na </a:t>
            </a:r>
            <a:r>
              <a:rPr lang="en-US" dirty="0" smtClean="0"/>
              <a:t>]</a:t>
            </a:r>
            <a:r>
              <a:rPr lang="sr-Latn-CS" dirty="0" smtClean="0"/>
              <a:t>0,1</a:t>
            </a:r>
            <a:r>
              <a:rPr lang="en-US" dirty="0" smtClean="0"/>
              <a:t>[</a:t>
            </a:r>
            <a:r>
              <a:rPr lang="sr-Latn-CS" dirty="0" smtClean="0"/>
              <a:t> tj. </a:t>
            </a:r>
            <a:r>
              <a:rPr lang="en-US" dirty="0" smtClean="0"/>
              <a:t>[0</a:t>
            </a:r>
            <a:r>
              <a:rPr lang="sr-Latn-CS" dirty="0" smtClean="0"/>
              <a:t>.1</a:t>
            </a:r>
            <a:r>
              <a:rPr lang="en-US" dirty="0" smtClean="0"/>
              <a:t>,</a:t>
            </a:r>
            <a:r>
              <a:rPr lang="sr-Latn-CS" dirty="0" smtClean="0"/>
              <a:t>0.9</a:t>
            </a:r>
            <a:r>
              <a:rPr lang="en-US" dirty="0" smtClean="0"/>
              <a:t>]</a:t>
            </a:r>
            <a:endParaRPr lang="sr-Latn-CS" dirty="0" smtClean="0"/>
          </a:p>
          <a:p>
            <a:r>
              <a:rPr lang="sr-Latn-CS" dirty="0" smtClean="0"/>
              <a:t>Sve vrednosti koje se kasnije pojave u novim slučajevima, a manje su od minimalne se prevode na 0</a:t>
            </a:r>
          </a:p>
          <a:p>
            <a:r>
              <a:rPr lang="sr-Latn-CS" dirty="0" smtClean="0"/>
              <a:t>Sve vrednosti koje se kasnije pojave u novim slučajevima, a veće su od maksimalne se prevode na 1</a:t>
            </a:r>
          </a:p>
          <a:p>
            <a:r>
              <a:rPr lang="sr-Latn-CS" dirty="0" smtClean="0"/>
              <a:t>Nije potrebno menjati izgrađeni model!</a:t>
            </a:r>
          </a:p>
          <a:p>
            <a:endParaRPr lang="sr-Latn-CS" dirty="0" smtClean="0"/>
          </a:p>
          <a:p>
            <a:endParaRPr lang="sr-Latn-CS" sz="2900" b="1" i="1" dirty="0" smtClean="0"/>
          </a:p>
          <a:p>
            <a:pPr marL="514350" indent="-514350">
              <a:buFont typeface="+mj-lt"/>
              <a:buAutoNum type="arabicPeriod"/>
            </a:pPr>
            <a:endParaRPr lang="sr-Latn-C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Preprocesiranje podataka - NORMALIZACIJA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743200"/>
            <a:ext cx="8382000" cy="2590800"/>
          </a:xfrm>
        </p:spPr>
        <p:txBody>
          <a:bodyPr>
            <a:normAutofit/>
          </a:bodyPr>
          <a:lstStyle/>
          <a:p>
            <a:pPr marL="514350" indent="-344488">
              <a:buFont typeface="+mj-lt"/>
              <a:buAutoNum type="arabicPeriod"/>
            </a:pPr>
            <a:r>
              <a:rPr lang="sr-Latn-CS" dirty="0" smtClean="0"/>
              <a:t>Komandama </a:t>
            </a:r>
            <a:r>
              <a:rPr lang="sr-Latn-CS" b="1" i="1" dirty="0" smtClean="0"/>
              <a:t>Mathematics - Scaling -Scale to range..., </a:t>
            </a:r>
            <a:r>
              <a:rPr lang="sr-Latn-CS" dirty="0" smtClean="0"/>
              <a:t>gde se interval određuje </a:t>
            </a:r>
            <a:r>
              <a:rPr lang="sr-Latn-CS" sz="2900" dirty="0" smtClean="0"/>
              <a:t>od min do max vrednosti atributa,</a:t>
            </a:r>
            <a:r>
              <a:rPr lang="sr-Latn-CS" dirty="0" smtClean="0"/>
              <a:t> koji se dobijaju </a:t>
            </a:r>
          </a:p>
          <a:p>
            <a:pPr marL="833438" lvl="1" indent="-314325">
              <a:spcBef>
                <a:spcPts val="0"/>
              </a:spcBef>
              <a:buNone/>
            </a:pPr>
            <a:r>
              <a:rPr lang="sr-Latn-CS" sz="2900" dirty="0" smtClean="0"/>
              <a:t>komandama </a:t>
            </a:r>
            <a:r>
              <a:rPr lang="sr-Latn-CS" sz="2600" b="1" i="1" dirty="0" smtClean="0"/>
              <a:t>Statistics - General</a:t>
            </a:r>
          </a:p>
          <a:p>
            <a:pPr marL="834390" lvl="1" indent="-344488">
              <a:buNone/>
            </a:pPr>
            <a:endParaRPr lang="sr-Latn-CS" sz="29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6000" t="43733" r="47400" b="41600"/>
          <a:stretch>
            <a:fillRect/>
          </a:stretch>
        </p:blipFill>
        <p:spPr bwMode="auto">
          <a:xfrm>
            <a:off x="5486400" y="3886200"/>
            <a:ext cx="322015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8600" y="1676400"/>
            <a:ext cx="8610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900" dirty="0"/>
              <a:t>Linearna transformacija selektovanih podataka u DataEngine-u se postiže: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638800"/>
            <a:ext cx="81534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401638">
              <a:buClr>
                <a:schemeClr val="accent2">
                  <a:lumMod val="75000"/>
                </a:schemeClr>
              </a:buClr>
              <a:buSzPct val="60000"/>
              <a:buFont typeface="+mj-lt"/>
              <a:buAutoNum type="arabicPeriod" startAt="2"/>
            </a:pPr>
            <a:r>
              <a:rPr lang="sr-Latn-CS" sz="2700" dirty="0" smtClean="0"/>
              <a:t>Komandama </a:t>
            </a:r>
            <a:r>
              <a:rPr lang="sr-Latn-CS" sz="2700" b="1" i="1" dirty="0"/>
              <a:t>Mathematics –Scaling - Scale to </a:t>
            </a:r>
            <a:r>
              <a:rPr lang="en-US" sz="2700" b="1" i="1" dirty="0"/>
              <a:t>[0</a:t>
            </a:r>
            <a:r>
              <a:rPr lang="sr-Latn-CS" sz="2700" b="1" i="1" dirty="0"/>
              <a:t>..</a:t>
            </a:r>
            <a:r>
              <a:rPr lang="en-US" sz="2700" b="1" i="1" dirty="0"/>
              <a:t>1]</a:t>
            </a:r>
            <a:r>
              <a:rPr lang="sr-Latn-CS" sz="2700" b="1" i="1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Trening i test podaci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r>
              <a:rPr lang="sr-Latn-CS" sz="3300" dirty="0" smtClean="0"/>
              <a:t>“Najskoriji” podaci se koriste za testiranje</a:t>
            </a:r>
          </a:p>
          <a:p>
            <a:r>
              <a:rPr lang="sr-Latn-CS" sz="3300" dirty="0" smtClean="0"/>
              <a:t>Podaci iz poslednjih 12  meseci su test podaci, ostali se koriste za obučavanje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r>
              <a:rPr lang="sr-Latn-CS" sz="3300" dirty="0" smtClean="0"/>
              <a:t>12 ulaznih neurona i 1 izlazni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0" y="2895600"/>
            <a:ext cx="9144000" cy="3914465"/>
            <a:chOff x="0" y="2895600"/>
            <a:chExt cx="9144000" cy="3914465"/>
          </a:xfrm>
        </p:grpSpPr>
        <p:sp>
          <p:nvSpPr>
            <p:cNvPr id="20" name="TextBox 19"/>
            <p:cNvSpPr txBox="1"/>
            <p:nvPr/>
          </p:nvSpPr>
          <p:spPr>
            <a:xfrm>
              <a:off x="0" y="5715000"/>
              <a:ext cx="739140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sr-Latn-CS" dirty="0" smtClean="0"/>
                <a:t>   . . .  input9    input8   input7   input6   input5   input4   input3   input2  input1</a:t>
              </a:r>
              <a:endParaRPr lang="en-US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0" y="2895600"/>
              <a:ext cx="9144000" cy="3914465"/>
              <a:chOff x="0" y="2286000"/>
              <a:chExt cx="9144000" cy="3914465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3000" b="55467"/>
              <a:stretch>
                <a:fillRect/>
              </a:stretch>
            </p:blipFill>
            <p:spPr bwMode="auto">
              <a:xfrm>
                <a:off x="0" y="2286000"/>
                <a:ext cx="9144000" cy="23284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6934200" y="5554134"/>
                <a:ext cx="1447799" cy="646331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r-Latn-CS" dirty="0" smtClean="0"/>
                  <a:t>predviđeni output</a:t>
                </a:r>
                <a:endParaRPr lang="en-US" dirty="0"/>
              </a:p>
            </p:txBody>
          </p:sp>
          <p:sp>
            <p:nvSpPr>
              <p:cNvPr id="19" name="Right Arrow 18"/>
              <p:cNvSpPr/>
              <p:nvPr/>
            </p:nvSpPr>
            <p:spPr>
              <a:xfrm rot="16200000">
                <a:off x="7162800" y="4876800"/>
                <a:ext cx="9144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ight Arrow 20"/>
              <p:cNvSpPr/>
              <p:nvPr/>
            </p:nvSpPr>
            <p:spPr>
              <a:xfrm rot="16200000">
                <a:off x="7620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ight Arrow 21"/>
              <p:cNvSpPr/>
              <p:nvPr/>
            </p:nvSpPr>
            <p:spPr>
              <a:xfrm rot="16200000">
                <a:off x="15240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ight Arrow 22"/>
              <p:cNvSpPr/>
              <p:nvPr/>
            </p:nvSpPr>
            <p:spPr>
              <a:xfrm rot="16200000">
                <a:off x="2209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ight Arrow 23"/>
              <p:cNvSpPr/>
              <p:nvPr/>
            </p:nvSpPr>
            <p:spPr>
              <a:xfrm rot="16200000">
                <a:off x="2971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ight Arrow 24"/>
              <p:cNvSpPr/>
              <p:nvPr/>
            </p:nvSpPr>
            <p:spPr>
              <a:xfrm rot="16200000">
                <a:off x="3733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ight Arrow 25"/>
              <p:cNvSpPr/>
              <p:nvPr/>
            </p:nvSpPr>
            <p:spPr>
              <a:xfrm rot="16200000">
                <a:off x="4495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ight Arrow 26"/>
              <p:cNvSpPr/>
              <p:nvPr/>
            </p:nvSpPr>
            <p:spPr>
              <a:xfrm rot="16200000">
                <a:off x="6019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ight Arrow 27"/>
              <p:cNvSpPr/>
              <p:nvPr/>
            </p:nvSpPr>
            <p:spPr>
              <a:xfrm rot="16200000">
                <a:off x="6781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ight Arrow 28"/>
              <p:cNvSpPr/>
              <p:nvPr/>
            </p:nvSpPr>
            <p:spPr>
              <a:xfrm rot="16200000">
                <a:off x="5257800" y="4648200"/>
                <a:ext cx="457200" cy="457200"/>
              </a:xfrm>
              <a:prstGeom prst="rightArrow">
                <a:avLst>
                  <a:gd name="adj1" fmla="val 54939"/>
                  <a:gd name="adj2" fmla="val 5000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153400" cy="990600"/>
          </a:xfrm>
        </p:spPr>
        <p:txBody>
          <a:bodyPr/>
          <a:lstStyle/>
          <a:p>
            <a:r>
              <a:rPr lang="sr-Latn-CS" dirty="0" smtClean="0"/>
              <a:t>Konfiguracija MLP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4267200" cy="4495800"/>
          </a:xfrm>
        </p:spPr>
        <p:txBody>
          <a:bodyPr/>
          <a:lstStyle/>
          <a:p>
            <a:r>
              <a:rPr lang="sr-Latn-CS" dirty="0" smtClean="0"/>
              <a:t>Jedino pravilo:</a:t>
            </a:r>
          </a:p>
          <a:p>
            <a:pPr marL="230188" lvl="1" indent="-53975">
              <a:buNone/>
            </a:pPr>
            <a:r>
              <a:rPr lang="sr-Latn-CS" sz="2900" dirty="0" smtClean="0"/>
              <a:t>“as complex as necessary,</a:t>
            </a:r>
          </a:p>
          <a:p>
            <a:pPr marL="511175" lvl="1" indent="-273050">
              <a:buNone/>
            </a:pPr>
            <a:r>
              <a:rPr lang="sr-Latn-CS" sz="2900" dirty="0" smtClean="0"/>
              <a:t> as simple as possible”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000" t="24533" r="72000" b="21333"/>
          <a:stretch>
            <a:fillRect/>
          </a:stretch>
        </p:blipFill>
        <p:spPr bwMode="auto">
          <a:xfrm>
            <a:off x="4267200" y="918155"/>
            <a:ext cx="4876800" cy="5939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Evaluacija rezultata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000" t="12800" r="33600" b="7467"/>
          <a:stretch>
            <a:fillRect/>
          </a:stretch>
        </p:blipFill>
        <p:spPr bwMode="auto">
          <a:xfrm>
            <a:off x="609600" y="1305850"/>
            <a:ext cx="7848600" cy="555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Praćenje greške pri obučavanju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91000" y="1447800"/>
            <a:ext cx="4498848" cy="1066800"/>
          </a:xfrm>
        </p:spPr>
        <p:txBody>
          <a:bodyPr/>
          <a:lstStyle/>
          <a:p>
            <a:r>
              <a:rPr lang="sr-Latn-CS" dirty="0" smtClean="0"/>
              <a:t>nastavljeno obučavanje uz </a:t>
            </a:r>
            <a:r>
              <a:rPr lang="sr-Latn-CS" b="1" dirty="0" smtClean="0"/>
              <a:t>povećanu</a:t>
            </a:r>
            <a:r>
              <a:rPr lang="sr-Latn-CS" dirty="0" smtClean="0"/>
              <a:t> stopu učenja </a:t>
            </a:r>
            <a:r>
              <a:rPr lang="sr-Latn-CS" dirty="0" smtClean="0">
                <a:sym typeface="Symbol"/>
              </a:rPr>
              <a:t>: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3000" t="16000" r="58200" b="34133"/>
          <a:stretch>
            <a:fillRect/>
          </a:stretch>
        </p:blipFill>
        <p:spPr bwMode="auto">
          <a:xfrm>
            <a:off x="0" y="2209800"/>
            <a:ext cx="4038600" cy="291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3000" t="19200" r="40800" b="39467"/>
          <a:stretch>
            <a:fillRect/>
          </a:stretch>
        </p:blipFill>
        <p:spPr bwMode="auto">
          <a:xfrm>
            <a:off x="4115091" y="2514600"/>
            <a:ext cx="5028909" cy="215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600200"/>
            <a:ext cx="4498848" cy="609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sr-Latn-C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prvih 10000 epoha: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5257800"/>
            <a:ext cx="4267200" cy="1371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lang="sr-Latn-CS" sz="3100" dirty="0"/>
              <a:t>nastavljeno obučavanje posle 10000 epoha uz </a:t>
            </a:r>
            <a:r>
              <a:rPr lang="sr-Latn-CS" sz="3100" b="1" dirty="0"/>
              <a:t>nepromenjeno </a:t>
            </a:r>
            <a:r>
              <a:rPr kumimoji="0" lang="sr-Latn-C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</a:t>
            </a:r>
            <a:r>
              <a:rPr kumimoji="0" lang="sr-Latn-C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: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 l="4200" t="43733" r="54000" b="16000"/>
          <a:stretch>
            <a:fillRect/>
          </a:stretch>
        </p:blipFill>
        <p:spPr bwMode="auto">
          <a:xfrm>
            <a:off x="4343400" y="4710928"/>
            <a:ext cx="3962400" cy="214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Down Arrow 10"/>
          <p:cNvSpPr/>
          <p:nvPr/>
        </p:nvSpPr>
        <p:spPr>
          <a:xfrm>
            <a:off x="5943600" y="26670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62600" y="3581400"/>
            <a:ext cx="19812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sr-Latn-CS" dirty="0" smtClean="0"/>
              <a:t>Greška na test primerima raste!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0" y="5791200"/>
            <a:ext cx="266700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sr-Latn-CS" dirty="0" smtClean="0"/>
              <a:t>Greška na test primerima raste tek nakon 12000 iteracija!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1978152" cy="990600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Rezultati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t="32000" r="51000" b="18133"/>
          <a:stretch>
            <a:fillRect/>
          </a:stretch>
        </p:blipFill>
        <p:spPr bwMode="auto">
          <a:xfrm>
            <a:off x="-1" y="3352800"/>
            <a:ext cx="6123177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9800" t="32000" r="2400" b="21333"/>
          <a:stretch>
            <a:fillRect/>
          </a:stretch>
        </p:blipFill>
        <p:spPr bwMode="auto">
          <a:xfrm>
            <a:off x="2461750" y="0"/>
            <a:ext cx="6682250" cy="366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Problem u oblasti istraživanja tržišta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Zadatak: predviđanje broja putnika</a:t>
            </a:r>
          </a:p>
          <a:p>
            <a:r>
              <a:rPr lang="sr-Latn-CS" dirty="0" smtClean="0"/>
              <a:t>Cilj primera:</a:t>
            </a:r>
          </a:p>
          <a:p>
            <a:pPr lvl="1"/>
            <a:r>
              <a:rPr lang="sr-Latn-CS" dirty="0" smtClean="0"/>
              <a:t>Pokazati adekvatnost MLP metoda za probleme predviđanja</a:t>
            </a:r>
          </a:p>
          <a:p>
            <a:pPr lvl="1"/>
            <a:r>
              <a:rPr lang="sr-Latn-CS" dirty="0" smtClean="0"/>
              <a:t>Ukazati na efekte različitih parametara mreže na rezultat predviđanja</a:t>
            </a:r>
          </a:p>
          <a:p>
            <a:pPr lvl="1"/>
            <a:r>
              <a:rPr lang="sr-Latn-CS" dirty="0" smtClean="0"/>
              <a:t>Pokazati kako se radi u alatu DataEngine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Karakteristika podataka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Kolekcija ima formu vremenskih serija </a:t>
            </a:r>
          </a:p>
          <a:p>
            <a:r>
              <a:rPr lang="sr-Latn-CS" dirty="0" smtClean="0"/>
              <a:t>Podaci imaju rastući trend</a:t>
            </a:r>
          </a:p>
          <a:p>
            <a:r>
              <a:rPr lang="sr-Latn-CS" dirty="0" smtClean="0"/>
              <a:t>Sezonske oscilacije</a:t>
            </a:r>
          </a:p>
          <a:p>
            <a:r>
              <a:rPr lang="sr-Latn-CS" dirty="0" smtClean="0"/>
              <a:t>Mnoštvo faktora utiče na varijacije vrednosti broja putnika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7800" t="21333" r="43800" b="35200"/>
          <a:stretch>
            <a:fillRect/>
          </a:stretch>
        </p:blipFill>
        <p:spPr bwMode="auto">
          <a:xfrm>
            <a:off x="2971800" y="3733800"/>
            <a:ext cx="543033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Prediktivni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Uočava pozadinsku strukturu podataka i na osnovu toga predviđa buduće vrednosti.</a:t>
            </a:r>
          </a:p>
          <a:p>
            <a:r>
              <a:rPr lang="sr-Latn-CS" dirty="0" smtClean="0"/>
              <a:t>1. pristup: Eksponencijalno glačanje - optimizacijom parametara nastojimo da greška predviđanja za </a:t>
            </a:r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POSLEDNJIH 12  VREDNOSTI </a:t>
            </a:r>
            <a:r>
              <a:rPr lang="sr-Latn-CS" dirty="0" smtClean="0"/>
              <a:t>bude što manja.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00" t="17067" r="33000" b="49067"/>
          <a:stretch>
            <a:fillRect/>
          </a:stretch>
        </p:blipFill>
        <p:spPr bwMode="auto">
          <a:xfrm>
            <a:off x="-71985" y="4114800"/>
            <a:ext cx="921598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Prednosti MLP nad eksponencjalnim glačanjem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85000" lnSpcReduction="10000"/>
          </a:bodyPr>
          <a:lstStyle/>
          <a:p>
            <a:r>
              <a:rPr lang="sr-Latn-CS" dirty="0" smtClean="0"/>
              <a:t>2. pristup: MLP</a:t>
            </a:r>
          </a:p>
          <a:p>
            <a:r>
              <a:rPr lang="sr-Latn-CS" dirty="0" smtClean="0"/>
              <a:t>“</a:t>
            </a:r>
            <a:r>
              <a:rPr lang="en-US" dirty="0" smtClean="0"/>
              <a:t>In spite of optimizing the exponential smoothing parameter, the forecast can not be said to be particularly good. A neural network should be able to perform the task much better because of its ability to take into consideration external variables and their non linear interactions, providing a solution to the solving of complex systems in economics and other fields.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advantage of the method is that neural networks learn themselves the effects of the different variables so that the user isn't required to know the interactions between them </a:t>
            </a:r>
            <a:r>
              <a:rPr lang="en-US" dirty="0" smtClean="0"/>
              <a:t>[Lang 1988].</a:t>
            </a:r>
            <a:r>
              <a:rPr lang="sr-Latn-CS" dirty="0" smtClean="0"/>
              <a:t>”</a:t>
            </a:r>
          </a:p>
          <a:p>
            <a:r>
              <a:rPr lang="sr-Latn-CS" dirty="0" smtClean="0"/>
              <a:t>Neuronske mreže dobijaju sve veći značaj u modelovanju u ekonomiji.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Preprocesiranje podataka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5029200"/>
          </a:xfrm>
        </p:spPr>
        <p:txBody>
          <a:bodyPr>
            <a:normAutofit fontScale="92500" lnSpcReduction="20000"/>
          </a:bodyPr>
          <a:lstStyle/>
          <a:p>
            <a:r>
              <a:rPr lang="sr-Latn-CS" dirty="0" smtClean="0"/>
              <a:t>Trend se uklanja izračunavanjem MAv za prethodnih 12 mesečnih vrednosti (godišnja sezonost):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r>
              <a:rPr lang="sr-Latn-CS" dirty="0" smtClean="0"/>
              <a:t>MAv12 se odbija od 13. vrednosti </a:t>
            </a:r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6000" t="22400" r="64200" b="18133"/>
          <a:stretch>
            <a:fillRect/>
          </a:stretch>
        </p:blipFill>
        <p:spPr bwMode="auto">
          <a:xfrm>
            <a:off x="4343400" y="1514667"/>
            <a:ext cx="4800600" cy="5388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3000" t="18133" r="84000" b="69333"/>
          <a:stretch>
            <a:fillRect/>
          </a:stretch>
        </p:blipFill>
        <p:spPr bwMode="auto">
          <a:xfrm>
            <a:off x="838200" y="3505200"/>
            <a:ext cx="2936132" cy="159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Preprocesiranje podataka - </a:t>
            </a:r>
            <a:r>
              <a:rPr lang="sr-Latn-CS" cap="all" dirty="0" smtClean="0"/>
              <a:t>Uklanjanje trenda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76400"/>
            <a:ext cx="8153400" cy="5181600"/>
          </a:xfrm>
        </p:spPr>
        <p:txBody>
          <a:bodyPr>
            <a:normAutofit lnSpcReduction="10000"/>
          </a:bodyPr>
          <a:lstStyle/>
          <a:p>
            <a:r>
              <a:rPr lang="sr-Latn-CS" cap="all" dirty="0" smtClean="0"/>
              <a:t>T</a:t>
            </a:r>
            <a:r>
              <a:rPr lang="sr-Latn-CS" dirty="0" smtClean="0"/>
              <a:t>rend uklanjamo izračunavanjem pokretnog proseka za prethodnih 12 mesečnih vrednosti: 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sz="2800" dirty="0" smtClean="0"/>
              <a:t>s</a:t>
            </a:r>
            <a:r>
              <a:rPr lang="en-US" sz="2800" dirty="0" err="1" smtClean="0"/>
              <a:t>ele</a:t>
            </a:r>
            <a:r>
              <a:rPr lang="sr-Latn-CS" sz="2800" dirty="0" smtClean="0"/>
              <a:t>ktujemo</a:t>
            </a:r>
            <a:r>
              <a:rPr lang="en-US" sz="2800" dirty="0" smtClean="0"/>
              <a:t> </a:t>
            </a:r>
            <a:r>
              <a:rPr lang="sr-Latn-CS" sz="2800" dirty="0" smtClean="0"/>
              <a:t>granu </a:t>
            </a:r>
            <a:r>
              <a:rPr lang="en-US" sz="2800" dirty="0" err="1" smtClean="0"/>
              <a:t>Input/Output</a:t>
            </a:r>
            <a:r>
              <a:rPr lang="en-US" sz="2800" dirty="0" smtClean="0"/>
              <a:t> </a:t>
            </a:r>
            <a:r>
              <a:rPr lang="sr-Latn-CS" sz="2800" dirty="0" smtClean="0"/>
              <a:t>u prozoru </a:t>
            </a:r>
            <a:r>
              <a:rPr lang="en-US" sz="2800" dirty="0" err="1" smtClean="0"/>
              <a:t>proje</a:t>
            </a:r>
            <a:r>
              <a:rPr lang="sr-Latn-CS" sz="2800" dirty="0" smtClean="0"/>
              <a:t>ka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</a:t>
            </a:r>
            <a:r>
              <a:rPr lang="sr-Latn-CS" sz="2800" dirty="0" smtClean="0"/>
              <a:t>tvorimo </a:t>
            </a:r>
            <a:r>
              <a:rPr lang="en-US" sz="2800" dirty="0" smtClean="0"/>
              <a:t>f</a:t>
            </a:r>
            <a:r>
              <a:rPr lang="sr-Latn-CS" sz="2800" dirty="0" smtClean="0"/>
              <a:t>ajl  u kojem su podaci, npr.  </a:t>
            </a:r>
            <a:r>
              <a:rPr lang="en-US" sz="2800" dirty="0" smtClean="0"/>
              <a:t>'All.dat' </a:t>
            </a:r>
            <a:r>
              <a:rPr lang="sr-Latn-CS" sz="2800" dirty="0" smtClean="0"/>
              <a:t>(</a:t>
            </a:r>
            <a:r>
              <a:rPr lang="en-US" sz="2800" dirty="0" smtClean="0"/>
              <a:t>double-click</a:t>
            </a:r>
            <a:r>
              <a:rPr lang="sr-Latn-CS" sz="2800" dirty="0" smtClean="0"/>
              <a:t>)</a:t>
            </a:r>
            <a:r>
              <a:rPr lang="en-US" sz="2800" dirty="0" smtClean="0"/>
              <a:t> </a:t>
            </a:r>
            <a:r>
              <a:rPr lang="sr-Latn-CS" sz="2800" dirty="0" smtClean="0"/>
              <a:t>- </a:t>
            </a:r>
            <a:r>
              <a:rPr lang="en-US" sz="2800" dirty="0" smtClean="0"/>
              <a:t>Alias 'All Data‘</a:t>
            </a:r>
            <a:endParaRPr lang="sr-Latn-C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sr-Latn-CS" sz="2800" dirty="0" smtClean="0"/>
              <a:t>Napravimo u editoru podataka kopiju orginalnih podataka iz kolone </a:t>
            </a:r>
            <a:r>
              <a:rPr lang="en-US" sz="2800" dirty="0" smtClean="0"/>
              <a:t> Original Value</a:t>
            </a:r>
            <a:r>
              <a:rPr lang="sr-Latn-CS" sz="2800" dirty="0" smtClean="0"/>
              <a:t> u novu kolonu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 smtClean="0"/>
              <a:t>Sele</a:t>
            </a:r>
            <a:r>
              <a:rPr lang="sr-Latn-CS" sz="2800" dirty="0" smtClean="0"/>
              <a:t>ktujemo kopiranu kolonu i preimenujemo (</a:t>
            </a:r>
            <a:r>
              <a:rPr lang="en-US" sz="2800" dirty="0" smtClean="0"/>
              <a:t>double-click</a:t>
            </a:r>
            <a:r>
              <a:rPr lang="sr-Latn-CS" sz="2800" dirty="0" smtClean="0"/>
              <a:t> na zaglavlje kolone) </a:t>
            </a:r>
            <a:r>
              <a:rPr lang="en-US" sz="2800" dirty="0" smtClean="0"/>
              <a:t> </a:t>
            </a:r>
            <a:r>
              <a:rPr lang="sr-Latn-CS" sz="2800" dirty="0" smtClean="0"/>
              <a:t>u </a:t>
            </a:r>
            <a:r>
              <a:rPr lang="en-US" sz="2800" dirty="0" smtClean="0"/>
              <a:t>'MAv12’</a:t>
            </a:r>
            <a:endParaRPr lang="sr-Latn-C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men</a:t>
            </a:r>
            <a:r>
              <a:rPr lang="sr-Latn-CS" sz="2800" dirty="0" smtClean="0"/>
              <a:t>i</a:t>
            </a:r>
            <a:r>
              <a:rPr lang="en-US" sz="2800" dirty="0" smtClean="0"/>
              <a:t> </a:t>
            </a:r>
            <a:r>
              <a:rPr lang="sr-Latn-CS" sz="2800" dirty="0" smtClean="0"/>
              <a:t>k</a:t>
            </a:r>
            <a:r>
              <a:rPr lang="en-US" sz="2800" dirty="0" err="1" smtClean="0"/>
              <a:t>omand</a:t>
            </a:r>
            <a:r>
              <a:rPr lang="sr-Latn-CS" sz="2800" dirty="0" smtClean="0"/>
              <a:t>om:</a:t>
            </a:r>
            <a:r>
              <a:rPr lang="en-US" sz="2800" dirty="0" smtClean="0"/>
              <a:t> Statistics-Moving Average</a:t>
            </a:r>
            <a:r>
              <a:rPr lang="sr-Latn-CS" sz="2800" dirty="0" smtClean="0"/>
              <a:t> izračunavamo pokretni prosek (fajl: flightp.dat).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Preprocesiranje podataka - </a:t>
            </a:r>
            <a:r>
              <a:rPr lang="sr-Latn-CS" cap="all" dirty="0" smtClean="0"/>
              <a:t>Uklanjanje trenda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273552" cy="4495800"/>
          </a:xfrm>
        </p:spPr>
        <p:txBody>
          <a:bodyPr>
            <a:normAutofit fontScale="77500" lnSpcReduction="20000"/>
          </a:bodyPr>
          <a:lstStyle/>
          <a:p>
            <a:r>
              <a:rPr lang="sr-Latn-CS" dirty="0" smtClean="0"/>
              <a:t>Predviđanje se vrši nad podacima koji </a:t>
            </a:r>
            <a:r>
              <a:rPr lang="sr-Latn-CS" b="1" dirty="0" smtClean="0"/>
              <a:t>ne zavise </a:t>
            </a:r>
            <a:r>
              <a:rPr lang="sr-Latn-CS" dirty="0" smtClean="0"/>
              <a:t>od apsolutne skale:</a:t>
            </a:r>
          </a:p>
          <a:p>
            <a:endParaRPr lang="sr-Latn-CS" dirty="0" smtClean="0"/>
          </a:p>
          <a:p>
            <a:endParaRPr lang="sr-Latn-CS" dirty="0" smtClean="0"/>
          </a:p>
          <a:p>
            <a:r>
              <a:rPr lang="sr-Latn-CS" dirty="0" smtClean="0"/>
              <a:t>Kada nema trenda, uočava se rast sezonskih oscilacija:</a:t>
            </a:r>
          </a:p>
          <a:p>
            <a:pPr>
              <a:buNone/>
            </a:pPr>
            <a:endParaRPr lang="sr-Latn-CS" dirty="0" smtClean="0"/>
          </a:p>
          <a:p>
            <a:r>
              <a:rPr lang="sr-Latn-CS" sz="2000" dirty="0" smtClean="0"/>
              <a:t>metode za njihovo uklanjanje nisu predmet </a:t>
            </a:r>
            <a:r>
              <a:rPr lang="sr-Latn-CS" sz="2000" dirty="0" smtClean="0"/>
              <a:t>izučavanja</a:t>
            </a:r>
            <a:r>
              <a:rPr lang="en-US" sz="2000" dirty="0" smtClean="0"/>
              <a:t> </a:t>
            </a:r>
            <a:r>
              <a:rPr lang="sr-Latn-CS" sz="2000" dirty="0" smtClean="0"/>
              <a:t>(</a:t>
            </a:r>
            <a:r>
              <a:rPr lang="en-GB" sz="1800" dirty="0" err="1" smtClean="0"/>
              <a:t>npr</a:t>
            </a:r>
            <a:r>
              <a:rPr lang="hr-HR" sz="1800" dirty="0" smtClean="0"/>
              <a:t>. </a:t>
            </a:r>
            <a:r>
              <a:rPr lang="en-GB" sz="1800" dirty="0" err="1" smtClean="0"/>
              <a:t>izra</a:t>
            </a:r>
            <a:r>
              <a:rPr lang="hr-HR" sz="1800" dirty="0" smtClean="0"/>
              <a:t>č</a:t>
            </a:r>
            <a:r>
              <a:rPr lang="en-GB" sz="1800" dirty="0" err="1" smtClean="0"/>
              <a:t>unavanjem</a:t>
            </a:r>
            <a:r>
              <a:rPr lang="en-GB" sz="1800" dirty="0" smtClean="0"/>
              <a:t> </a:t>
            </a:r>
            <a:r>
              <a:rPr lang="en-GB" sz="1800" dirty="0" err="1" smtClean="0"/>
              <a:t>pokretne</a:t>
            </a:r>
            <a:r>
              <a:rPr lang="en-GB" sz="1800" dirty="0" smtClean="0"/>
              <a:t> </a:t>
            </a:r>
            <a:r>
              <a:rPr lang="en-GB" sz="1800" dirty="0" err="1" smtClean="0"/>
              <a:t>standardne</a:t>
            </a:r>
            <a:r>
              <a:rPr lang="en-GB" sz="1800" dirty="0" smtClean="0"/>
              <a:t> </a:t>
            </a:r>
            <a:r>
              <a:rPr lang="en-GB" sz="1800" dirty="0" err="1" smtClean="0"/>
              <a:t>devijacije</a:t>
            </a:r>
            <a:r>
              <a:rPr lang="hr-HR" sz="1800" dirty="0" smtClean="0"/>
              <a:t>, </a:t>
            </a:r>
            <a:r>
              <a:rPr lang="en-GB" sz="1800" dirty="0" err="1" smtClean="0"/>
              <a:t>kao</a:t>
            </a:r>
            <a:r>
              <a:rPr lang="en-GB" sz="1800" dirty="0" smtClean="0"/>
              <a:t>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kod</a:t>
            </a:r>
            <a:r>
              <a:rPr lang="en-GB" sz="1800" dirty="0" smtClean="0"/>
              <a:t> </a:t>
            </a:r>
            <a:r>
              <a:rPr lang="en-GB" sz="1800" dirty="0" err="1" smtClean="0"/>
              <a:t>trenda</a:t>
            </a:r>
            <a:r>
              <a:rPr lang="sr-Latn-CS" sz="1800" smtClean="0"/>
              <a:t>)</a:t>
            </a:r>
            <a:r>
              <a:rPr lang="sr-Latn-CS" sz="2000" smtClean="0"/>
              <a:t>.</a:t>
            </a:r>
            <a:endParaRPr lang="sr-Latn-CS" sz="2000" dirty="0" smtClean="0"/>
          </a:p>
          <a:p>
            <a:endParaRPr lang="sr-Latn-C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4800" t="39467" r="49200" b="21333"/>
          <a:stretch>
            <a:fillRect/>
          </a:stretch>
        </p:blipFill>
        <p:spPr bwMode="auto">
          <a:xfrm>
            <a:off x="3962399" y="1524000"/>
            <a:ext cx="508700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4200" t="29867" r="49200" b="33067"/>
          <a:stretch>
            <a:fillRect/>
          </a:stretch>
        </p:blipFill>
        <p:spPr bwMode="auto">
          <a:xfrm>
            <a:off x="3804652" y="4191000"/>
            <a:ext cx="5339348" cy="238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Podaci za analizu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fajl: prep.dat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 smtClean="0"/>
          </a:p>
          <a:p>
            <a:pPr>
              <a:buNone/>
            </a:pPr>
            <a:r>
              <a:rPr lang="sr-Latn-CS" sz="4000" dirty="0" smtClean="0"/>
              <a:t>...</a:t>
            </a:r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0" y="2133600"/>
            <a:ext cx="9144000" cy="4724400"/>
            <a:chOff x="0" y="2133600"/>
            <a:chExt cx="9144000" cy="47244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3000" b="55467"/>
            <a:stretch>
              <a:fillRect/>
            </a:stretch>
          </p:blipFill>
          <p:spPr bwMode="auto">
            <a:xfrm>
              <a:off x="0" y="2133600"/>
              <a:ext cx="9144000" cy="2328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600" t="57600" r="3000" b="8533"/>
            <a:stretch>
              <a:fillRect/>
            </a:stretch>
          </p:blipFill>
          <p:spPr bwMode="auto">
            <a:xfrm>
              <a:off x="0" y="5050985"/>
              <a:ext cx="9144000" cy="1807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Right Arrow 9"/>
            <p:cNvSpPr/>
            <p:nvPr/>
          </p:nvSpPr>
          <p:spPr>
            <a:xfrm rot="10800000">
              <a:off x="228600" y="4191000"/>
              <a:ext cx="8915400" cy="152400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>
            <a:xfrm rot="10800000">
              <a:off x="228600" y="5280378"/>
              <a:ext cx="8915400" cy="152400"/>
            </a:xfrm>
            <a:prstGeom prst="rightArrow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19200" y="4329288"/>
              <a:ext cx="160020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sr-Latn-CS" dirty="0" smtClean="0"/>
                <a:t>prvi “pun” red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9200" y="4921956"/>
              <a:ext cx="2133600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sr-Latn-CS" dirty="0" smtClean="0"/>
                <a:t>poslednji  “pun” red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360</TotalTime>
  <Words>696</Words>
  <Application>Microsoft Office PowerPoint</Application>
  <PresentationFormat>On-screen Show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Metode i tehnike analize poslovnih podataka</vt:lpstr>
      <vt:lpstr>Problem u oblasti istraživanja tržišta</vt:lpstr>
      <vt:lpstr>Karakteristika podataka</vt:lpstr>
      <vt:lpstr>Prediktivni model </vt:lpstr>
      <vt:lpstr>Prednosti MLP nad eksponencjalnim glačanjem</vt:lpstr>
      <vt:lpstr>Preprocesiranje podataka</vt:lpstr>
      <vt:lpstr>Preprocesiranje podataka - Uklanjanje trenda </vt:lpstr>
      <vt:lpstr>Preprocesiranje podataka - Uklanjanje trenda </vt:lpstr>
      <vt:lpstr>Podaci za analizu</vt:lpstr>
      <vt:lpstr>Preprocesiranje podataka - NORMALIZACIJA</vt:lpstr>
      <vt:lpstr>Preprocesiranje podataka - NORMALIZACIJA</vt:lpstr>
      <vt:lpstr>Preprocesiranje podataka - NORMALIZACIJA</vt:lpstr>
      <vt:lpstr>Trening i test podaci</vt:lpstr>
      <vt:lpstr>Konfiguracija MLP</vt:lpstr>
      <vt:lpstr>Evaluacija rezultata</vt:lpstr>
      <vt:lpstr>Praćenje greške pri obučavanju</vt:lpstr>
      <vt:lpstr>Rezultati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Metode i tehnike analize poslovnih podataka</dc:title>
  <dc:creator>Zita Bosnjak</dc:creator>
  <cp:lastModifiedBy>Zita Bosnjak</cp:lastModifiedBy>
  <cp:revision>59</cp:revision>
  <dcterms:created xsi:type="dcterms:W3CDTF">2016-02-25T07:53:36Z</dcterms:created>
  <dcterms:modified xsi:type="dcterms:W3CDTF">2016-03-04T14:45:00Z</dcterms:modified>
</cp:coreProperties>
</file>