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42C85-9DA1-411A-B598-9AAA23A5348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2A51C3F-F196-4C08-904C-42B2CE29F0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42C85-9DA1-411A-B598-9AAA23A5348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51C3F-F196-4C08-904C-42B2CE29F0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2A51C3F-F196-4C08-904C-42B2CE29F01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42C85-9DA1-411A-B598-9AAA23A5348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42C85-9DA1-411A-B598-9AAA23A5348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2A51C3F-F196-4C08-904C-42B2CE29F0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42C85-9DA1-411A-B598-9AAA23A5348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2A51C3F-F196-4C08-904C-42B2CE29F0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0A42C85-9DA1-411A-B598-9AAA23A5348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51C3F-F196-4C08-904C-42B2CE29F0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42C85-9DA1-411A-B598-9AAA23A5348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2A51C3F-F196-4C08-904C-42B2CE29F01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42C85-9DA1-411A-B598-9AAA23A5348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2A51C3F-F196-4C08-904C-42B2CE29F0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42C85-9DA1-411A-B598-9AAA23A5348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A51C3F-F196-4C08-904C-42B2CE29F0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2A51C3F-F196-4C08-904C-42B2CE29F01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42C85-9DA1-411A-B598-9AAA23A5348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2A51C3F-F196-4C08-904C-42B2CE29F0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0A42C85-9DA1-411A-B598-9AAA23A5348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0A42C85-9DA1-411A-B598-9AAA23A53487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2A51C3F-F196-4C08-904C-42B2CE29F01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CS" dirty="0" smtClean="0"/>
              <a:t>Metode i tehnike analize poslovnih podataka</a:t>
            </a:r>
          </a:p>
          <a:p>
            <a:r>
              <a:rPr lang="sr-Latn-CS" dirty="0" smtClean="0"/>
              <a:t>Prof. dr Zita Bošnjak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Priprema</a:t>
            </a:r>
            <a:r>
              <a:rPr lang="en-US" dirty="0" smtClean="0"/>
              <a:t> </a:t>
            </a:r>
            <a:r>
              <a:rPr lang="en-US" dirty="0" err="1" smtClean="0"/>
              <a:t>podataka</a:t>
            </a:r>
            <a:r>
              <a:rPr lang="en-US" dirty="0" smtClean="0"/>
              <a:t> </a:t>
            </a:r>
            <a:r>
              <a:rPr lang="sr-Latn-CS" dirty="0" smtClean="0"/>
              <a:t>z</a:t>
            </a:r>
            <a:r>
              <a:rPr lang="en-US" dirty="0" smtClean="0"/>
              <a:t>a </a:t>
            </a:r>
            <a:r>
              <a:rPr lang="en-US" dirty="0" err="1" smtClean="0"/>
              <a:t>obu</a:t>
            </a:r>
            <a:r>
              <a:rPr lang="sr-Latn-CS" dirty="0" smtClean="0"/>
              <a:t>č</a:t>
            </a:r>
            <a:r>
              <a:rPr lang="en-US" dirty="0" err="1" smtClean="0"/>
              <a:t>avanje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Predstavljanje podataka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600200" y="6400800"/>
            <a:ext cx="6962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Joseph. P. Bigus: “Data Mining with Neural Networks”</a:t>
            </a:r>
          </a:p>
        </p:txBody>
      </p:sp>
      <p:sp>
        <p:nvSpPr>
          <p:cNvPr id="23557" name="Oval 5"/>
          <p:cNvSpPr>
            <a:spLocks noChangeArrowheads="1"/>
          </p:cNvSpPr>
          <p:nvPr/>
        </p:nvSpPr>
        <p:spPr bwMode="auto">
          <a:xfrm>
            <a:off x="3276600" y="3124200"/>
            <a:ext cx="2209800" cy="1295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Numerička </a:t>
            </a:r>
          </a:p>
          <a:p>
            <a:pPr algn="ctr"/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diskretna </a:t>
            </a:r>
          </a:p>
          <a:p>
            <a:pPr algn="ctr"/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vrednost</a:t>
            </a:r>
          </a:p>
        </p:txBody>
      </p:sp>
      <p:sp>
        <p:nvSpPr>
          <p:cNvPr id="23560" name="Oval 8"/>
          <p:cNvSpPr>
            <a:spLocks noChangeArrowheads="1"/>
          </p:cNvSpPr>
          <p:nvPr/>
        </p:nvSpPr>
        <p:spPr bwMode="auto">
          <a:xfrm>
            <a:off x="304800" y="3124200"/>
            <a:ext cx="2209800" cy="1295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Simboli</a:t>
            </a:r>
          </a:p>
          <a:p>
            <a:pPr algn="ctr"/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(kategorije)</a:t>
            </a:r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>
            <a:off x="2590800" y="3810000"/>
            <a:ext cx="685800" cy="0"/>
          </a:xfrm>
          <a:prstGeom prst="line">
            <a:avLst/>
          </a:prstGeom>
          <a:noFill/>
          <a:ln w="57150">
            <a:solidFill>
              <a:srgbClr val="FFFF99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0" y="2667000"/>
            <a:ext cx="1387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Jabuka</a:t>
            </a: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1295400" y="1676400"/>
            <a:ext cx="17145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mapirano</a:t>
            </a:r>
          </a:p>
          <a:p>
            <a:pPr algn="ctr"/>
            <a:r>
              <a:rPr lang="en-US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tabelom ili </a:t>
            </a:r>
          </a:p>
          <a:p>
            <a:pPr algn="ctr"/>
            <a:r>
              <a:rPr lang="en-US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hashovano</a:t>
            </a:r>
            <a:endParaRPr lang="en-US"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23564" name="AutoShape 12"/>
          <p:cNvCxnSpPr>
            <a:cxnSpLocks noChangeShapeType="1"/>
            <a:stCxn id="23560" idx="0"/>
            <a:endCxn id="23575" idx="1"/>
          </p:cNvCxnSpPr>
          <p:nvPr/>
        </p:nvCxnSpPr>
        <p:spPr bwMode="auto">
          <a:xfrm rot="16200000">
            <a:off x="2647950" y="1581150"/>
            <a:ext cx="304800" cy="2781300"/>
          </a:xfrm>
          <a:prstGeom prst="curvedConnector2">
            <a:avLst/>
          </a:prstGeom>
          <a:noFill/>
          <a:ln w="57150">
            <a:solidFill>
              <a:srgbClr val="FFFF99"/>
            </a:solidFill>
            <a:round/>
            <a:headEnd/>
            <a:tailEnd type="triangle" w="med" len="med"/>
          </a:ln>
          <a:effectLst/>
        </p:spPr>
      </p:cxnSp>
      <p:sp>
        <p:nvSpPr>
          <p:cNvPr id="23565" name="Oval 13"/>
          <p:cNvSpPr>
            <a:spLocks noChangeArrowheads="1"/>
          </p:cNvSpPr>
          <p:nvPr/>
        </p:nvSpPr>
        <p:spPr bwMode="auto">
          <a:xfrm>
            <a:off x="6172200" y="3124200"/>
            <a:ext cx="2209800" cy="1295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Kodovi</a:t>
            </a:r>
          </a:p>
          <a:p>
            <a:pPr algn="ctr"/>
            <a:endParaRPr 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endParaRPr 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566" name="Line 14"/>
          <p:cNvSpPr>
            <a:spLocks noChangeShapeType="1"/>
          </p:cNvSpPr>
          <p:nvPr/>
        </p:nvSpPr>
        <p:spPr bwMode="auto">
          <a:xfrm>
            <a:off x="5486400" y="3733800"/>
            <a:ext cx="685800" cy="0"/>
          </a:xfrm>
          <a:prstGeom prst="line">
            <a:avLst/>
          </a:prstGeom>
          <a:noFill/>
          <a:ln w="57150">
            <a:solidFill>
              <a:srgbClr val="FFFF99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3569" name="AutoShape 17"/>
          <p:cNvCxnSpPr>
            <a:cxnSpLocks noChangeShapeType="1"/>
            <a:stCxn id="23575" idx="3"/>
            <a:endCxn id="23565" idx="0"/>
          </p:cNvCxnSpPr>
          <p:nvPr/>
        </p:nvCxnSpPr>
        <p:spPr bwMode="auto">
          <a:xfrm>
            <a:off x="4527550" y="2819400"/>
            <a:ext cx="2749550" cy="304800"/>
          </a:xfrm>
          <a:prstGeom prst="curvedConnector2">
            <a:avLst/>
          </a:prstGeom>
          <a:noFill/>
          <a:ln w="57150">
            <a:solidFill>
              <a:srgbClr val="FFFF99"/>
            </a:solidFill>
            <a:round/>
            <a:headEnd/>
            <a:tailEnd type="triangle" w="med" len="med"/>
          </a:ln>
          <a:effectLst/>
        </p:spPr>
      </p:cxn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5257800" y="2133600"/>
            <a:ext cx="1370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kodirano</a:t>
            </a:r>
            <a:endParaRPr lang="en-US"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6369050" y="3657600"/>
            <a:ext cx="2774950" cy="118745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2"/>
                </a:solidFill>
              </a:rPr>
              <a:t>1 od N		10000</a:t>
            </a:r>
          </a:p>
          <a:p>
            <a:r>
              <a:rPr lang="en-US">
                <a:solidFill>
                  <a:schemeClr val="bg2"/>
                </a:solidFill>
              </a:rPr>
              <a:t>termometar	11111</a:t>
            </a:r>
          </a:p>
          <a:p>
            <a:r>
              <a:rPr lang="en-US">
                <a:solidFill>
                  <a:schemeClr val="bg2"/>
                </a:solidFill>
              </a:rPr>
              <a:t>binarni		00101</a:t>
            </a:r>
          </a:p>
        </p:txBody>
      </p:sp>
      <p:sp>
        <p:nvSpPr>
          <p:cNvPr id="23572" name="Line 20"/>
          <p:cNvSpPr>
            <a:spLocks noChangeShapeType="1"/>
          </p:cNvSpPr>
          <p:nvPr/>
        </p:nvSpPr>
        <p:spPr bwMode="auto">
          <a:xfrm>
            <a:off x="4267200" y="4419600"/>
            <a:ext cx="0" cy="609600"/>
          </a:xfrm>
          <a:prstGeom prst="line">
            <a:avLst/>
          </a:prstGeom>
          <a:noFill/>
          <a:ln w="57150">
            <a:solidFill>
              <a:srgbClr val="FFFF99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73" name="Oval 21"/>
          <p:cNvSpPr>
            <a:spLocks noChangeArrowheads="1"/>
          </p:cNvSpPr>
          <p:nvPr/>
        </p:nvSpPr>
        <p:spPr bwMode="auto">
          <a:xfrm>
            <a:off x="3124200" y="5029200"/>
            <a:ext cx="2209800" cy="1295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Numerička</a:t>
            </a:r>
          </a:p>
          <a:p>
            <a:pPr algn="ctr"/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kontinualna</a:t>
            </a:r>
          </a:p>
          <a:p>
            <a:pPr algn="ctr"/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vrednost</a:t>
            </a:r>
          </a:p>
        </p:txBody>
      </p:sp>
      <p:sp>
        <p:nvSpPr>
          <p:cNvPr id="23574" name="Text Box 22"/>
          <p:cNvSpPr txBox="1">
            <a:spLocks noChangeArrowheads="1"/>
          </p:cNvSpPr>
          <p:nvPr/>
        </p:nvSpPr>
        <p:spPr bwMode="auto">
          <a:xfrm>
            <a:off x="2501900" y="4495800"/>
            <a:ext cx="14033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skalirano</a:t>
            </a:r>
          </a:p>
          <a:p>
            <a:pPr algn="ctr"/>
            <a:r>
              <a:rPr lang="en-US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0.5</a:t>
            </a:r>
          </a:p>
        </p:txBody>
      </p:sp>
      <p:sp>
        <p:nvSpPr>
          <p:cNvPr id="23575" name="Text Box 23"/>
          <p:cNvSpPr txBox="1">
            <a:spLocks noChangeArrowheads="1"/>
          </p:cNvSpPr>
          <p:nvPr/>
        </p:nvSpPr>
        <p:spPr bwMode="auto">
          <a:xfrm>
            <a:off x="4191000" y="2590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endParaRPr lang="en-US"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576" name="Text Box 24"/>
          <p:cNvSpPr txBox="1">
            <a:spLocks noChangeArrowheads="1"/>
          </p:cNvSpPr>
          <p:nvPr/>
        </p:nvSpPr>
        <p:spPr bwMode="auto">
          <a:xfrm>
            <a:off x="4876800" y="4267200"/>
            <a:ext cx="1241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Ceo broj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Diskretne vrednosti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/>
              <a:t>Primeri:</a:t>
            </a:r>
            <a:r>
              <a:rPr lang="en-US" sz="2800"/>
              <a:t> 	</a:t>
            </a:r>
          </a:p>
          <a:p>
            <a:pPr lvl="1">
              <a:spcBef>
                <a:spcPct val="0"/>
              </a:spcBef>
            </a:pPr>
            <a:r>
              <a:rPr lang="en-US" sz="2400"/>
              <a:t>skup od nekoliko klasa</a:t>
            </a:r>
          </a:p>
          <a:p>
            <a:pPr lvl="1"/>
            <a:r>
              <a:rPr lang="en-US" sz="2400"/>
              <a:t>odgovori u upitnicima </a:t>
            </a:r>
            <a:r>
              <a:rPr lang="hr-HR" sz="2400"/>
              <a:t>(</a:t>
            </a:r>
            <a:r>
              <a:rPr lang="en-US" sz="2400"/>
              <a:t>a</a:t>
            </a:r>
            <a:r>
              <a:rPr lang="hr-HR" sz="2400"/>
              <a:t>, </a:t>
            </a:r>
            <a:r>
              <a:rPr lang="en-US" sz="2400"/>
              <a:t>b</a:t>
            </a:r>
            <a:r>
              <a:rPr lang="hr-HR" sz="2400"/>
              <a:t>,</a:t>
            </a:r>
            <a:r>
              <a:rPr lang="en-US" sz="2400"/>
              <a:t> c</a:t>
            </a:r>
            <a:r>
              <a:rPr lang="hr-HR" sz="2400"/>
              <a:t>,</a:t>
            </a:r>
            <a:r>
              <a:rPr lang="en-US" sz="2400"/>
              <a:t> d</a:t>
            </a:r>
            <a:r>
              <a:rPr lang="hr-HR" sz="2400"/>
              <a:t>)</a:t>
            </a:r>
          </a:p>
          <a:p>
            <a:pPr lvl="1">
              <a:spcBef>
                <a:spcPct val="0"/>
              </a:spcBef>
            </a:pPr>
            <a:r>
              <a:rPr lang="hr-HR" sz="2400"/>
              <a:t>fiksni interval celobrojnih vrednosti</a:t>
            </a:r>
          </a:p>
          <a:p>
            <a:r>
              <a:rPr lang="en-US" sz="2400"/>
              <a:t>Predstaviti ulaze tako da NM uoči </a:t>
            </a:r>
            <a:r>
              <a:rPr lang="en-US" sz="2400">
                <a:solidFill>
                  <a:srgbClr val="FF9933"/>
                </a:solidFill>
              </a:rPr>
              <a:t>razlike</a:t>
            </a:r>
            <a:r>
              <a:rPr lang="en-US" sz="2400"/>
              <a:t> u vrednostima i  da može da izračuna relativnu </a:t>
            </a:r>
            <a:r>
              <a:rPr lang="en-US" sz="2400">
                <a:solidFill>
                  <a:srgbClr val="FF9933"/>
                </a:solidFill>
              </a:rPr>
              <a:t>magnitudu razlika.</a:t>
            </a:r>
          </a:p>
          <a:p>
            <a:r>
              <a:rPr lang="en-US" sz="2400"/>
              <a:t>Transformacije:</a:t>
            </a:r>
            <a:endParaRPr lang="en-US" sz="2400">
              <a:solidFill>
                <a:srgbClr val="FF9933"/>
              </a:solidFill>
            </a:endParaRPr>
          </a:p>
          <a:p>
            <a:pPr lvl="1">
              <a:spcBef>
                <a:spcPct val="0"/>
              </a:spcBef>
            </a:pPr>
            <a:r>
              <a:rPr lang="en-US" sz="2400"/>
              <a:t>1-od-N kod</a:t>
            </a:r>
          </a:p>
          <a:p>
            <a:pPr lvl="1">
              <a:spcBef>
                <a:spcPct val="0"/>
              </a:spcBef>
            </a:pPr>
            <a:r>
              <a:rPr lang="en-US" sz="2400"/>
              <a:t>binarni kod</a:t>
            </a:r>
          </a:p>
          <a:p>
            <a:pPr lvl="1">
              <a:spcBef>
                <a:spcPct val="0"/>
              </a:spcBef>
            </a:pPr>
            <a:r>
              <a:rPr lang="en-US" sz="2400"/>
              <a:t>termometar kod</a:t>
            </a:r>
          </a:p>
          <a:p>
            <a:pPr lvl="1"/>
            <a:endParaRPr lang="en-US"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Diskretne vrednosti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7772400" cy="4419600"/>
          </a:xfrm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</a:pPr>
            <a:r>
              <a:rPr lang="en-US" sz="2800" dirty="0" err="1"/>
              <a:t>Primeri</a:t>
            </a:r>
            <a:r>
              <a:rPr lang="en-US" sz="2800" dirty="0"/>
              <a:t>:</a:t>
            </a:r>
            <a:r>
              <a:rPr lang="en-US" dirty="0"/>
              <a:t> 	</a:t>
            </a:r>
          </a:p>
          <a:p>
            <a:pPr lvl="1">
              <a:spcBef>
                <a:spcPct val="0"/>
              </a:spcBef>
            </a:pPr>
            <a:r>
              <a:rPr lang="en-US" dirty="0" err="1"/>
              <a:t>skup</a:t>
            </a:r>
            <a:r>
              <a:rPr lang="en-US" dirty="0"/>
              <a:t> </a:t>
            </a:r>
            <a:r>
              <a:rPr lang="en-US" dirty="0" err="1"/>
              <a:t>od</a:t>
            </a:r>
            <a:r>
              <a:rPr lang="en-US" dirty="0"/>
              <a:t> </a:t>
            </a:r>
            <a:r>
              <a:rPr lang="en-US" dirty="0" err="1"/>
              <a:t>nekoliko</a:t>
            </a:r>
            <a:r>
              <a:rPr lang="en-US" dirty="0"/>
              <a:t> </a:t>
            </a:r>
            <a:r>
              <a:rPr lang="en-US" dirty="0" err="1"/>
              <a:t>klasa</a:t>
            </a:r>
            <a:endParaRPr lang="en-US" dirty="0"/>
          </a:p>
          <a:p>
            <a:pPr lvl="1"/>
            <a:r>
              <a:rPr lang="en-US" dirty="0" err="1"/>
              <a:t>odgovori</a:t>
            </a:r>
            <a:r>
              <a:rPr lang="en-US" dirty="0"/>
              <a:t> u </a:t>
            </a:r>
            <a:r>
              <a:rPr lang="en-US" dirty="0" err="1"/>
              <a:t>upitnicima</a:t>
            </a:r>
            <a:r>
              <a:rPr lang="en-US" dirty="0"/>
              <a:t> </a:t>
            </a:r>
            <a:r>
              <a:rPr lang="hr-HR" dirty="0"/>
              <a:t>(A, B,C,D)</a:t>
            </a:r>
          </a:p>
          <a:p>
            <a:pPr lvl="1">
              <a:spcBef>
                <a:spcPct val="0"/>
              </a:spcBef>
            </a:pPr>
            <a:r>
              <a:rPr lang="hr-HR" dirty="0"/>
              <a:t>fiksni interval celobrojnih vrednosti</a:t>
            </a:r>
          </a:p>
          <a:p>
            <a:r>
              <a:rPr lang="en-US" sz="2800" dirty="0" err="1"/>
              <a:t>Predstaviti</a:t>
            </a:r>
            <a:r>
              <a:rPr lang="en-US" sz="2800" dirty="0"/>
              <a:t> </a:t>
            </a:r>
            <a:r>
              <a:rPr lang="en-US" sz="2800" dirty="0" err="1"/>
              <a:t>ulaze</a:t>
            </a:r>
            <a:r>
              <a:rPr lang="en-US" sz="2800" dirty="0"/>
              <a:t> </a:t>
            </a:r>
            <a:r>
              <a:rPr lang="en-US" sz="2800" dirty="0" err="1"/>
              <a:t>tako</a:t>
            </a:r>
            <a:r>
              <a:rPr lang="en-US" sz="2800" dirty="0"/>
              <a:t> </a:t>
            </a:r>
            <a:r>
              <a:rPr lang="en-US" sz="2800" dirty="0" err="1"/>
              <a:t>da</a:t>
            </a:r>
            <a:r>
              <a:rPr lang="en-US" sz="2800" dirty="0"/>
              <a:t> NM </a:t>
            </a:r>
            <a:r>
              <a:rPr lang="en-US" sz="2800" dirty="0" err="1"/>
              <a:t>uoči</a:t>
            </a:r>
            <a:r>
              <a:rPr lang="en-US" sz="2800" dirty="0"/>
              <a:t> </a:t>
            </a:r>
            <a:r>
              <a:rPr lang="en-US" sz="2800" dirty="0" err="1">
                <a:solidFill>
                  <a:srgbClr val="FF9933"/>
                </a:solidFill>
              </a:rPr>
              <a:t>razlike</a:t>
            </a:r>
            <a:r>
              <a:rPr lang="en-US" sz="2800" dirty="0"/>
              <a:t> u </a:t>
            </a:r>
            <a:r>
              <a:rPr lang="en-US" sz="2800" dirty="0" err="1"/>
              <a:t>vrednostima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 </a:t>
            </a:r>
            <a:r>
              <a:rPr lang="en-US" sz="2800" dirty="0" err="1"/>
              <a:t>da</a:t>
            </a:r>
            <a:r>
              <a:rPr lang="en-US" sz="2800" dirty="0"/>
              <a:t> </a:t>
            </a:r>
            <a:r>
              <a:rPr lang="en-US" sz="2800" dirty="0" err="1"/>
              <a:t>može</a:t>
            </a:r>
            <a:r>
              <a:rPr lang="en-US" sz="2800" dirty="0"/>
              <a:t> </a:t>
            </a:r>
            <a:r>
              <a:rPr lang="en-US" sz="2800" dirty="0" err="1"/>
              <a:t>da</a:t>
            </a:r>
            <a:r>
              <a:rPr lang="en-US" sz="2800" dirty="0"/>
              <a:t> </a:t>
            </a:r>
            <a:r>
              <a:rPr lang="en-US" sz="2800" dirty="0" err="1"/>
              <a:t>izračuna</a:t>
            </a:r>
            <a:r>
              <a:rPr lang="en-US" sz="2800" dirty="0"/>
              <a:t> </a:t>
            </a:r>
            <a:r>
              <a:rPr lang="en-US" sz="2800" dirty="0" err="1"/>
              <a:t>relativnu</a:t>
            </a:r>
            <a:r>
              <a:rPr lang="en-US" sz="2800" dirty="0"/>
              <a:t> </a:t>
            </a:r>
            <a:r>
              <a:rPr lang="en-US" sz="2800" dirty="0" err="1">
                <a:solidFill>
                  <a:srgbClr val="FF9933"/>
                </a:solidFill>
              </a:rPr>
              <a:t>magnitudu</a:t>
            </a:r>
            <a:r>
              <a:rPr lang="en-US" sz="2800" dirty="0">
                <a:solidFill>
                  <a:srgbClr val="FF9933"/>
                </a:solidFill>
              </a:rPr>
              <a:t> </a:t>
            </a:r>
            <a:r>
              <a:rPr lang="en-US" sz="2800" dirty="0" err="1">
                <a:solidFill>
                  <a:srgbClr val="FF9933"/>
                </a:solidFill>
              </a:rPr>
              <a:t>razlika</a:t>
            </a:r>
            <a:r>
              <a:rPr lang="en-US" sz="2800" dirty="0">
                <a:solidFill>
                  <a:srgbClr val="FF9933"/>
                </a:solidFill>
              </a:rPr>
              <a:t>.</a:t>
            </a:r>
          </a:p>
          <a:p>
            <a:r>
              <a:rPr lang="en-US" sz="2800" dirty="0" err="1"/>
              <a:t>Transformacije</a:t>
            </a:r>
            <a:r>
              <a:rPr lang="en-US" sz="2800" dirty="0"/>
              <a:t>:</a:t>
            </a:r>
            <a:endParaRPr lang="en-US" sz="2800" dirty="0">
              <a:solidFill>
                <a:srgbClr val="FF9933"/>
              </a:solidFill>
            </a:endParaRPr>
          </a:p>
          <a:p>
            <a:pPr lvl="1">
              <a:spcBef>
                <a:spcPct val="0"/>
              </a:spcBef>
            </a:pPr>
            <a:r>
              <a:rPr lang="en-US" dirty="0"/>
              <a:t>1-od-N </a:t>
            </a:r>
            <a:r>
              <a:rPr lang="en-US" dirty="0" err="1"/>
              <a:t>kod</a:t>
            </a:r>
            <a:endParaRPr lang="en-US" dirty="0"/>
          </a:p>
          <a:p>
            <a:pPr lvl="1">
              <a:spcBef>
                <a:spcPct val="0"/>
              </a:spcBef>
            </a:pPr>
            <a:r>
              <a:rPr lang="en-US" dirty="0" err="1"/>
              <a:t>binarni</a:t>
            </a:r>
            <a:r>
              <a:rPr lang="en-US" dirty="0"/>
              <a:t> </a:t>
            </a:r>
            <a:r>
              <a:rPr lang="en-US" dirty="0" err="1"/>
              <a:t>kod</a:t>
            </a:r>
            <a:endParaRPr lang="en-US" dirty="0"/>
          </a:p>
          <a:p>
            <a:pPr lvl="1">
              <a:spcBef>
                <a:spcPct val="0"/>
              </a:spcBef>
            </a:pPr>
            <a:r>
              <a:rPr lang="en-US" dirty="0" err="1"/>
              <a:t>termometar</a:t>
            </a:r>
            <a:r>
              <a:rPr lang="en-US" dirty="0"/>
              <a:t> </a:t>
            </a:r>
            <a:r>
              <a:rPr lang="en-US" dirty="0" err="1"/>
              <a:t>kod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auto">
          <a:xfrm>
            <a:off x="2209800" y="1752600"/>
            <a:ext cx="5791200" cy="3124200"/>
          </a:xfrm>
          <a:prstGeom prst="wedgeRectCallout">
            <a:avLst>
              <a:gd name="adj1" fmla="val -38870"/>
              <a:gd name="adj2" fmla="val 7164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498725" y="1695450"/>
            <a:ext cx="5833648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{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avion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auto, autobus, 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voz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}</a:t>
            </a:r>
          </a:p>
          <a:p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avion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: 	1 0 0 0</a:t>
            </a:r>
          </a:p>
          <a:p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auto:	</a:t>
            </a: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0 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1 0 0</a:t>
            </a:r>
          </a:p>
          <a:p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autobus:	0 0 1 0</a:t>
            </a:r>
          </a:p>
          <a:p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voz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:		0 0 0 1</a:t>
            </a:r>
          </a:p>
          <a:p>
            <a:r>
              <a:rPr lang="en-US" sz="2800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nije</a:t>
            </a:r>
            <a:r>
              <a:rPr lang="en-US" sz="28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pogodno</a:t>
            </a:r>
            <a:r>
              <a:rPr lang="en-US" sz="28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za</a:t>
            </a:r>
            <a:r>
              <a:rPr lang="en-US" sz="28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velik</a:t>
            </a:r>
            <a:r>
              <a:rPr lang="en-US" sz="28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broj</a:t>
            </a:r>
            <a:r>
              <a:rPr lang="en-US" sz="28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vrednosti</a:t>
            </a:r>
            <a:endParaRPr lang="en-US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Diskretne vrednosti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7772400" cy="4419600"/>
          </a:xfrm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</a:pPr>
            <a:r>
              <a:rPr lang="en-US" sz="2800" dirty="0" err="1"/>
              <a:t>Primeri</a:t>
            </a:r>
            <a:r>
              <a:rPr lang="en-US" sz="2800" dirty="0"/>
              <a:t>:</a:t>
            </a:r>
            <a:r>
              <a:rPr lang="en-US" dirty="0"/>
              <a:t> 	</a:t>
            </a:r>
          </a:p>
          <a:p>
            <a:pPr lvl="1">
              <a:spcBef>
                <a:spcPct val="0"/>
              </a:spcBef>
            </a:pPr>
            <a:r>
              <a:rPr lang="en-US" dirty="0" err="1"/>
              <a:t>skup</a:t>
            </a:r>
            <a:r>
              <a:rPr lang="en-US" dirty="0"/>
              <a:t> </a:t>
            </a:r>
            <a:r>
              <a:rPr lang="en-US" dirty="0" err="1"/>
              <a:t>od</a:t>
            </a:r>
            <a:r>
              <a:rPr lang="en-US" dirty="0"/>
              <a:t> </a:t>
            </a:r>
            <a:r>
              <a:rPr lang="en-US" dirty="0" err="1"/>
              <a:t>nekoliko</a:t>
            </a:r>
            <a:r>
              <a:rPr lang="en-US" dirty="0"/>
              <a:t> </a:t>
            </a:r>
            <a:r>
              <a:rPr lang="en-US" dirty="0" err="1"/>
              <a:t>klasa</a:t>
            </a:r>
            <a:endParaRPr lang="en-US" dirty="0"/>
          </a:p>
          <a:p>
            <a:pPr lvl="1"/>
            <a:r>
              <a:rPr lang="en-US" dirty="0" err="1"/>
              <a:t>odgovori</a:t>
            </a:r>
            <a:r>
              <a:rPr lang="en-US" dirty="0"/>
              <a:t> u </a:t>
            </a:r>
            <a:r>
              <a:rPr lang="en-US" dirty="0" err="1"/>
              <a:t>upitnicima</a:t>
            </a:r>
            <a:r>
              <a:rPr lang="en-US" dirty="0"/>
              <a:t> </a:t>
            </a:r>
            <a:r>
              <a:rPr lang="hr-HR" dirty="0"/>
              <a:t>(A, B,C,D)</a:t>
            </a:r>
          </a:p>
          <a:p>
            <a:pPr lvl="1">
              <a:spcBef>
                <a:spcPct val="0"/>
              </a:spcBef>
            </a:pPr>
            <a:r>
              <a:rPr lang="hr-HR" dirty="0"/>
              <a:t>fiksni interval celobrojnih vrednosti</a:t>
            </a:r>
          </a:p>
          <a:p>
            <a:r>
              <a:rPr lang="en-US" sz="2800" dirty="0" err="1"/>
              <a:t>Predstaviti</a:t>
            </a:r>
            <a:r>
              <a:rPr lang="en-US" sz="2800" dirty="0"/>
              <a:t> </a:t>
            </a:r>
            <a:r>
              <a:rPr lang="en-US" sz="2800" dirty="0" err="1"/>
              <a:t>ulaze</a:t>
            </a:r>
            <a:r>
              <a:rPr lang="en-US" sz="2800" dirty="0"/>
              <a:t> </a:t>
            </a:r>
            <a:r>
              <a:rPr lang="en-US" sz="2800" dirty="0" err="1"/>
              <a:t>tako</a:t>
            </a:r>
            <a:r>
              <a:rPr lang="en-US" sz="2800" dirty="0"/>
              <a:t> </a:t>
            </a:r>
            <a:r>
              <a:rPr lang="en-US" sz="2800" dirty="0" err="1"/>
              <a:t>da</a:t>
            </a:r>
            <a:r>
              <a:rPr lang="en-US" sz="2800" dirty="0"/>
              <a:t> NM </a:t>
            </a:r>
            <a:r>
              <a:rPr lang="en-US" sz="2800" dirty="0" err="1"/>
              <a:t>uoči</a:t>
            </a:r>
            <a:r>
              <a:rPr lang="en-US" sz="2800" dirty="0"/>
              <a:t> </a:t>
            </a:r>
            <a:r>
              <a:rPr lang="en-US" sz="2800" dirty="0" err="1">
                <a:solidFill>
                  <a:srgbClr val="FF9933"/>
                </a:solidFill>
              </a:rPr>
              <a:t>razlike</a:t>
            </a:r>
            <a:r>
              <a:rPr lang="en-US" sz="2800" dirty="0"/>
              <a:t> u </a:t>
            </a:r>
            <a:r>
              <a:rPr lang="en-US" sz="2800" dirty="0" err="1"/>
              <a:t>vrednostima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 </a:t>
            </a:r>
            <a:r>
              <a:rPr lang="en-US" sz="2800" dirty="0" err="1"/>
              <a:t>da</a:t>
            </a:r>
            <a:r>
              <a:rPr lang="en-US" sz="2800" dirty="0"/>
              <a:t> </a:t>
            </a:r>
            <a:r>
              <a:rPr lang="en-US" sz="2800" dirty="0" err="1"/>
              <a:t>može</a:t>
            </a:r>
            <a:r>
              <a:rPr lang="en-US" sz="2800" dirty="0"/>
              <a:t> </a:t>
            </a:r>
            <a:r>
              <a:rPr lang="en-US" sz="2800" dirty="0" err="1"/>
              <a:t>da</a:t>
            </a:r>
            <a:r>
              <a:rPr lang="en-US" sz="2800" dirty="0"/>
              <a:t> </a:t>
            </a:r>
            <a:r>
              <a:rPr lang="en-US" sz="2800" dirty="0" err="1"/>
              <a:t>izračuna</a:t>
            </a:r>
            <a:r>
              <a:rPr lang="en-US" sz="2800" dirty="0"/>
              <a:t> </a:t>
            </a:r>
            <a:r>
              <a:rPr lang="en-US" sz="2800" dirty="0" err="1"/>
              <a:t>relativnu</a:t>
            </a:r>
            <a:r>
              <a:rPr lang="en-US" sz="2800" dirty="0"/>
              <a:t> </a:t>
            </a:r>
            <a:r>
              <a:rPr lang="en-US" sz="2800" dirty="0" err="1">
                <a:solidFill>
                  <a:srgbClr val="FF9933"/>
                </a:solidFill>
              </a:rPr>
              <a:t>magnitudu</a:t>
            </a:r>
            <a:r>
              <a:rPr lang="en-US" sz="2800" dirty="0">
                <a:solidFill>
                  <a:srgbClr val="FF9933"/>
                </a:solidFill>
              </a:rPr>
              <a:t> </a:t>
            </a:r>
            <a:r>
              <a:rPr lang="en-US" sz="2800" dirty="0" err="1">
                <a:solidFill>
                  <a:srgbClr val="FF9933"/>
                </a:solidFill>
              </a:rPr>
              <a:t>razlika</a:t>
            </a:r>
            <a:r>
              <a:rPr lang="en-US" sz="2800" dirty="0">
                <a:solidFill>
                  <a:srgbClr val="FF9933"/>
                </a:solidFill>
              </a:rPr>
              <a:t>.</a:t>
            </a:r>
          </a:p>
          <a:p>
            <a:r>
              <a:rPr lang="en-US" sz="2800" dirty="0" err="1"/>
              <a:t>Transformacije</a:t>
            </a:r>
            <a:r>
              <a:rPr lang="en-US" sz="2800" dirty="0"/>
              <a:t>:</a:t>
            </a:r>
            <a:endParaRPr lang="en-US" sz="2800" dirty="0">
              <a:solidFill>
                <a:srgbClr val="FF9933"/>
              </a:solidFill>
            </a:endParaRPr>
          </a:p>
          <a:p>
            <a:pPr lvl="1">
              <a:spcBef>
                <a:spcPct val="0"/>
              </a:spcBef>
            </a:pPr>
            <a:r>
              <a:rPr lang="en-US" dirty="0"/>
              <a:t>1-od-N </a:t>
            </a:r>
            <a:r>
              <a:rPr lang="en-US" dirty="0" err="1"/>
              <a:t>kod</a:t>
            </a:r>
            <a:endParaRPr lang="en-US" dirty="0"/>
          </a:p>
          <a:p>
            <a:pPr lvl="1">
              <a:spcBef>
                <a:spcPct val="0"/>
              </a:spcBef>
            </a:pPr>
            <a:r>
              <a:rPr lang="en-US" dirty="0" err="1"/>
              <a:t>binarni</a:t>
            </a:r>
            <a:r>
              <a:rPr lang="en-US" dirty="0"/>
              <a:t> </a:t>
            </a:r>
            <a:r>
              <a:rPr lang="en-US" dirty="0" err="1"/>
              <a:t>kod</a:t>
            </a:r>
            <a:endParaRPr lang="en-US" dirty="0"/>
          </a:p>
          <a:p>
            <a:pPr lvl="1">
              <a:spcBef>
                <a:spcPct val="0"/>
              </a:spcBef>
            </a:pPr>
            <a:r>
              <a:rPr lang="en-US" dirty="0" err="1"/>
              <a:t>termometar</a:t>
            </a:r>
            <a:r>
              <a:rPr lang="en-US" dirty="0"/>
              <a:t> </a:t>
            </a:r>
            <a:r>
              <a:rPr lang="en-US" dirty="0" err="1"/>
              <a:t>kod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26628" name="AutoShape 4"/>
          <p:cNvSpPr>
            <a:spLocks noChangeArrowheads="1"/>
          </p:cNvSpPr>
          <p:nvPr/>
        </p:nvSpPr>
        <p:spPr bwMode="auto">
          <a:xfrm>
            <a:off x="2819400" y="2438400"/>
            <a:ext cx="6019800" cy="3124200"/>
          </a:xfrm>
          <a:prstGeom prst="wedgeRectCallout">
            <a:avLst>
              <a:gd name="adj1" fmla="val -43014"/>
              <a:gd name="adj2" fmla="val 694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959294" y="2514600"/>
            <a:ext cx="6184706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 err="1"/>
              <a:t>Diskretnoj</a:t>
            </a:r>
            <a:r>
              <a:rPr lang="en-US" sz="3200" dirty="0"/>
              <a:t> </a:t>
            </a:r>
            <a:r>
              <a:rPr lang="en-US" sz="3200" dirty="0" err="1"/>
              <a:t>kategoriji</a:t>
            </a:r>
            <a:r>
              <a:rPr lang="en-US" sz="3200" dirty="0"/>
              <a:t> se </a:t>
            </a:r>
            <a:r>
              <a:rPr lang="en-US" sz="3200" dirty="0" err="1"/>
              <a:t>dodeljuje</a:t>
            </a:r>
            <a:endParaRPr lang="en-US" sz="3200" dirty="0"/>
          </a:p>
          <a:p>
            <a:r>
              <a:rPr lang="en-US" sz="3200" dirty="0" err="1"/>
              <a:t>broj</a:t>
            </a:r>
            <a:r>
              <a:rPr lang="en-US" sz="3200" dirty="0"/>
              <a:t> </a:t>
            </a:r>
            <a:r>
              <a:rPr lang="en-US" sz="3200" dirty="0" err="1"/>
              <a:t>od</a:t>
            </a:r>
            <a:r>
              <a:rPr lang="en-US" sz="3200" dirty="0"/>
              <a:t>  1 do N  </a:t>
            </a:r>
            <a:r>
              <a:rPr lang="en-US" sz="3200" dirty="0" err="1"/>
              <a:t>i</a:t>
            </a:r>
            <a:r>
              <a:rPr lang="en-US" sz="3200" dirty="0"/>
              <a:t> </a:t>
            </a:r>
            <a:r>
              <a:rPr lang="en-US" sz="3200" dirty="0" err="1"/>
              <a:t>predstavlja</a:t>
            </a:r>
            <a:r>
              <a:rPr lang="en-US" sz="3200" dirty="0"/>
              <a:t> </a:t>
            </a:r>
            <a:r>
              <a:rPr lang="en-US" sz="3200" dirty="0" err="1"/>
              <a:t>kao</a:t>
            </a:r>
            <a:r>
              <a:rPr lang="en-US" sz="3200" dirty="0"/>
              <a:t> </a:t>
            </a:r>
          </a:p>
          <a:p>
            <a:r>
              <a:rPr lang="en-US" sz="3200" dirty="0" err="1"/>
              <a:t>niz</a:t>
            </a:r>
            <a:r>
              <a:rPr lang="en-US" sz="3200" dirty="0"/>
              <a:t> </a:t>
            </a:r>
            <a:r>
              <a:rPr lang="en-US" sz="3200" dirty="0" err="1"/>
              <a:t>binarnih</a:t>
            </a:r>
            <a:r>
              <a:rPr lang="en-US" sz="3200" dirty="0"/>
              <a:t> </a:t>
            </a:r>
            <a:r>
              <a:rPr lang="en-US" sz="3200" dirty="0" err="1"/>
              <a:t>vrednosti</a:t>
            </a:r>
            <a:r>
              <a:rPr lang="en-US" sz="3200" dirty="0"/>
              <a:t>.</a:t>
            </a:r>
          </a:p>
          <a:p>
            <a:r>
              <a:rPr lang="en-US" sz="3200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en-US" sz="2800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ije</a:t>
            </a:r>
            <a:r>
              <a:rPr lang="en-US" sz="28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pogodno</a:t>
            </a:r>
            <a:r>
              <a:rPr lang="en-US" sz="28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za</a:t>
            </a:r>
            <a:r>
              <a:rPr lang="en-US" sz="28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ure</a:t>
            </a:r>
            <a:r>
              <a:rPr lang="hr-HR" sz="28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đene vrednosti:</a:t>
            </a:r>
          </a:p>
          <a:p>
            <a:r>
              <a:rPr lang="hr-HR" sz="28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mala	     </a:t>
            </a:r>
            <a:r>
              <a:rPr lang="hr-HR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7:	   0 0 0 1 1 1   </a:t>
            </a:r>
            <a:r>
              <a:rPr lang="hr-HR" sz="28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velika</a:t>
            </a:r>
            <a:endParaRPr lang="hr-HR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hr-HR" sz="28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razlika</a:t>
            </a:r>
            <a:r>
              <a:rPr lang="hr-HR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8:	   0 0 1 0 0 0   </a:t>
            </a:r>
            <a:r>
              <a:rPr lang="hr-HR" sz="28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razlika</a:t>
            </a:r>
            <a:endParaRPr lang="en-U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Diskretne vrednosti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7772400" cy="4419600"/>
          </a:xfrm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</a:pPr>
            <a:r>
              <a:rPr lang="en-US" sz="2800"/>
              <a:t>Primeri:</a:t>
            </a:r>
            <a:r>
              <a:rPr lang="en-US"/>
              <a:t> 	</a:t>
            </a:r>
          </a:p>
          <a:p>
            <a:pPr lvl="1">
              <a:spcBef>
                <a:spcPct val="0"/>
              </a:spcBef>
            </a:pPr>
            <a:r>
              <a:rPr lang="en-US"/>
              <a:t>skup od nekoliko klasa</a:t>
            </a:r>
          </a:p>
          <a:p>
            <a:pPr lvl="1"/>
            <a:r>
              <a:rPr lang="en-US"/>
              <a:t>odgovori u upitnicima </a:t>
            </a:r>
            <a:r>
              <a:rPr lang="hr-HR"/>
              <a:t>(A, B,C,D)</a:t>
            </a:r>
          </a:p>
          <a:p>
            <a:pPr lvl="1">
              <a:spcBef>
                <a:spcPct val="0"/>
              </a:spcBef>
            </a:pPr>
            <a:r>
              <a:rPr lang="hr-HR"/>
              <a:t>fiksni interval celobrojnih vrednosti</a:t>
            </a:r>
          </a:p>
          <a:p>
            <a:r>
              <a:rPr lang="en-US" sz="2800"/>
              <a:t>Predstaviti ulaze tako da NM uoči </a:t>
            </a:r>
            <a:r>
              <a:rPr lang="en-US" sz="2800">
                <a:solidFill>
                  <a:srgbClr val="FF9933"/>
                </a:solidFill>
              </a:rPr>
              <a:t>razlike</a:t>
            </a:r>
            <a:r>
              <a:rPr lang="en-US" sz="2800"/>
              <a:t> u vrednostima i  da može da izračuna relativnu </a:t>
            </a:r>
            <a:r>
              <a:rPr lang="en-US" sz="2800">
                <a:solidFill>
                  <a:srgbClr val="FF9933"/>
                </a:solidFill>
              </a:rPr>
              <a:t>magnitudu razlika.</a:t>
            </a:r>
          </a:p>
          <a:p>
            <a:r>
              <a:rPr lang="en-US" sz="2800"/>
              <a:t>Transformacije:</a:t>
            </a:r>
            <a:endParaRPr lang="en-US" sz="2800">
              <a:solidFill>
                <a:srgbClr val="FF9933"/>
              </a:solidFill>
            </a:endParaRPr>
          </a:p>
          <a:p>
            <a:pPr lvl="1">
              <a:spcBef>
                <a:spcPct val="0"/>
              </a:spcBef>
            </a:pPr>
            <a:r>
              <a:rPr lang="en-US"/>
              <a:t>1-od-N kod</a:t>
            </a:r>
          </a:p>
          <a:p>
            <a:pPr lvl="1">
              <a:spcBef>
                <a:spcPct val="0"/>
              </a:spcBef>
            </a:pPr>
            <a:r>
              <a:rPr lang="en-US"/>
              <a:t>binarni kod</a:t>
            </a:r>
          </a:p>
          <a:p>
            <a:pPr lvl="1">
              <a:spcBef>
                <a:spcPct val="0"/>
              </a:spcBef>
            </a:pPr>
            <a:r>
              <a:rPr lang="en-US"/>
              <a:t>termometar kod</a:t>
            </a:r>
          </a:p>
          <a:p>
            <a:pPr lvl="1"/>
            <a:endParaRPr lang="en-US"/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auto">
          <a:xfrm>
            <a:off x="2819400" y="2438400"/>
            <a:ext cx="6019800" cy="3505200"/>
          </a:xfrm>
          <a:prstGeom prst="wedgeRectCallout">
            <a:avLst>
              <a:gd name="adj1" fmla="val -42588"/>
              <a:gd name="adj2" fmla="val 6748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124200" y="2514600"/>
            <a:ext cx="5676554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Kada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su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diskretne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vrednosti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u </a:t>
            </a:r>
          </a:p>
          <a:p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rastućoj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ili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opadajućoj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relaciji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  <a:p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{slab, 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dobar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bolji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najbolji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}</a:t>
            </a:r>
          </a:p>
          <a:p>
            <a:r>
              <a:rPr lang="hr-HR" sz="28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hr-HR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slab:	   	1 0 0 0 </a:t>
            </a:r>
          </a:p>
          <a:p>
            <a:r>
              <a:rPr lang="hr-HR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dobar:	</a:t>
            </a:r>
            <a:r>
              <a:rPr lang="hr-HR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1 </a:t>
            </a:r>
            <a:r>
              <a:rPr lang="hr-HR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1 0 0 </a:t>
            </a:r>
          </a:p>
          <a:p>
            <a:r>
              <a:rPr lang="hr-HR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bolji:		1 1 1 0 </a:t>
            </a:r>
          </a:p>
          <a:p>
            <a:r>
              <a:rPr lang="hr-HR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najbolji:	1 1 1 1</a:t>
            </a:r>
            <a:endParaRPr lang="en-US" sz="2800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Kontinualne vrednosti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447800"/>
            <a:ext cx="7772400" cy="5181600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en-US" sz="2800" dirty="0"/>
              <a:t>Primer </a:t>
            </a:r>
            <a:r>
              <a:rPr lang="en-US" sz="2800" dirty="0" err="1"/>
              <a:t>skaliranja</a:t>
            </a:r>
            <a:r>
              <a:rPr lang="en-US" sz="2800" dirty="0"/>
              <a:t>:</a:t>
            </a:r>
            <a:r>
              <a:rPr lang="en-US" dirty="0"/>
              <a:t> 	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hr-HR" dirty="0"/>
              <a:t>x</a:t>
            </a:r>
            <a:r>
              <a:rPr lang="hr-HR" dirty="0">
                <a:sym typeface="Symbol" pitchFamily="18" charset="2"/>
              </a:rPr>
              <a:t></a:t>
            </a:r>
            <a:r>
              <a:rPr lang="en-US" dirty="0">
                <a:sym typeface="Symbol" pitchFamily="18" charset="2"/>
              </a:rPr>
              <a:t>[0, 100]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dirty="0">
                <a:sym typeface="Symbol" pitchFamily="18" charset="2"/>
              </a:rPr>
              <a:t>s(x)</a:t>
            </a:r>
            <a:r>
              <a:rPr lang="hr-HR" dirty="0">
                <a:sym typeface="Symbol" pitchFamily="18" charset="2"/>
              </a:rPr>
              <a:t>[0, 1]</a:t>
            </a:r>
          </a:p>
          <a:p>
            <a:pPr lvl="1">
              <a:spcBef>
                <a:spcPct val="0"/>
              </a:spcBef>
              <a:buFontTx/>
              <a:buNone/>
            </a:pPr>
            <a:endParaRPr lang="hr-HR" sz="1600" dirty="0" smtClean="0"/>
          </a:p>
          <a:p>
            <a:pPr lvl="1">
              <a:spcBef>
                <a:spcPct val="0"/>
              </a:spcBef>
              <a:buFontTx/>
              <a:buNone/>
            </a:pPr>
            <a:endParaRPr lang="hr-HR" sz="1600" dirty="0"/>
          </a:p>
          <a:p>
            <a:r>
              <a:rPr lang="en-US" sz="2800" dirty="0"/>
              <a:t>Primer </a:t>
            </a:r>
            <a:r>
              <a:rPr lang="en-US" sz="2800" dirty="0" err="1"/>
              <a:t>skaliranja</a:t>
            </a:r>
            <a:r>
              <a:rPr lang="en-US" sz="2800" dirty="0"/>
              <a:t> “</a:t>
            </a:r>
            <a:r>
              <a:rPr lang="en-US" sz="2800" dirty="0" err="1"/>
              <a:t>iskrivljenih</a:t>
            </a:r>
            <a:r>
              <a:rPr lang="en-US" sz="2800" dirty="0"/>
              <a:t>” </a:t>
            </a:r>
            <a:r>
              <a:rPr lang="en-US" sz="2800" dirty="0" err="1"/>
              <a:t>podataka</a:t>
            </a:r>
            <a:r>
              <a:rPr lang="en-US" sz="2800" dirty="0"/>
              <a:t>:</a:t>
            </a:r>
          </a:p>
          <a:p>
            <a:endParaRPr lang="sr-Latn-CS" sz="2800" dirty="0" smtClean="0"/>
          </a:p>
          <a:p>
            <a:endParaRPr lang="sr-Latn-CS" sz="2800" dirty="0" smtClean="0"/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400" dirty="0" err="1"/>
              <a:t>Ograničavanje</a:t>
            </a:r>
            <a:r>
              <a:rPr lang="en-US" sz="2400" dirty="0"/>
              <a:t> </a:t>
            </a:r>
            <a:r>
              <a:rPr lang="en-US" sz="2400" dirty="0" err="1"/>
              <a:t>podataka</a:t>
            </a:r>
            <a:r>
              <a:rPr lang="en-US" sz="2400" dirty="0" smtClean="0"/>
              <a:t>:</a:t>
            </a:r>
            <a:r>
              <a:rPr lang="sr-Latn-CS" sz="2400" dirty="0" smtClean="0"/>
              <a:t> </a:t>
            </a:r>
            <a:r>
              <a:rPr lang="en-US" sz="2400" dirty="0" err="1" smtClean="0"/>
              <a:t>sve</a:t>
            </a:r>
            <a:r>
              <a:rPr lang="en-US" sz="2400" dirty="0" smtClean="0"/>
              <a:t> </a:t>
            </a:r>
            <a:r>
              <a:rPr lang="en-US" sz="2400" dirty="0" err="1"/>
              <a:t>vrednosti</a:t>
            </a:r>
            <a:r>
              <a:rPr lang="en-US" sz="2400" dirty="0"/>
              <a:t> </a:t>
            </a:r>
            <a:r>
              <a:rPr lang="en-US" sz="2400" dirty="0" err="1"/>
              <a:t>iznad</a:t>
            </a:r>
            <a:r>
              <a:rPr lang="en-US" sz="2400" dirty="0"/>
              <a:t> </a:t>
            </a:r>
            <a:r>
              <a:rPr lang="en-US" sz="2400" dirty="0" err="1"/>
              <a:t>praga</a:t>
            </a:r>
            <a:r>
              <a:rPr lang="en-US" sz="2400" dirty="0"/>
              <a:t> </a:t>
            </a:r>
            <a:r>
              <a:rPr lang="en-US" sz="2400" dirty="0" err="1"/>
              <a:t>dobijaju</a:t>
            </a:r>
            <a:r>
              <a:rPr lang="en-US" sz="2400" dirty="0"/>
              <a:t> </a:t>
            </a:r>
            <a:r>
              <a:rPr lang="en-US" sz="2400" dirty="0" err="1"/>
              <a:t>vrednost</a:t>
            </a:r>
            <a:r>
              <a:rPr lang="en-US" sz="2400" dirty="0"/>
              <a:t> </a:t>
            </a:r>
            <a:r>
              <a:rPr lang="en-US" sz="2400" dirty="0" smtClean="0"/>
              <a:t>1</a:t>
            </a:r>
            <a:r>
              <a:rPr lang="sr-Latn-CS" sz="2400" dirty="0" smtClean="0"/>
              <a:t>.</a:t>
            </a:r>
            <a:endParaRPr lang="en-US" sz="2400" dirty="0">
              <a:solidFill>
                <a:srgbClr val="FF9933"/>
              </a:solidFill>
            </a:endParaRPr>
          </a:p>
          <a:p>
            <a:pPr lvl="1">
              <a:buFontTx/>
              <a:buNone/>
            </a:pPr>
            <a:endParaRPr lang="en-US" dirty="0"/>
          </a:p>
        </p:txBody>
      </p:sp>
      <p:grpSp>
        <p:nvGrpSpPr>
          <p:cNvPr id="48" name="Group 47"/>
          <p:cNvGrpSpPr/>
          <p:nvPr/>
        </p:nvGrpSpPr>
        <p:grpSpPr>
          <a:xfrm>
            <a:off x="4114800" y="1524000"/>
            <a:ext cx="2317750" cy="1752600"/>
            <a:chOff x="4267200" y="1717675"/>
            <a:chExt cx="2317750" cy="1752600"/>
          </a:xfrm>
        </p:grpSpPr>
        <p:sp>
          <p:nvSpPr>
            <p:cNvPr id="28676" name="AutoShape 4"/>
            <p:cNvSpPr>
              <a:spLocks noChangeArrowheads="1"/>
            </p:cNvSpPr>
            <p:nvPr/>
          </p:nvSpPr>
          <p:spPr bwMode="auto">
            <a:xfrm>
              <a:off x="4419600" y="2209800"/>
              <a:ext cx="1905000" cy="762000"/>
            </a:xfrm>
            <a:prstGeom prst="flowChartManualOperation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77" name="Line 5"/>
            <p:cNvSpPr>
              <a:spLocks noChangeShapeType="1"/>
            </p:cNvSpPr>
            <p:nvPr/>
          </p:nvSpPr>
          <p:spPr bwMode="auto">
            <a:xfrm>
              <a:off x="4419600" y="2209800"/>
              <a:ext cx="1905000" cy="0"/>
            </a:xfrm>
            <a:prstGeom prst="line">
              <a:avLst/>
            </a:prstGeom>
            <a:noFill/>
            <a:ln w="76200">
              <a:solidFill>
                <a:srgbClr val="FFFF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78" name="Text Box 6"/>
            <p:cNvSpPr txBox="1">
              <a:spLocks noChangeArrowheads="1"/>
            </p:cNvSpPr>
            <p:nvPr/>
          </p:nvSpPr>
          <p:spPr bwMode="auto">
            <a:xfrm>
              <a:off x="4267200" y="17526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0</a:t>
              </a:r>
            </a:p>
          </p:txBody>
        </p:sp>
        <p:sp>
          <p:nvSpPr>
            <p:cNvPr id="28679" name="Text Box 7"/>
            <p:cNvSpPr txBox="1">
              <a:spLocks noChangeArrowheads="1"/>
            </p:cNvSpPr>
            <p:nvPr/>
          </p:nvSpPr>
          <p:spPr bwMode="auto">
            <a:xfrm>
              <a:off x="5943600" y="1752600"/>
              <a:ext cx="641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100</a:t>
              </a:r>
            </a:p>
          </p:txBody>
        </p:sp>
        <p:sp>
          <p:nvSpPr>
            <p:cNvPr id="28680" name="Line 8"/>
            <p:cNvSpPr>
              <a:spLocks noChangeShapeType="1"/>
            </p:cNvSpPr>
            <p:nvPr/>
          </p:nvSpPr>
          <p:spPr bwMode="auto">
            <a:xfrm>
              <a:off x="4876800" y="2971800"/>
              <a:ext cx="1066800" cy="0"/>
            </a:xfrm>
            <a:prstGeom prst="line">
              <a:avLst/>
            </a:prstGeom>
            <a:noFill/>
            <a:ln w="76200">
              <a:solidFill>
                <a:srgbClr val="FFFF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1" name="Text Box 9"/>
            <p:cNvSpPr txBox="1">
              <a:spLocks noChangeArrowheads="1"/>
            </p:cNvSpPr>
            <p:nvPr/>
          </p:nvSpPr>
          <p:spPr bwMode="auto">
            <a:xfrm>
              <a:off x="4708525" y="3013075"/>
              <a:ext cx="15557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  0.2  0.8  1</a:t>
              </a:r>
            </a:p>
          </p:txBody>
        </p:sp>
        <p:sp>
          <p:nvSpPr>
            <p:cNvPr id="28683" name="Text Box 11"/>
            <p:cNvSpPr txBox="1">
              <a:spLocks noChangeArrowheads="1"/>
            </p:cNvSpPr>
            <p:nvPr/>
          </p:nvSpPr>
          <p:spPr bwMode="auto">
            <a:xfrm>
              <a:off x="4800600" y="1752600"/>
              <a:ext cx="488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20</a:t>
              </a:r>
            </a:p>
          </p:txBody>
        </p:sp>
        <p:sp>
          <p:nvSpPr>
            <p:cNvPr id="28684" name="Line 12"/>
            <p:cNvSpPr>
              <a:spLocks noChangeShapeType="1"/>
            </p:cNvSpPr>
            <p:nvPr/>
          </p:nvSpPr>
          <p:spPr bwMode="auto">
            <a:xfrm>
              <a:off x="4953000" y="2209800"/>
              <a:ext cx="1524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5" name="Text Box 13"/>
            <p:cNvSpPr txBox="1">
              <a:spLocks noChangeArrowheads="1"/>
            </p:cNvSpPr>
            <p:nvPr/>
          </p:nvSpPr>
          <p:spPr bwMode="auto">
            <a:xfrm>
              <a:off x="4495800" y="29718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0</a:t>
              </a:r>
            </a:p>
          </p:txBody>
        </p:sp>
        <p:sp>
          <p:nvSpPr>
            <p:cNvPr id="28686" name="Text Box 14"/>
            <p:cNvSpPr txBox="1">
              <a:spLocks noChangeArrowheads="1"/>
            </p:cNvSpPr>
            <p:nvPr/>
          </p:nvSpPr>
          <p:spPr bwMode="auto">
            <a:xfrm>
              <a:off x="5546725" y="1717675"/>
              <a:ext cx="488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80</a:t>
              </a:r>
            </a:p>
          </p:txBody>
        </p:sp>
        <p:sp>
          <p:nvSpPr>
            <p:cNvPr id="28687" name="Line 15"/>
            <p:cNvSpPr>
              <a:spLocks noChangeShapeType="1"/>
            </p:cNvSpPr>
            <p:nvPr/>
          </p:nvSpPr>
          <p:spPr bwMode="auto">
            <a:xfrm flipH="1">
              <a:off x="5638800" y="2209800"/>
              <a:ext cx="762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8712" name="Text Box 40"/>
          <p:cNvSpPr txBox="1">
            <a:spLocks noChangeArrowheads="1"/>
          </p:cNvSpPr>
          <p:nvPr/>
        </p:nvSpPr>
        <p:spPr bwMode="auto">
          <a:xfrm>
            <a:off x="4114800" y="4114800"/>
            <a:ext cx="170751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400" dirty="0" err="1"/>
              <a:t>kompresija</a:t>
            </a:r>
            <a:endParaRPr lang="en-US" sz="2400" dirty="0"/>
          </a:p>
          <a:p>
            <a:pPr algn="r"/>
            <a:r>
              <a:rPr lang="en-US" sz="2400" dirty="0" err="1" smtClean="0"/>
              <a:t>podataka</a:t>
            </a:r>
            <a:r>
              <a:rPr lang="sr-Latn-CS" sz="2400" dirty="0" smtClean="0"/>
              <a:t>:</a:t>
            </a:r>
            <a:endParaRPr lang="en-US" sz="2400" dirty="0"/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1387475" y="3505200"/>
            <a:ext cx="2668588" cy="1922463"/>
            <a:chOff x="1402" y="2688"/>
            <a:chExt cx="1390" cy="1071"/>
          </a:xfrm>
        </p:grpSpPr>
        <p:sp>
          <p:nvSpPr>
            <p:cNvPr id="28688" name="AutoShape 16"/>
            <p:cNvSpPr>
              <a:spLocks noChangeArrowheads="1"/>
            </p:cNvSpPr>
            <p:nvPr/>
          </p:nvSpPr>
          <p:spPr bwMode="auto">
            <a:xfrm>
              <a:off x="1498" y="2998"/>
              <a:ext cx="1200" cy="480"/>
            </a:xfrm>
            <a:prstGeom prst="flowChartManualOperation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9" name="Line 17"/>
            <p:cNvSpPr>
              <a:spLocks noChangeShapeType="1"/>
            </p:cNvSpPr>
            <p:nvPr/>
          </p:nvSpPr>
          <p:spPr bwMode="auto">
            <a:xfrm>
              <a:off x="1498" y="2998"/>
              <a:ext cx="1200" cy="0"/>
            </a:xfrm>
            <a:prstGeom prst="line">
              <a:avLst/>
            </a:prstGeom>
            <a:noFill/>
            <a:ln w="76200">
              <a:solidFill>
                <a:srgbClr val="FFFF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0" name="Text Box 18"/>
            <p:cNvSpPr txBox="1">
              <a:spLocks noChangeArrowheads="1"/>
            </p:cNvSpPr>
            <p:nvPr/>
          </p:nvSpPr>
          <p:spPr bwMode="auto">
            <a:xfrm>
              <a:off x="1402" y="2710"/>
              <a:ext cx="175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0</a:t>
              </a:r>
            </a:p>
          </p:txBody>
        </p:sp>
        <p:sp>
          <p:nvSpPr>
            <p:cNvPr id="28691" name="Text Box 19"/>
            <p:cNvSpPr txBox="1">
              <a:spLocks noChangeArrowheads="1"/>
            </p:cNvSpPr>
            <p:nvPr/>
          </p:nvSpPr>
          <p:spPr bwMode="auto">
            <a:xfrm>
              <a:off x="2458" y="2710"/>
              <a:ext cx="334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100</a:t>
              </a:r>
            </a:p>
          </p:txBody>
        </p:sp>
        <p:sp>
          <p:nvSpPr>
            <p:cNvPr id="28692" name="Line 20"/>
            <p:cNvSpPr>
              <a:spLocks noChangeShapeType="1"/>
            </p:cNvSpPr>
            <p:nvPr/>
          </p:nvSpPr>
          <p:spPr bwMode="auto">
            <a:xfrm>
              <a:off x="1786" y="3478"/>
              <a:ext cx="672" cy="0"/>
            </a:xfrm>
            <a:prstGeom prst="line">
              <a:avLst/>
            </a:prstGeom>
            <a:noFill/>
            <a:ln w="76200">
              <a:solidFill>
                <a:srgbClr val="FFFF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3" name="Text Box 21"/>
            <p:cNvSpPr txBox="1">
              <a:spLocks noChangeArrowheads="1"/>
            </p:cNvSpPr>
            <p:nvPr/>
          </p:nvSpPr>
          <p:spPr bwMode="auto">
            <a:xfrm>
              <a:off x="1680" y="3504"/>
              <a:ext cx="810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  0.2  0.8  1</a:t>
              </a:r>
            </a:p>
          </p:txBody>
        </p:sp>
        <p:sp>
          <p:nvSpPr>
            <p:cNvPr id="28694" name="Text Box 22"/>
            <p:cNvSpPr txBox="1">
              <a:spLocks noChangeArrowheads="1"/>
            </p:cNvSpPr>
            <p:nvPr/>
          </p:nvSpPr>
          <p:spPr bwMode="auto">
            <a:xfrm>
              <a:off x="1738" y="2710"/>
              <a:ext cx="254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20</a:t>
              </a:r>
            </a:p>
          </p:txBody>
        </p:sp>
        <p:sp>
          <p:nvSpPr>
            <p:cNvPr id="28695" name="Line 23"/>
            <p:cNvSpPr>
              <a:spLocks noChangeShapeType="1"/>
            </p:cNvSpPr>
            <p:nvPr/>
          </p:nvSpPr>
          <p:spPr bwMode="auto">
            <a:xfrm>
              <a:off x="1834" y="2998"/>
              <a:ext cx="96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96" name="Text Box 24"/>
            <p:cNvSpPr txBox="1">
              <a:spLocks noChangeArrowheads="1"/>
            </p:cNvSpPr>
            <p:nvPr/>
          </p:nvSpPr>
          <p:spPr bwMode="auto">
            <a:xfrm>
              <a:off x="1546" y="3478"/>
              <a:ext cx="175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0</a:t>
              </a:r>
            </a:p>
          </p:txBody>
        </p:sp>
        <p:sp>
          <p:nvSpPr>
            <p:cNvPr id="28697" name="Text Box 25"/>
            <p:cNvSpPr txBox="1">
              <a:spLocks noChangeArrowheads="1"/>
            </p:cNvSpPr>
            <p:nvPr/>
          </p:nvSpPr>
          <p:spPr bwMode="auto">
            <a:xfrm>
              <a:off x="2208" y="2688"/>
              <a:ext cx="255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80</a:t>
              </a:r>
            </a:p>
          </p:txBody>
        </p:sp>
        <p:sp>
          <p:nvSpPr>
            <p:cNvPr id="28698" name="Line 26"/>
            <p:cNvSpPr>
              <a:spLocks noChangeShapeType="1"/>
            </p:cNvSpPr>
            <p:nvPr/>
          </p:nvSpPr>
          <p:spPr bwMode="auto">
            <a:xfrm flipH="1">
              <a:off x="2266" y="2998"/>
              <a:ext cx="48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8700" name="Line 28"/>
          <p:cNvSpPr>
            <a:spLocks noChangeShapeType="1"/>
          </p:cNvSpPr>
          <p:nvPr/>
        </p:nvSpPr>
        <p:spPr bwMode="auto">
          <a:xfrm>
            <a:off x="1828800" y="4038600"/>
            <a:ext cx="3810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01" name="Line 29"/>
          <p:cNvSpPr>
            <a:spLocks noChangeShapeType="1"/>
          </p:cNvSpPr>
          <p:nvPr/>
        </p:nvSpPr>
        <p:spPr bwMode="auto">
          <a:xfrm>
            <a:off x="1981200" y="4038600"/>
            <a:ext cx="3048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02" name="Line 30"/>
          <p:cNvSpPr>
            <a:spLocks noChangeShapeType="1"/>
          </p:cNvSpPr>
          <p:nvPr/>
        </p:nvSpPr>
        <p:spPr bwMode="auto">
          <a:xfrm>
            <a:off x="2133600" y="4038600"/>
            <a:ext cx="228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03" name="Line 31"/>
          <p:cNvSpPr>
            <a:spLocks noChangeShapeType="1"/>
          </p:cNvSpPr>
          <p:nvPr/>
        </p:nvSpPr>
        <p:spPr bwMode="auto">
          <a:xfrm>
            <a:off x="2362200" y="4114800"/>
            <a:ext cx="1524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04" name="Line 32"/>
          <p:cNvSpPr>
            <a:spLocks noChangeShapeType="1"/>
          </p:cNvSpPr>
          <p:nvPr/>
        </p:nvSpPr>
        <p:spPr bwMode="auto">
          <a:xfrm>
            <a:off x="1676400" y="4038600"/>
            <a:ext cx="3810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05" name="Line 33"/>
          <p:cNvSpPr>
            <a:spLocks noChangeShapeType="1"/>
          </p:cNvSpPr>
          <p:nvPr/>
        </p:nvSpPr>
        <p:spPr bwMode="auto">
          <a:xfrm>
            <a:off x="2438400" y="4114800"/>
            <a:ext cx="76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07" name="Line 35"/>
          <p:cNvSpPr>
            <a:spLocks noChangeShapeType="1"/>
          </p:cNvSpPr>
          <p:nvPr/>
        </p:nvSpPr>
        <p:spPr bwMode="auto">
          <a:xfrm flipH="1">
            <a:off x="3200400" y="4038600"/>
            <a:ext cx="304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08" name="Line 36"/>
          <p:cNvSpPr>
            <a:spLocks noChangeShapeType="1"/>
          </p:cNvSpPr>
          <p:nvPr/>
        </p:nvSpPr>
        <p:spPr bwMode="auto">
          <a:xfrm>
            <a:off x="2743200" y="40386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11" name="Oval 39"/>
          <p:cNvSpPr>
            <a:spLocks noChangeArrowheads="1"/>
          </p:cNvSpPr>
          <p:nvPr/>
        </p:nvSpPr>
        <p:spPr bwMode="auto">
          <a:xfrm>
            <a:off x="2667000" y="3886200"/>
            <a:ext cx="1447800" cy="1219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13" name="Oval 41"/>
          <p:cNvSpPr>
            <a:spLocks noChangeArrowheads="1"/>
          </p:cNvSpPr>
          <p:nvPr/>
        </p:nvSpPr>
        <p:spPr bwMode="auto">
          <a:xfrm>
            <a:off x="1143000" y="3810000"/>
            <a:ext cx="1524000" cy="1371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714" name="Text Box 42"/>
          <p:cNvSpPr txBox="1">
            <a:spLocks noChangeArrowheads="1"/>
          </p:cNvSpPr>
          <p:nvPr/>
        </p:nvSpPr>
        <p:spPr bwMode="auto">
          <a:xfrm>
            <a:off x="381000" y="4191000"/>
            <a:ext cx="123142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/>
              <a:t>80%</a:t>
            </a:r>
          </a:p>
          <a:p>
            <a:r>
              <a:rPr lang="en-US" sz="2000" dirty="0" err="1"/>
              <a:t>podataka</a:t>
            </a:r>
            <a:endParaRPr lang="en-US" sz="1400" dirty="0"/>
          </a:p>
        </p:txBody>
      </p:sp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5791200" y="3810000"/>
            <a:ext cx="1920875" cy="1752600"/>
            <a:chOff x="4320" y="3194"/>
            <a:chExt cx="1210" cy="1104"/>
          </a:xfrm>
        </p:grpSpPr>
        <p:sp>
          <p:nvSpPr>
            <p:cNvPr id="28715" name="Text Box 43"/>
            <p:cNvSpPr txBox="1">
              <a:spLocks noChangeArrowheads="1"/>
            </p:cNvSpPr>
            <p:nvPr/>
          </p:nvSpPr>
          <p:spPr bwMode="auto">
            <a:xfrm>
              <a:off x="4358" y="3194"/>
              <a:ext cx="11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0       50   100</a:t>
              </a:r>
            </a:p>
          </p:txBody>
        </p:sp>
        <p:sp>
          <p:nvSpPr>
            <p:cNvPr id="28716" name="AutoShape 44"/>
            <p:cNvSpPr>
              <a:spLocks noChangeArrowheads="1"/>
            </p:cNvSpPr>
            <p:nvPr/>
          </p:nvSpPr>
          <p:spPr bwMode="auto">
            <a:xfrm>
              <a:off x="4320" y="3504"/>
              <a:ext cx="1200" cy="480"/>
            </a:xfrm>
            <a:prstGeom prst="flowChartManualOperation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7" name="Line 45"/>
            <p:cNvSpPr>
              <a:spLocks noChangeShapeType="1"/>
            </p:cNvSpPr>
            <p:nvPr/>
          </p:nvSpPr>
          <p:spPr bwMode="auto">
            <a:xfrm>
              <a:off x="4320" y="3504"/>
              <a:ext cx="1200" cy="0"/>
            </a:xfrm>
            <a:prstGeom prst="line">
              <a:avLst/>
            </a:prstGeom>
            <a:noFill/>
            <a:ln w="76200">
              <a:solidFill>
                <a:srgbClr val="FFFF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8" name="Line 46"/>
            <p:cNvSpPr>
              <a:spLocks noChangeShapeType="1"/>
            </p:cNvSpPr>
            <p:nvPr/>
          </p:nvSpPr>
          <p:spPr bwMode="auto">
            <a:xfrm>
              <a:off x="4560" y="3984"/>
              <a:ext cx="816" cy="0"/>
            </a:xfrm>
            <a:prstGeom prst="line">
              <a:avLst/>
            </a:prstGeom>
            <a:noFill/>
            <a:ln w="76200">
              <a:solidFill>
                <a:srgbClr val="FFFF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19" name="Text Box 47"/>
            <p:cNvSpPr txBox="1">
              <a:spLocks noChangeArrowheads="1"/>
            </p:cNvSpPr>
            <p:nvPr/>
          </p:nvSpPr>
          <p:spPr bwMode="auto">
            <a:xfrm>
              <a:off x="4464" y="4010"/>
              <a:ext cx="9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/>
                <a:t> 0      0.8  1</a:t>
              </a:r>
            </a:p>
          </p:txBody>
        </p:sp>
        <p:sp>
          <p:nvSpPr>
            <p:cNvPr id="28721" name="AutoShape 49"/>
            <p:cNvSpPr>
              <a:spLocks noChangeArrowheads="1"/>
            </p:cNvSpPr>
            <p:nvPr/>
          </p:nvSpPr>
          <p:spPr bwMode="auto">
            <a:xfrm>
              <a:off x="4944" y="3504"/>
              <a:ext cx="576" cy="480"/>
            </a:xfrm>
            <a:custGeom>
              <a:avLst/>
              <a:gdLst>
                <a:gd name="G0" fmla="+- 5925 0 0"/>
                <a:gd name="G1" fmla="+- 21600 0 5925"/>
                <a:gd name="G2" fmla="*/ 5925 1 2"/>
                <a:gd name="G3" fmla="+- 21600 0 G2"/>
                <a:gd name="G4" fmla="+/ 5925 21600 2"/>
                <a:gd name="G5" fmla="+/ G1 0 2"/>
                <a:gd name="G6" fmla="*/ 21600 21600 5925"/>
                <a:gd name="G7" fmla="*/ G6 1 2"/>
                <a:gd name="G8" fmla="+- 21600 0 G7"/>
                <a:gd name="G9" fmla="*/ 21600 1 2"/>
                <a:gd name="G10" fmla="+- 5925 0 G9"/>
                <a:gd name="G11" fmla="?: G10 G8 0"/>
                <a:gd name="G12" fmla="?: G10 G7 21600"/>
                <a:gd name="T0" fmla="*/ 18637 w 21600"/>
                <a:gd name="T1" fmla="*/ 10800 h 21600"/>
                <a:gd name="T2" fmla="*/ 10800 w 21600"/>
                <a:gd name="T3" fmla="*/ 21600 h 21600"/>
                <a:gd name="T4" fmla="*/ 2963 w 21600"/>
                <a:gd name="T5" fmla="*/ 10800 h 21600"/>
                <a:gd name="T6" fmla="*/ 10800 w 21600"/>
                <a:gd name="T7" fmla="*/ 0 h 21600"/>
                <a:gd name="T8" fmla="*/ 4763 w 21600"/>
                <a:gd name="T9" fmla="*/ 4763 h 21600"/>
                <a:gd name="T10" fmla="*/ 16837 w 21600"/>
                <a:gd name="T11" fmla="*/ 168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925" y="21600"/>
                  </a:lnTo>
                  <a:lnTo>
                    <a:pt x="1567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8723" name="Text Box 51"/>
          <p:cNvSpPr txBox="1">
            <a:spLocks noChangeArrowheads="1"/>
          </p:cNvSpPr>
          <p:nvPr/>
        </p:nvSpPr>
        <p:spPr bwMode="auto">
          <a:xfrm>
            <a:off x="7696200" y="4114800"/>
            <a:ext cx="125888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10:  0.16</a:t>
            </a:r>
          </a:p>
          <a:p>
            <a:r>
              <a:rPr lang="en-US" dirty="0"/>
              <a:t>25:  0.4</a:t>
            </a:r>
          </a:p>
          <a:p>
            <a:r>
              <a:rPr lang="en-US" dirty="0"/>
              <a:t>50:  0.8</a:t>
            </a:r>
          </a:p>
          <a:p>
            <a:r>
              <a:rPr lang="en-US" dirty="0"/>
              <a:t>75:  0.9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Simboličko predstavljanje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62000" y="1828800"/>
            <a:ext cx="7772400" cy="4114800"/>
          </a:xfrm>
        </p:spPr>
        <p:txBody>
          <a:bodyPr>
            <a:normAutofit/>
          </a:bodyPr>
          <a:lstStyle/>
          <a:p>
            <a:r>
              <a:rPr lang="en-US"/>
              <a:t>Primer:</a:t>
            </a:r>
          </a:p>
          <a:p>
            <a:pPr lvl="1">
              <a:spcBef>
                <a:spcPct val="0"/>
              </a:spcBef>
            </a:pPr>
            <a:r>
              <a:rPr lang="en-US"/>
              <a:t>da/ne</a:t>
            </a:r>
          </a:p>
          <a:p>
            <a:pPr lvl="1">
              <a:spcBef>
                <a:spcPct val="0"/>
              </a:spcBef>
            </a:pPr>
            <a:r>
              <a:rPr lang="en-US"/>
              <a:t>muško/žensko</a:t>
            </a:r>
          </a:p>
          <a:p>
            <a:pPr lvl="1">
              <a:spcBef>
                <a:spcPct val="0"/>
              </a:spcBef>
            </a:pPr>
            <a:r>
              <a:rPr lang="en-US"/>
              <a:t>da, ne, nepoznato</a:t>
            </a:r>
          </a:p>
          <a:p>
            <a:pPr lvl="1">
              <a:spcBef>
                <a:spcPct val="0"/>
              </a:spcBef>
            </a:pPr>
            <a:r>
              <a:rPr lang="en-US"/>
              <a:t>{avion, auto, autobus, voz}</a:t>
            </a:r>
          </a:p>
          <a:p>
            <a:r>
              <a:rPr lang="en-US"/>
              <a:t>Koristimo:</a:t>
            </a:r>
          </a:p>
          <a:p>
            <a:pPr lvl="1">
              <a:spcBef>
                <a:spcPct val="0"/>
              </a:spcBef>
            </a:pPr>
            <a:r>
              <a:rPr lang="en-US"/>
              <a:t> 1-od-N kod</a:t>
            </a:r>
          </a:p>
          <a:p>
            <a:pPr lvl="1">
              <a:spcBef>
                <a:spcPct val="0"/>
              </a:spcBef>
            </a:pPr>
            <a:r>
              <a:rPr lang="en-US"/>
              <a:t> binarni kod </a:t>
            </a:r>
          </a:p>
          <a:p>
            <a:pPr lvl="1">
              <a:spcBef>
                <a:spcPct val="0"/>
              </a:spcBef>
            </a:pPr>
            <a:r>
              <a:rPr lang="en-US"/>
              <a:t> da-1, nepoznato- 0.5, ne- 0</a:t>
            </a:r>
          </a:p>
          <a:p>
            <a:pPr lvl="1"/>
            <a:r>
              <a:rPr lang="en-US"/>
              <a:t>{avion, auto, autobus, voz}</a:t>
            </a:r>
            <a:r>
              <a:rPr lang="en-US">
                <a:sym typeface="Symbol" pitchFamily="18" charset="2"/>
              </a:rPr>
              <a:t></a:t>
            </a:r>
            <a:r>
              <a:rPr lang="en-US"/>
              <a:t>{1,2,3,4}</a:t>
            </a:r>
            <a:r>
              <a:rPr lang="en-US">
                <a:sym typeface="Symbol" pitchFamily="18" charset="2"/>
              </a:rPr>
              <a:t> 		 </a:t>
            </a:r>
            <a:r>
              <a:rPr lang="en-US"/>
              <a:t>{0.0,  0.33 ,0.66 , 1.0}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Priprema podataka za obučavanje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752600"/>
            <a:ext cx="8763000" cy="4343400"/>
          </a:xfrm>
        </p:spPr>
        <p:txBody>
          <a:bodyPr>
            <a:normAutofit/>
          </a:bodyPr>
          <a:lstStyle/>
          <a:p>
            <a:r>
              <a:rPr lang="en-US" sz="2800"/>
              <a:t>Podaci o transakcijama nisu korektni:</a:t>
            </a:r>
          </a:p>
          <a:p>
            <a:pPr lvl="1">
              <a:spcBef>
                <a:spcPct val="0"/>
              </a:spcBef>
            </a:pPr>
            <a:r>
              <a:rPr lang="en-US"/>
              <a:t> pogrešne vrednosti</a:t>
            </a:r>
          </a:p>
          <a:p>
            <a:pPr lvl="1">
              <a:spcBef>
                <a:spcPct val="0"/>
              </a:spcBef>
            </a:pPr>
            <a:r>
              <a:rPr lang="en-US"/>
              <a:t> nedostaju podaci</a:t>
            </a:r>
          </a:p>
          <a:p>
            <a:pPr lvl="1">
              <a:spcBef>
                <a:spcPct val="0"/>
              </a:spcBef>
            </a:pPr>
            <a:r>
              <a:rPr lang="en-US"/>
              <a:t> nekonzistentnost u podacima</a:t>
            </a:r>
          </a:p>
          <a:p>
            <a:r>
              <a:rPr lang="en-US" sz="2800"/>
              <a:t>“Čišćenje podataka” pre ili nakon prenosa u DW:</a:t>
            </a:r>
          </a:p>
          <a:p>
            <a:pPr lvl="1">
              <a:spcBef>
                <a:spcPct val="0"/>
              </a:spcBef>
            </a:pPr>
            <a:r>
              <a:rPr lang="en-US"/>
              <a:t>rule-based tehnike (analiza intervala vrednosti, relacija sa drugim poljima baze)</a:t>
            </a:r>
          </a:p>
          <a:p>
            <a:pPr lvl="1">
              <a:spcBef>
                <a:spcPct val="0"/>
              </a:spcBef>
            </a:pPr>
            <a:r>
              <a:rPr lang="en-US"/>
              <a:t>vizuelizacija (uočavanje ekstremnih vrednosti ili onih van opsega)</a:t>
            </a:r>
          </a:p>
          <a:p>
            <a:pPr lvl="1">
              <a:spcBef>
                <a:spcPct val="0"/>
              </a:spcBef>
            </a:pPr>
            <a:r>
              <a:rPr lang="en-US"/>
              <a:t>statističko popunjavanje / menjanje na neutralne, validne vrednosti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Selekcija podataka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/>
              <a:t>1. Određivanje koji podaci iz BP su bitni za obučavanje NM (kolone):  </a:t>
            </a:r>
            <a:r>
              <a:rPr lang="en-US" i="1">
                <a:solidFill>
                  <a:srgbClr val="FFFF99"/>
                </a:solidFill>
              </a:rPr>
              <a:t>Koji parametri su relevantni za odlučivanje?</a:t>
            </a:r>
          </a:p>
          <a:p>
            <a:pPr>
              <a:buFont typeface="Monotype Sorts" pitchFamily="2" charset="2"/>
              <a:buNone/>
            </a:pPr>
            <a:r>
              <a:rPr lang="en-US"/>
              <a:t>2. Koji slogovi iz BP će se odabirati za obučavanje (redovi), s obzirom na vrednosti koje su unete u polja?</a:t>
            </a:r>
          </a:p>
          <a:p>
            <a:pPr>
              <a:buFont typeface="Monotype Sorts" pitchFamily="2" charset="2"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Preprocesiranje podataka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Broj ulaznih polja sloga ne mora biti upravo proporcionalan informacionom sadržaju podataka:</a:t>
            </a:r>
          </a:p>
          <a:p>
            <a:pPr lvl="1"/>
            <a:r>
              <a:rPr lang="en-US"/>
              <a:t>iz više polja generišemo novo polje</a:t>
            </a:r>
          </a:p>
          <a:p>
            <a:pPr lvl="1"/>
            <a:r>
              <a:rPr lang="en-US"/>
              <a:t>više polja zamenimo jednim informativnijim</a:t>
            </a:r>
          </a:p>
          <a:p>
            <a:pPr lvl="1"/>
            <a:r>
              <a:rPr lang="en-US"/>
              <a:t>isključimo redundantne podatke</a:t>
            </a:r>
          </a:p>
          <a:p>
            <a:pPr lvl="1"/>
            <a:r>
              <a:rPr lang="en-US"/>
              <a:t>podaci se transformišu u adekvatniju formu za DM algoritam (za neuronsku mrežu).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Izračunati atributi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905000"/>
            <a:ext cx="7772400" cy="4191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Dva ili više polja se kombinuju: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US"/>
              <a:t>spajaju u jednu prosečnu vrednost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US"/>
              <a:t>sumiraju se, množe ili oduzimaju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US"/>
              <a:t>datum se transformiše u dan u nedelji ili godini</a:t>
            </a:r>
          </a:p>
          <a:p>
            <a:pPr>
              <a:lnSpc>
                <a:spcPct val="90000"/>
              </a:lnSpc>
            </a:pPr>
            <a:r>
              <a:rPr lang="en-US"/>
              <a:t>Izračunati atributi su potrebni jer transakcioni podaci teže da minimiziraju memorijski prostor, a ne da maksimiziraju informacioni sadržaj.</a:t>
            </a:r>
          </a:p>
          <a:p>
            <a:pPr lvl="1">
              <a:lnSpc>
                <a:spcPct val="90000"/>
              </a:lnSpc>
            </a:pPr>
            <a:endParaRPr lang="en-US"/>
          </a:p>
          <a:p>
            <a:pPr lvl="1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Skaliranje podataka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676400"/>
            <a:ext cx="8458200" cy="46482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err="1"/>
              <a:t>Većina</a:t>
            </a:r>
            <a:r>
              <a:rPr lang="en-US" sz="2800" dirty="0"/>
              <a:t> </a:t>
            </a:r>
            <a:r>
              <a:rPr lang="en-US" sz="2800" dirty="0" err="1"/>
              <a:t>modela</a:t>
            </a:r>
            <a:r>
              <a:rPr lang="en-US" sz="2800" dirty="0"/>
              <a:t> NM </a:t>
            </a:r>
            <a:r>
              <a:rPr lang="en-US" sz="2800" dirty="0" err="1"/>
              <a:t>prihvata</a:t>
            </a:r>
            <a:r>
              <a:rPr lang="en-US" sz="2800" dirty="0"/>
              <a:t> </a:t>
            </a:r>
            <a:r>
              <a:rPr lang="en-US" sz="2800" dirty="0" err="1"/>
              <a:t>ulazne</a:t>
            </a:r>
            <a:r>
              <a:rPr lang="en-US" sz="2800" dirty="0"/>
              <a:t> </a:t>
            </a:r>
            <a:r>
              <a:rPr lang="en-US" sz="2800" dirty="0" err="1"/>
              <a:t>numeričke</a:t>
            </a:r>
            <a:r>
              <a:rPr lang="en-US" sz="2800" dirty="0"/>
              <a:t> </a:t>
            </a:r>
            <a:r>
              <a:rPr lang="en-US" sz="2800" dirty="0" err="1"/>
              <a:t>vrednosti</a:t>
            </a:r>
            <a:r>
              <a:rPr lang="en-US" sz="2800" dirty="0"/>
              <a:t> u </a:t>
            </a:r>
            <a:r>
              <a:rPr lang="en-US" sz="2800" dirty="0" err="1"/>
              <a:t>intervalu</a:t>
            </a:r>
            <a:r>
              <a:rPr lang="en-US" sz="2800" dirty="0"/>
              <a:t> 0 do 1 </a:t>
            </a:r>
            <a:r>
              <a:rPr lang="en-US" sz="2800" dirty="0" err="1"/>
              <a:t>ili</a:t>
            </a:r>
            <a:r>
              <a:rPr lang="en-US" sz="2800" dirty="0"/>
              <a:t> -1 do +1.</a:t>
            </a:r>
          </a:p>
          <a:p>
            <a:r>
              <a:rPr lang="en-US" sz="2800" dirty="0" err="1"/>
              <a:t>Transformacija</a:t>
            </a:r>
            <a:r>
              <a:rPr lang="en-US" sz="2800" dirty="0"/>
              <a:t> </a:t>
            </a:r>
            <a:r>
              <a:rPr lang="en-US" sz="2800" dirty="0" err="1"/>
              <a:t>na</a:t>
            </a:r>
            <a:r>
              <a:rPr lang="en-US" sz="2800" dirty="0"/>
              <a:t> </a:t>
            </a:r>
            <a:r>
              <a:rPr lang="en-US" sz="2800" dirty="0" err="1"/>
              <a:t>adekvatnu</a:t>
            </a:r>
            <a:r>
              <a:rPr lang="en-US" sz="2800" dirty="0"/>
              <a:t> </a:t>
            </a:r>
            <a:r>
              <a:rPr lang="en-US" sz="2800" dirty="0" err="1"/>
              <a:t>skalarnu</a:t>
            </a:r>
            <a:r>
              <a:rPr lang="en-US" sz="2800" dirty="0"/>
              <a:t> </a:t>
            </a:r>
            <a:r>
              <a:rPr lang="en-US" sz="2800" dirty="0" err="1"/>
              <a:t>vrednost</a:t>
            </a:r>
            <a:r>
              <a:rPr lang="en-US" sz="2800" dirty="0"/>
              <a:t> je </a:t>
            </a:r>
            <a:r>
              <a:rPr lang="en-US" sz="2800" dirty="0" err="1"/>
              <a:t>tzv</a:t>
            </a:r>
            <a:r>
              <a:rPr lang="en-US" sz="2800" dirty="0"/>
              <a:t>. </a:t>
            </a:r>
            <a:r>
              <a:rPr lang="en-US" sz="2800" i="1" dirty="0" err="1">
                <a:solidFill>
                  <a:srgbClr val="FFFF99"/>
                </a:solidFill>
              </a:rPr>
              <a:t>skaliranje</a:t>
            </a:r>
            <a:r>
              <a:rPr lang="en-US" sz="2800" i="1" dirty="0">
                <a:solidFill>
                  <a:srgbClr val="FFFF99"/>
                </a:solidFill>
              </a:rPr>
              <a:t> </a:t>
            </a:r>
            <a:r>
              <a:rPr lang="en-US" sz="2800" i="1" dirty="0" err="1">
                <a:solidFill>
                  <a:srgbClr val="FFFF99"/>
                </a:solidFill>
              </a:rPr>
              <a:t>podataka</a:t>
            </a:r>
            <a:r>
              <a:rPr lang="en-US" sz="2800" dirty="0"/>
              <a:t>.</a:t>
            </a:r>
          </a:p>
          <a:p>
            <a:r>
              <a:rPr lang="en-US" sz="2800" dirty="0" err="1"/>
              <a:t>Ravnomerno</a:t>
            </a:r>
            <a:r>
              <a:rPr lang="en-US" sz="2800" dirty="0"/>
              <a:t> </a:t>
            </a:r>
            <a:r>
              <a:rPr lang="en-US" sz="2800" dirty="0" err="1"/>
              <a:t>distribuirani</a:t>
            </a:r>
            <a:r>
              <a:rPr lang="en-US" sz="2800" dirty="0"/>
              <a:t> </a:t>
            </a:r>
            <a:r>
              <a:rPr lang="en-US" sz="2800" dirty="0" err="1"/>
              <a:t>podaci</a:t>
            </a:r>
            <a:r>
              <a:rPr lang="en-US" sz="2800" dirty="0"/>
              <a:t> se </a:t>
            </a:r>
            <a:r>
              <a:rPr lang="en-US" sz="2800" dirty="0" err="1"/>
              <a:t>direktno</a:t>
            </a:r>
            <a:r>
              <a:rPr lang="en-US" sz="2800" dirty="0"/>
              <a:t> </a:t>
            </a:r>
            <a:r>
              <a:rPr lang="en-US" sz="2800" dirty="0" err="1"/>
              <a:t>skaliraju</a:t>
            </a:r>
            <a:r>
              <a:rPr lang="en-US" sz="2800" dirty="0"/>
              <a:t>, </a:t>
            </a:r>
            <a:r>
              <a:rPr lang="en-US" sz="2800" dirty="0" err="1"/>
              <a:t>dok</a:t>
            </a:r>
            <a:r>
              <a:rPr lang="en-US" sz="2800" dirty="0"/>
              <a:t> se “</a:t>
            </a:r>
            <a:r>
              <a:rPr lang="en-US" sz="2800" dirty="0" err="1"/>
              <a:t>iskrivljeni</a:t>
            </a:r>
            <a:r>
              <a:rPr lang="en-US" sz="2800" dirty="0"/>
              <a:t>” </a:t>
            </a:r>
            <a:r>
              <a:rPr lang="en-US" sz="2800" dirty="0" err="1"/>
              <a:t>podaci</a:t>
            </a:r>
            <a:r>
              <a:rPr lang="en-US" sz="2800" dirty="0"/>
              <a:t> </a:t>
            </a:r>
            <a:r>
              <a:rPr lang="en-US" sz="2800" dirty="0" err="1"/>
              <a:t>najpre</a:t>
            </a:r>
            <a:r>
              <a:rPr lang="en-US" sz="2800" dirty="0"/>
              <a:t> </a:t>
            </a:r>
            <a:r>
              <a:rPr lang="en-US" sz="2800" dirty="0" err="1"/>
              <a:t>transformišu</a:t>
            </a:r>
            <a:r>
              <a:rPr lang="en-US" sz="2800" dirty="0"/>
              <a:t> </a:t>
            </a:r>
            <a:r>
              <a:rPr lang="en-US" sz="2800" dirty="0" err="1"/>
              <a:t>po-delovima</a:t>
            </a:r>
            <a:r>
              <a:rPr lang="en-US" sz="2800" dirty="0"/>
              <a:t> </a:t>
            </a:r>
            <a:r>
              <a:rPr lang="en-US" sz="2800" dirty="0" err="1"/>
              <a:t>linearnom</a:t>
            </a:r>
            <a:r>
              <a:rPr lang="en-US" sz="2800" dirty="0"/>
              <a:t> </a:t>
            </a:r>
            <a:r>
              <a:rPr lang="en-US" sz="2800" dirty="0" err="1"/>
              <a:t>ili</a:t>
            </a:r>
            <a:r>
              <a:rPr lang="en-US" sz="2800" dirty="0"/>
              <a:t> </a:t>
            </a:r>
            <a:r>
              <a:rPr lang="en-US" sz="2800" dirty="0" err="1"/>
              <a:t>logaritamskom</a:t>
            </a:r>
            <a:r>
              <a:rPr lang="en-US" sz="2800" dirty="0"/>
              <a:t> </a:t>
            </a:r>
            <a:r>
              <a:rPr lang="en-US" sz="2800" dirty="0" err="1"/>
              <a:t>funkcijom</a:t>
            </a:r>
            <a:r>
              <a:rPr lang="en-US" sz="2800" dirty="0"/>
              <a:t>, a </a:t>
            </a:r>
            <a:r>
              <a:rPr lang="en-US" sz="2800" dirty="0" err="1"/>
              <a:t>onda</a:t>
            </a:r>
            <a:r>
              <a:rPr lang="en-US" sz="2800" dirty="0"/>
              <a:t> </a:t>
            </a:r>
            <a:r>
              <a:rPr lang="en-US" sz="2800" dirty="0" err="1"/>
              <a:t>skaliraju</a:t>
            </a:r>
            <a:r>
              <a:rPr lang="en-US" sz="2800" dirty="0"/>
              <a:t> </a:t>
            </a:r>
            <a:r>
              <a:rPr lang="en-US" sz="2800" dirty="0" err="1"/>
              <a:t>na</a:t>
            </a:r>
            <a:r>
              <a:rPr lang="en-US" sz="2800" dirty="0"/>
              <a:t> </a:t>
            </a:r>
            <a:r>
              <a:rPr lang="en-US" sz="2800" dirty="0" err="1"/>
              <a:t>željeni</a:t>
            </a:r>
            <a:r>
              <a:rPr lang="en-US" sz="2800" dirty="0"/>
              <a:t> </a:t>
            </a:r>
            <a:r>
              <a:rPr lang="en-US" sz="2800" dirty="0" err="1"/>
              <a:t>opseg</a:t>
            </a:r>
            <a:r>
              <a:rPr lang="en-US" sz="2800" dirty="0"/>
              <a:t>.</a:t>
            </a:r>
          </a:p>
          <a:p>
            <a:r>
              <a:rPr lang="en-US" sz="2800" dirty="0" err="1"/>
              <a:t>Diskretne</a:t>
            </a:r>
            <a:r>
              <a:rPr lang="en-US" sz="2800" dirty="0"/>
              <a:t> </a:t>
            </a:r>
            <a:r>
              <a:rPr lang="en-US" sz="2800" dirty="0" err="1"/>
              <a:t>promenljive</a:t>
            </a:r>
            <a:r>
              <a:rPr lang="en-US" sz="2800" dirty="0"/>
              <a:t> se </a:t>
            </a:r>
            <a:r>
              <a:rPr lang="en-US" sz="2800" dirty="0" err="1"/>
              <a:t>predstavljaju</a:t>
            </a:r>
            <a:r>
              <a:rPr lang="en-US" sz="2800" dirty="0"/>
              <a:t> </a:t>
            </a:r>
            <a:r>
              <a:rPr lang="en-US" sz="2800" dirty="0" err="1"/>
              <a:t>kodiranjem</a:t>
            </a:r>
            <a:r>
              <a:rPr lang="en-US" sz="2800" dirty="0"/>
              <a:t> 0/1 </a:t>
            </a:r>
            <a:r>
              <a:rPr lang="en-US" sz="2800" dirty="0" err="1"/>
              <a:t>vrednostima</a:t>
            </a:r>
            <a:r>
              <a:rPr lang="en-US" sz="2800" dirty="0"/>
              <a:t> </a:t>
            </a:r>
            <a:r>
              <a:rPr lang="en-US" sz="2800" dirty="0" err="1"/>
              <a:t>ili</a:t>
            </a:r>
            <a:r>
              <a:rPr lang="en-US" sz="2800" dirty="0"/>
              <a:t> </a:t>
            </a:r>
            <a:r>
              <a:rPr lang="en-US" sz="2800" dirty="0" err="1"/>
              <a:t>im</a:t>
            </a:r>
            <a:r>
              <a:rPr lang="en-US" sz="2800" dirty="0"/>
              <a:t> se </a:t>
            </a:r>
            <a:r>
              <a:rPr lang="en-US" sz="2800" dirty="0" err="1"/>
              <a:t>dodeljuju</a:t>
            </a:r>
            <a:r>
              <a:rPr lang="en-US" sz="2800" dirty="0"/>
              <a:t> </a:t>
            </a:r>
            <a:r>
              <a:rPr lang="en-US" sz="2800" dirty="0" err="1"/>
              <a:t>vrednosti</a:t>
            </a:r>
            <a:r>
              <a:rPr lang="en-US" sz="2800" dirty="0"/>
              <a:t> </a:t>
            </a:r>
            <a:r>
              <a:rPr lang="en-US" sz="2800" dirty="0" err="1"/>
              <a:t>iz</a:t>
            </a:r>
            <a:r>
              <a:rPr lang="en-US" sz="2800" dirty="0"/>
              <a:t> </a:t>
            </a:r>
            <a:r>
              <a:rPr lang="en-US" sz="2800" dirty="0" err="1"/>
              <a:t>željenog</a:t>
            </a:r>
            <a:r>
              <a:rPr lang="en-US" sz="2800" dirty="0"/>
              <a:t> </a:t>
            </a:r>
            <a:r>
              <a:rPr lang="en-US" sz="2800" dirty="0" err="1"/>
              <a:t>kontinualnog</a:t>
            </a:r>
            <a:r>
              <a:rPr lang="en-US" sz="2800" dirty="0"/>
              <a:t> </a:t>
            </a:r>
            <a:r>
              <a:rPr lang="en-US" sz="2800" dirty="0" err="1"/>
              <a:t>opsega</a:t>
            </a:r>
            <a:r>
              <a:rPr lang="en-US" sz="2800" dirty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Normalizacija - skaliranje grupe podataka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905000"/>
            <a:ext cx="8077200" cy="4343400"/>
          </a:xfrm>
        </p:spPr>
        <p:txBody>
          <a:bodyPr>
            <a:normAutofit/>
          </a:bodyPr>
          <a:lstStyle/>
          <a:p>
            <a:pPr>
              <a:buFont typeface="Monotype Sorts" pitchFamily="2" charset="2"/>
              <a:buNone/>
            </a:pPr>
            <a:r>
              <a:rPr lang="en-US" sz="2800"/>
              <a:t>1. Euklidska norma kao metod vektorske normalizacije</a:t>
            </a:r>
          </a:p>
          <a:p>
            <a:pPr lvl="1">
              <a:buFontTx/>
              <a:buNone/>
            </a:pPr>
            <a:r>
              <a:rPr lang="en-US"/>
              <a:t>(svaki elemenat delimo normom - koren iz sume kvadrata elemenata)</a:t>
            </a:r>
          </a:p>
          <a:p>
            <a:pPr>
              <a:buFont typeface="Monotype Sorts" pitchFamily="2" charset="2"/>
              <a:buNone/>
            </a:pPr>
            <a:r>
              <a:rPr lang="en-US" sz="2800"/>
              <a:t>2.</a:t>
            </a:r>
            <a:r>
              <a:rPr lang="en-US"/>
              <a:t> </a:t>
            </a:r>
            <a:r>
              <a:rPr lang="en-US" sz="2800"/>
              <a:t>Svaki elemenat delimo sumom svih elemenata vektora</a:t>
            </a:r>
          </a:p>
          <a:p>
            <a:pPr lvl="1">
              <a:buFontTx/>
              <a:buNone/>
            </a:pPr>
            <a:r>
              <a:rPr lang="en-US"/>
              <a:t>(procentualni doprinos svakog elementa)</a:t>
            </a:r>
          </a:p>
          <a:p>
            <a:pPr>
              <a:buFont typeface="Monotype Sorts" pitchFamily="2" charset="2"/>
              <a:buNone/>
            </a:pPr>
            <a:r>
              <a:rPr lang="en-US" sz="2800"/>
              <a:t>3. Max norma</a:t>
            </a:r>
          </a:p>
          <a:p>
            <a:pPr lvl="1">
              <a:buFontTx/>
              <a:buNone/>
            </a:pPr>
            <a:r>
              <a:rPr lang="en-US"/>
              <a:t>(svaki elemenat vektora delimo najvećim elementom)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Simboličko mapiranje i taksonomije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Mapiranje je transformacija jednih simbola u druge pre prevođenja u numeričke vrednosti.</a:t>
            </a:r>
          </a:p>
          <a:p>
            <a:r>
              <a:rPr lang="en-US"/>
              <a:t>Taksonomija je sagledavanje kategorija sa različitog nivoa granulacije.</a:t>
            </a:r>
          </a:p>
          <a:p>
            <a:pPr lvl="1"/>
            <a:r>
              <a:rPr lang="en-US"/>
              <a:t>Npr. određene proizvode vodimo kao jednu jedinstvenu grupu, više grupa potpadaju pod isti tip proizvoda i sl.</a:t>
            </a:r>
            <a:endParaRPr lang="en-US" sz="2400"/>
          </a:p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Prevođenje simbolika u numerike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/>
              <a:t>DM algoritmi često zahtevaju numeričke ulazne vrednosti.</a:t>
            </a:r>
          </a:p>
          <a:p>
            <a:r>
              <a:rPr lang="en-US"/>
              <a:t>Načini izvedbe:</a:t>
            </a:r>
          </a:p>
          <a:p>
            <a:pPr lvl="1"/>
            <a:r>
              <a:rPr lang="en-US"/>
              <a:t>tabelarno prevođenje </a:t>
            </a:r>
          </a:p>
          <a:p>
            <a:pPr lvl="1">
              <a:buFontTx/>
              <a:buNone/>
            </a:pPr>
            <a:r>
              <a:rPr lang="en-US"/>
              <a:t>	(svaki simbol u tabeli ima pridruženu numeričku vrednost)</a:t>
            </a:r>
          </a:p>
          <a:p>
            <a:pPr lvl="1"/>
            <a:r>
              <a:rPr lang="en-US"/>
              <a:t>hash funkcijom </a:t>
            </a:r>
          </a:p>
          <a:p>
            <a:pPr lvl="1">
              <a:buFontTx/>
              <a:buNone/>
            </a:pPr>
            <a:r>
              <a:rPr lang="en-US"/>
              <a:t>	(algoritam prevodi string u jedinstvenu numeričku vrednost)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</TotalTime>
  <Words>620</Words>
  <Application>Microsoft Office PowerPoint</Application>
  <PresentationFormat>On-screen Show (4:3)</PresentationFormat>
  <Paragraphs>177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Civic</vt:lpstr>
      <vt:lpstr>Priprema podataka za obučavanje</vt:lpstr>
      <vt:lpstr>Priprema podataka za obučavanje</vt:lpstr>
      <vt:lpstr>Selekcija podataka</vt:lpstr>
      <vt:lpstr>Preprocesiranje podataka</vt:lpstr>
      <vt:lpstr>Izračunati atributi</vt:lpstr>
      <vt:lpstr>Skaliranje podataka</vt:lpstr>
      <vt:lpstr>Normalizacija - skaliranje grupe podataka</vt:lpstr>
      <vt:lpstr>Simboličko mapiranje i taksonomije</vt:lpstr>
      <vt:lpstr>Prevođenje simbolika u numerike</vt:lpstr>
      <vt:lpstr>Predstavljanje podataka</vt:lpstr>
      <vt:lpstr>Diskretne vrednosti</vt:lpstr>
      <vt:lpstr>Diskretne vrednosti</vt:lpstr>
      <vt:lpstr>Diskretne vrednosti</vt:lpstr>
      <vt:lpstr>Diskretne vrednosti</vt:lpstr>
      <vt:lpstr>Kontinualne vrednosti</vt:lpstr>
      <vt:lpstr>Simboličko predstavljanje</vt:lpstr>
    </vt:vector>
  </TitlesOfParts>
  <Company>ECCF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Priprema podataka za obučavanje</dc:title>
  <dc:creator>Zita Bosnjak</dc:creator>
  <cp:lastModifiedBy>Zita Bosnjak</cp:lastModifiedBy>
  <cp:revision>1</cp:revision>
  <dcterms:created xsi:type="dcterms:W3CDTF">2018-03-29T09:35:52Z</dcterms:created>
  <dcterms:modified xsi:type="dcterms:W3CDTF">2018-03-29T09:42:57Z</dcterms:modified>
</cp:coreProperties>
</file>