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7" r:id="rId5"/>
    <p:sldId id="258" r:id="rId6"/>
    <p:sldId id="260" r:id="rId7"/>
    <p:sldId id="259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7B39-5070-407E-89B1-09481BCBB49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556-73CD-4C1B-A793-009BDA0C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7B39-5070-407E-89B1-09481BCBB49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556-73CD-4C1B-A793-009BDA0C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7B39-5070-407E-89B1-09481BCBB49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556-73CD-4C1B-A793-009BDA0C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7B39-5070-407E-89B1-09481BCBB49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556-73CD-4C1B-A793-009BDA0C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7B39-5070-407E-89B1-09481BCBB49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556-73CD-4C1B-A793-009BDA0C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7B39-5070-407E-89B1-09481BCBB49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556-73CD-4C1B-A793-009BDA0C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7B39-5070-407E-89B1-09481BCBB49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556-73CD-4C1B-A793-009BDA0C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7B39-5070-407E-89B1-09481BCBB49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556-73CD-4C1B-A793-009BDA0C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7B39-5070-407E-89B1-09481BCBB49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556-73CD-4C1B-A793-009BDA0C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7B39-5070-407E-89B1-09481BCBB49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556-73CD-4C1B-A793-009BDA0C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7B39-5070-407E-89B1-09481BCBB49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64556-73CD-4C1B-A793-009BDA0C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A7B39-5070-407E-89B1-09481BCBB49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64556-73CD-4C1B-A793-009BDA0C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dirty="0" smtClean="0"/>
              <a:t>Problemi pogodni za KDD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dirty="0" smtClean="0"/>
              <a:t>Metode i tehnike analize poslovnih podataka</a:t>
            </a:r>
          </a:p>
          <a:p>
            <a:r>
              <a:rPr lang="sr-Latn-CS" dirty="0" smtClean="0"/>
              <a:t>Prof. dr Zita Bošnjak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5800" y="2514600"/>
            <a:ext cx="7772400" cy="1362075"/>
          </a:xfrm>
        </p:spPr>
        <p:txBody>
          <a:bodyPr>
            <a:noAutofit/>
          </a:bodyPr>
          <a:lstStyle/>
          <a:p>
            <a:pPr algn="l"/>
            <a:r>
              <a:rPr lang="sr-Latn-CS" sz="2800" dirty="0" smtClean="0"/>
              <a:t>Primer iz: </a:t>
            </a:r>
            <a:br>
              <a:rPr lang="sr-Latn-CS" sz="2800" dirty="0" smtClean="0"/>
            </a:br>
            <a:r>
              <a:rPr lang="sr-Latn-CS" sz="2800" dirty="0" smtClean="0"/>
              <a:t>Olson, D., Shi, Y. (2007), Introduction to Business Data Mining</a:t>
            </a:r>
            <a:r>
              <a:rPr lang="sr-Latn-CS" sz="2800" smtClean="0"/>
              <a:t>, McGraw-Hill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sr-Latn-CS" sz="3200" dirty="0" smtClean="0"/>
              <a:t>Primer kompanije Fingerhut Co. </a:t>
            </a:r>
            <a:br>
              <a:rPr lang="sr-Latn-CS" sz="3200" dirty="0" smtClean="0"/>
            </a:br>
            <a:r>
              <a:rPr lang="sr-Latn-CS" sz="3200" dirty="0" smtClean="0"/>
              <a:t>(osnovana 1948.)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/>
          </a:bodyPr>
          <a:lstStyle/>
          <a:p>
            <a:r>
              <a:rPr lang="sr-Latn-CS" sz="2400" dirty="0" smtClean="0"/>
              <a:t>Godišnje pošalju preko 130 različiti kataloga kupcima</a:t>
            </a:r>
          </a:p>
          <a:p>
            <a:r>
              <a:rPr lang="sr-Latn-CS" sz="2400" dirty="0" smtClean="0"/>
              <a:t>Preko 65 miliona kupaca</a:t>
            </a:r>
          </a:p>
          <a:p>
            <a:r>
              <a:rPr lang="sr-Latn-CS" sz="2400" dirty="0" smtClean="0"/>
              <a:t>Imaju Datawarehouse repozitorijum podataka sa preko </a:t>
            </a:r>
            <a:r>
              <a:rPr lang="sr-Latn-CS" sz="2400" b="1" dirty="0" smtClean="0"/>
              <a:t>6 terabajta podataka</a:t>
            </a:r>
          </a:p>
          <a:p>
            <a:pPr>
              <a:buNone/>
            </a:pPr>
            <a:r>
              <a:rPr lang="sr-Latn-CS" sz="2400" b="1" dirty="0"/>
              <a:t>	</a:t>
            </a:r>
            <a:endParaRPr lang="sr-Latn-CS" sz="2400" b="1" dirty="0" smtClean="0"/>
          </a:p>
          <a:p>
            <a:pPr>
              <a:buNone/>
            </a:pPr>
            <a:endParaRPr lang="sr-Latn-CS" sz="2400" b="1" dirty="0"/>
          </a:p>
          <a:p>
            <a:pPr>
              <a:buNone/>
            </a:pPr>
            <a:r>
              <a:rPr lang="sr-Latn-CS" sz="2400" b="1" dirty="0" smtClean="0"/>
              <a:t>	</a:t>
            </a:r>
            <a:r>
              <a:rPr lang="en-US" sz="2000" b="1" dirty="0" smtClean="0"/>
              <a:t>1 TB = 1,024 GB </a:t>
            </a:r>
            <a:r>
              <a:rPr lang="en-US" sz="2000" dirty="0" smtClean="0"/>
              <a:t>= 1,048,576 MB = 1,073,741,824 KB = 1,099,511,627,776 B</a:t>
            </a:r>
            <a:endParaRPr lang="sr-Latn-CS" sz="2000" dirty="0"/>
          </a:p>
          <a:p>
            <a:pPr>
              <a:buNone/>
            </a:pPr>
            <a:r>
              <a:rPr lang="sr-Latn-CS" sz="2000" dirty="0" smtClean="0"/>
              <a:t>	Za memorisanje  1 TB je potrebno </a:t>
            </a:r>
            <a:r>
              <a:rPr lang="en-US" sz="2000" b="1" dirty="0" smtClean="0"/>
              <a:t>1,498 CD-ROM </a:t>
            </a:r>
            <a:r>
              <a:rPr lang="en-US" sz="2000" dirty="0" err="1" smtClean="0"/>
              <a:t>dis</a:t>
            </a:r>
            <a:r>
              <a:rPr lang="sr-Latn-CS" sz="2000" dirty="0" smtClean="0"/>
              <a:t>kova.</a:t>
            </a:r>
          </a:p>
          <a:p>
            <a:pPr>
              <a:buNone/>
            </a:pPr>
            <a:r>
              <a:rPr lang="sr-Latn-CS" sz="2000" b="1" dirty="0"/>
              <a:t>	</a:t>
            </a:r>
            <a:r>
              <a:rPr lang="sr-Latn-CS" sz="2000" dirty="0" smtClean="0"/>
              <a:t>Od </a:t>
            </a:r>
            <a:r>
              <a:rPr lang="en-US" sz="2000" dirty="0" smtClean="0"/>
              <a:t>2017, </a:t>
            </a:r>
            <a:r>
              <a:rPr lang="sr-Latn-CS" sz="2000" dirty="0" smtClean="0"/>
              <a:t>većina novih računara, prosečne cene</a:t>
            </a:r>
            <a:r>
              <a:rPr lang="en-US" sz="2000" dirty="0" smtClean="0"/>
              <a:t>, </a:t>
            </a:r>
            <a:r>
              <a:rPr lang="sr-Latn-CS" sz="2000" dirty="0" smtClean="0"/>
              <a:t>ima </a:t>
            </a:r>
            <a:r>
              <a:rPr lang="en-US" sz="2000" dirty="0" smtClean="0"/>
              <a:t>hard </a:t>
            </a:r>
            <a:r>
              <a:rPr lang="en-US" sz="2000" dirty="0" err="1" smtClean="0"/>
              <a:t>dr</a:t>
            </a:r>
            <a:r>
              <a:rPr lang="sr-Latn-CS" sz="2000" dirty="0" smtClean="0"/>
              <a:t>ajv od</a:t>
            </a:r>
            <a:r>
              <a:rPr lang="en-US" sz="2000" dirty="0" smtClean="0"/>
              <a:t> </a:t>
            </a:r>
            <a:r>
              <a:rPr lang="en-US" sz="2000" b="1" dirty="0" smtClean="0"/>
              <a:t>1 </a:t>
            </a:r>
            <a:r>
              <a:rPr lang="sr-Latn-CS" sz="2000" b="1" dirty="0" smtClean="0"/>
              <a:t>do</a:t>
            </a:r>
            <a:r>
              <a:rPr lang="en-US" sz="2000" b="1" dirty="0" smtClean="0"/>
              <a:t> 3 TB</a:t>
            </a:r>
            <a:endParaRPr lang="sr-Latn-CS" sz="2000" b="1" dirty="0" smtClean="0"/>
          </a:p>
          <a:p>
            <a:endParaRPr lang="en-US" sz="20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sr-Latn-CS" sz="3200" dirty="0" smtClean="0"/>
              <a:t>Analiza podataka u kompaniji Fingerhut Co.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/>
          </a:bodyPr>
          <a:lstStyle/>
          <a:p>
            <a:r>
              <a:rPr lang="sr-Latn-CS" sz="2400" dirty="0" smtClean="0"/>
              <a:t>DM analize baziraju na oko </a:t>
            </a:r>
            <a:r>
              <a:rPr lang="sr-Latn-CS" sz="2400" b="1" dirty="0" smtClean="0"/>
              <a:t>3000 varijabli </a:t>
            </a:r>
            <a:r>
              <a:rPr lang="sr-Latn-CS" sz="2400" dirty="0" smtClean="0"/>
              <a:t>koje opisuju </a:t>
            </a:r>
            <a:r>
              <a:rPr lang="sr-Latn-CS" sz="2400" b="1" dirty="0" smtClean="0"/>
              <a:t>12 miliona</a:t>
            </a:r>
            <a:r>
              <a:rPr lang="sr-Latn-CS" sz="2400" dirty="0" smtClean="0"/>
              <a:t> najaktivnijih kupaca.</a:t>
            </a:r>
          </a:p>
          <a:p>
            <a:r>
              <a:rPr lang="sr-Latn-CS" sz="2400" dirty="0" smtClean="0"/>
              <a:t>Izveštavaju o preko 300 prediktivnih modela (u vreme pisanja knjige)</a:t>
            </a:r>
          </a:p>
          <a:p>
            <a:pPr lvl="1"/>
            <a:r>
              <a:rPr lang="sr-Latn-CS" sz="2000" dirty="0" smtClean="0"/>
              <a:t>segmentacija,</a:t>
            </a:r>
          </a:p>
          <a:p>
            <a:pPr lvl="1"/>
            <a:r>
              <a:rPr lang="sr-Latn-CS" sz="2000" dirty="0" smtClean="0"/>
              <a:t>stabla odlučivanja, </a:t>
            </a:r>
          </a:p>
          <a:p>
            <a:pPr lvl="1"/>
            <a:r>
              <a:rPr lang="sr-Latn-CS" sz="2000" dirty="0" smtClean="0"/>
              <a:t>regresiona analiza,  </a:t>
            </a:r>
          </a:p>
          <a:p>
            <a:pPr lvl="1"/>
            <a:r>
              <a:rPr lang="sr-Latn-CS" sz="2000" dirty="0" smtClean="0"/>
              <a:t>neuralno modelovanje. 	</a:t>
            </a:r>
            <a:r>
              <a:rPr lang="sr-Latn-CS" sz="2000" b="1" dirty="0" smtClean="0"/>
              <a:t>Alati: SAS i SPSS</a:t>
            </a:r>
            <a:r>
              <a:rPr lang="sr-Latn-CS" sz="2000" dirty="0"/>
              <a:t>	</a:t>
            </a:r>
            <a:endParaRPr lang="en-US" sz="20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Primena DM za </a:t>
            </a:r>
            <a:r>
              <a:rPr lang="sr-Latn-CS" b="1" dirty="0" smtClean="0"/>
              <a:t>c</a:t>
            </a:r>
            <a:r>
              <a:rPr lang="en-US" b="1" dirty="0" err="1" smtClean="0"/>
              <a:t>iljani</a:t>
            </a:r>
            <a:r>
              <a:rPr lang="en-US" b="1" dirty="0" smtClean="0"/>
              <a:t> marketing</a:t>
            </a: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>1. saklupljanje podataka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Kada jedan od 7 miliona aktivnih kupaca kupi robu (igračku, rač. igricu, potrepštine za domaćinstvo, ...), preko 3000 podataka o:</a:t>
            </a:r>
          </a:p>
          <a:p>
            <a:pPr lvl="1"/>
            <a:r>
              <a:rPr lang="sr-Latn-CS" dirty="0" smtClean="0"/>
              <a:t>izvršenoj transakciji</a:t>
            </a:r>
          </a:p>
          <a:p>
            <a:pPr lvl="1"/>
            <a:r>
              <a:rPr lang="sr-Latn-CS" dirty="0" smtClean="0"/>
              <a:t>demografski podaci</a:t>
            </a:r>
          </a:p>
          <a:p>
            <a:pPr lvl="1"/>
            <a:r>
              <a:rPr lang="sr-Latn-CS" dirty="0" smtClean="0"/>
              <a:t>psihološki podaci </a:t>
            </a:r>
          </a:p>
          <a:p>
            <a:pPr marL="463550" lvl="1" indent="-6350">
              <a:buNone/>
            </a:pPr>
            <a:r>
              <a:rPr lang="sr-Latn-CS" sz="3200" dirty="0" smtClean="0"/>
              <a:t>se smeštaju u BP, a osoblje zaduženo za DW </a:t>
            </a:r>
            <a:r>
              <a:rPr lang="sr-Latn-CS" sz="3200" dirty="0" smtClean="0"/>
              <a:t>ga</a:t>
            </a:r>
            <a:r>
              <a:rPr lang="en-US" sz="3200" dirty="0" smtClean="0"/>
              <a:t> </a:t>
            </a:r>
            <a:r>
              <a:rPr lang="sr-Latn-CS" sz="3200" dirty="0" smtClean="0"/>
              <a:t>preuzima</a:t>
            </a:r>
            <a:r>
              <a:rPr lang="sr-Latn-CS" sz="3200" dirty="0" smtClean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Primena DM za </a:t>
            </a:r>
            <a:r>
              <a:rPr lang="sr-Latn-CS" b="1" dirty="0" smtClean="0"/>
              <a:t>c</a:t>
            </a:r>
            <a:r>
              <a:rPr lang="en-US" b="1" dirty="0" err="1" smtClean="0"/>
              <a:t>iljani</a:t>
            </a:r>
            <a:r>
              <a:rPr lang="en-US" b="1" dirty="0" smtClean="0"/>
              <a:t> marketing</a:t>
            </a: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>2. izgradnja segmentacinog modela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Kombinuju se podaci o narudžbini sa demografskim podacima i ponudom Fingerhutovih proizvoda kako bi se otkrili </a:t>
            </a:r>
            <a:r>
              <a:rPr lang="sr-Latn-CS" b="1" dirty="0" smtClean="0"/>
              <a:t>najisplativiji kupci</a:t>
            </a:r>
            <a:r>
              <a:rPr lang="sr-Latn-CS" dirty="0" smtClean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Šta su postigli segmentacijom?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38138" lvl="1" indent="0">
              <a:spcBef>
                <a:spcPts val="0"/>
              </a:spcBef>
              <a:buNone/>
            </a:pPr>
            <a:r>
              <a:rPr lang="sr-Latn-C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Kastomizovani katalozi:</a:t>
            </a:r>
          </a:p>
          <a:p>
            <a:pPr marL="338138" lvl="1" indent="0">
              <a:spcBef>
                <a:spcPts val="0"/>
              </a:spcBef>
              <a:buNone/>
            </a:pPr>
            <a:endParaRPr lang="sr-Latn-CS" sz="24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38138" lvl="1" indent="0">
              <a:spcBef>
                <a:spcPts val="0"/>
              </a:spcBef>
              <a:buNone/>
            </a:pPr>
            <a:r>
              <a:rPr lang="sr-Latn-CS" b="1" dirty="0" smtClean="0"/>
              <a:t>Analitičari su otkrili da kupci koji su se nedavno preselili  utrostručuju svoju kupovinu tokom</a:t>
            </a:r>
          </a:p>
          <a:p>
            <a:pPr marL="338138" lvl="1" indent="0">
              <a:spcBef>
                <a:spcPts val="0"/>
              </a:spcBef>
              <a:buNone/>
            </a:pPr>
            <a:r>
              <a:rPr lang="sr-Latn-CS" b="1" dirty="0" smtClean="0"/>
              <a:t>perioda od 12 nedelja od selidbe. </a:t>
            </a:r>
          </a:p>
          <a:p>
            <a:pPr lvl="2">
              <a:buNone/>
            </a:pPr>
            <a:endParaRPr lang="sr-Latn-CS" sz="1700" dirty="0" smtClean="0"/>
          </a:p>
          <a:p>
            <a:pPr marL="338138" lvl="2" indent="0">
              <a:spcBef>
                <a:spcPts val="0"/>
              </a:spcBef>
              <a:buNone/>
            </a:pPr>
            <a:r>
              <a:rPr lang="sr-Latn-CS" sz="28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Kreirali </a:t>
            </a:r>
            <a:r>
              <a:rPr lang="sr-Latn-C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 katalog </a:t>
            </a:r>
            <a:r>
              <a:rPr lang="sr-Latn-CS" sz="28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 </a:t>
            </a:r>
            <a:r>
              <a:rPr lang="sr-Latn-C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posebnom robom, </a:t>
            </a:r>
            <a:r>
              <a:rPr lang="sr-Latn-CS" sz="28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kao npr</a:t>
            </a:r>
            <a:r>
              <a:rPr lang="sr-Latn-C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338138" lvl="2" indent="0">
              <a:spcBef>
                <a:spcPts val="0"/>
              </a:spcBef>
              <a:buNone/>
            </a:pPr>
            <a:r>
              <a:rPr lang="sr-Latn-C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nameštaj</a:t>
            </a:r>
            <a:r>
              <a:rPr lang="sr-Latn-CS" sz="280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telefoni, kućna dekoracija, ..., </a:t>
            </a:r>
            <a:r>
              <a:rPr lang="sr-Latn-C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OBRISALI su proizvode kao što su nakit ili kućna elektronika.</a:t>
            </a:r>
            <a:endParaRPr lang="sr-Latn-CS" sz="28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267200" y="3810000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Druge DM primene u Fingerhut Co.:</a:t>
            </a:r>
            <a:r>
              <a:rPr lang="sr-Latn-CS" i="1" dirty="0" smtClean="0"/>
              <a:t/>
            </a:r>
            <a:br>
              <a:rPr lang="sr-Latn-CS" i="1" dirty="0" smtClean="0"/>
            </a:br>
            <a:r>
              <a:rPr lang="sr-Latn-CS" b="1" i="1" dirty="0" smtClean="0"/>
              <a:t>Mailstream</a:t>
            </a:r>
            <a:r>
              <a:rPr lang="sr-Latn-CS" b="1" dirty="0" smtClean="0"/>
              <a:t> optimizacija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>
              <a:buNone/>
            </a:pPr>
            <a:r>
              <a:rPr lang="sr-Latn-CS" dirty="0" smtClean="0"/>
              <a:t>	</a:t>
            </a:r>
            <a:r>
              <a:rPr lang="sr-Latn-CS" b="1" dirty="0" smtClean="0"/>
              <a:t>Klasifikacioni model je pokazao koji kupci će se najverovatnije odazvati na katalošku prodaju. </a:t>
            </a:r>
            <a:endParaRPr lang="sr-Latn-CS" b="1" dirty="0"/>
          </a:p>
          <a:p>
            <a:pPr>
              <a:buNone/>
            </a:pPr>
            <a:endParaRPr lang="sr-Latn-CS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sr-Latn-C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Redukovali su poštu za oko 20%, što je donelo preko $3 mil. uštede.</a:t>
            </a:r>
          </a:p>
          <a:p>
            <a:pPr>
              <a:buNone/>
            </a:pPr>
            <a:r>
              <a:rPr lang="sr-Latn-CS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sr-Latn-C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Povećana je neto zarada firme na preko $37 mil.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495800" y="2819400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Druge DM primene u Fingerhut Co.:</a:t>
            </a:r>
            <a:r>
              <a:rPr lang="sr-Latn-CS" i="1" dirty="0" smtClean="0"/>
              <a:t/>
            </a:r>
            <a:br>
              <a:rPr lang="sr-Latn-CS" i="1" dirty="0" smtClean="0"/>
            </a:br>
            <a:r>
              <a:rPr lang="sr-Latn-CS" dirty="0" smtClean="0"/>
              <a:t>Bolja </a:t>
            </a:r>
            <a:r>
              <a:rPr lang="sr-Latn-CS" b="1" dirty="0" smtClean="0"/>
              <a:t>organizacija telefonske podrške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>
              <a:buNone/>
            </a:pPr>
            <a:r>
              <a:rPr lang="sr-Latn-CS" dirty="0" smtClean="0"/>
              <a:t>	</a:t>
            </a:r>
            <a:r>
              <a:rPr lang="sr-Latn-CS" b="1" dirty="0" smtClean="0"/>
              <a:t>Pomoću neuronskih mreža su identifikovali preklapanja u paternima slanja robe poštom i telefonskim naručivanjima.</a:t>
            </a:r>
            <a:endParaRPr lang="sr-Latn-CS" b="1" dirty="0"/>
          </a:p>
          <a:p>
            <a:pPr>
              <a:buNone/>
            </a:pPr>
            <a:endParaRPr lang="sr-Latn-CS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sr-Latn-C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Ovo je omogućilo da bolje rasporede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osoblje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Latn-C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telefonsk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podr</a:t>
            </a:r>
            <a:r>
              <a:rPr lang="sr-Latn-C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</a:t>
            </a:r>
            <a:r>
              <a:rPr lang="sr-Latn-C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maručivanju </a:t>
            </a:r>
            <a:r>
              <a:rPr lang="sr-Latn-C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bolje rukuju isporukama velike težine. 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343400" y="3276600"/>
            <a:ext cx="2286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236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Problemi pogodni za KDD</vt:lpstr>
      <vt:lpstr>Primer iz:  Olson, D., Shi, Y. (2007), Introduction to Business Data Mining, McGraw-Hill</vt:lpstr>
      <vt:lpstr>Primer kompanije Fingerhut Co.  (osnovana 1948.)</vt:lpstr>
      <vt:lpstr>Analiza podataka u kompaniji Fingerhut Co. </vt:lpstr>
      <vt:lpstr>Primena DM za ciljani marketing 1. saklupljanje podataka</vt:lpstr>
      <vt:lpstr>Primena DM za ciljani marketing 2. izgradnja segmentacinog modela </vt:lpstr>
      <vt:lpstr>Šta su postigli segmentacijom?</vt:lpstr>
      <vt:lpstr>Druge DM primene u Fingerhut Co.: Mailstream optimizacija</vt:lpstr>
      <vt:lpstr>Druge DM primene u Fingerhut Co.: Bolja organizacija telefonske podrške</vt:lpstr>
    </vt:vector>
  </TitlesOfParts>
  <Company>ECCF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za DM: Ciljani marketing</dc:title>
  <dc:creator>Zita Bosnjak</dc:creator>
  <cp:lastModifiedBy>Zita Bosnjak</cp:lastModifiedBy>
  <cp:revision>22</cp:revision>
  <dcterms:created xsi:type="dcterms:W3CDTF">2018-03-07T07:15:39Z</dcterms:created>
  <dcterms:modified xsi:type="dcterms:W3CDTF">2018-03-12T09:57:16Z</dcterms:modified>
</cp:coreProperties>
</file>