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3" r:id="rId9"/>
    <p:sldId id="268" r:id="rId10"/>
    <p:sldId id="269" r:id="rId11"/>
    <p:sldId id="265" r:id="rId12"/>
    <p:sldId id="266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21A9B7-9E1B-4DD2-80AA-2E38BF10570B}" type="datetimeFigureOut">
              <a:rPr lang="en-US" smtClean="0"/>
              <a:pPr/>
              <a:t>3/14/2018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ACBF017-F6F9-4070-96CD-D5C20ED99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elect-statistics.co.uk/blog/chaid-chi-square-automatic-interaction-detecto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Primer </a:t>
            </a:r>
            <a:r>
              <a:rPr lang="en-US" dirty="0" err="1" smtClean="0"/>
              <a:t>primene</a:t>
            </a:r>
            <a:r>
              <a:rPr lang="en-US" dirty="0" smtClean="0"/>
              <a:t> </a:t>
            </a:r>
            <a:r>
              <a:rPr lang="en-US" dirty="0" err="1" smtClean="0"/>
              <a:t>stabla</a:t>
            </a:r>
            <a:r>
              <a:rPr lang="en-US" dirty="0" smtClean="0"/>
              <a:t> </a:t>
            </a:r>
            <a:r>
              <a:rPr lang="en-US" dirty="0" err="1" smtClean="0"/>
              <a:t>odlu</a:t>
            </a:r>
            <a:r>
              <a:rPr lang="sr-Latn-CS" dirty="0" smtClean="0"/>
              <a:t>č</a:t>
            </a:r>
            <a:r>
              <a:rPr lang="en-US" dirty="0" err="1" smtClean="0"/>
              <a:t>ivanja</a:t>
            </a:r>
            <a:r>
              <a:rPr lang="sr-Latn-CS" dirty="0" smtClean="0"/>
              <a:t> u direktnom marketingu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CS" dirty="0" smtClean="0"/>
              <a:t>Metode i tehnike analize podataka</a:t>
            </a:r>
          </a:p>
          <a:p>
            <a:r>
              <a:rPr lang="sr-Latn-CS" dirty="0" smtClean="0"/>
              <a:t>Prof. dr Zita Bošnjak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Modaliteti </a:t>
            </a:r>
            <a:r>
              <a:rPr lang="sr-Latn-CS" dirty="0" smtClean="0"/>
              <a:t>algoritma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Ako </a:t>
            </a:r>
            <a:r>
              <a:rPr lang="sr-Latn-CS" b="1" dirty="0" smtClean="0"/>
              <a:t>izlazna promenljiva može imati više od dve vrednosti</a:t>
            </a:r>
            <a:r>
              <a:rPr lang="sr-Latn-CS" dirty="0" smtClean="0"/>
              <a:t>, u nastojanju da se pronađe najbolji diskriminator, razmatra se spajanje (merging) kategorija</a:t>
            </a:r>
            <a:r>
              <a:rPr lang="en-US" dirty="0" smtClean="0"/>
              <a:t>. </a:t>
            </a:r>
            <a:r>
              <a:rPr lang="sr-Latn-CS" dirty="0" smtClean="0"/>
              <a:t>Kada je uočena statistička značajnost razlike u rezultatu, tada se najsignifikantniji faktor koristi za podelu skupa komitenata, i to postaje naredna grana stabla</a:t>
            </a:r>
            <a:r>
              <a:rPr lang="sr-Latn-CS" dirty="0" smtClean="0"/>
              <a:t>.</a:t>
            </a:r>
          </a:p>
          <a:p>
            <a:endParaRPr lang="sr-Latn-C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CHAID </a:t>
            </a:r>
            <a:r>
              <a:rPr lang="sr-Latn-CS" dirty="0" smtClean="0"/>
              <a:t>se može primeniti i u slučaju kontinualnog izlaza (npr. PRODAJA je beležena u realnom iznosu, iskazana €). Tada se umesto </a:t>
            </a:r>
            <a:r>
              <a:rPr lang="sr-Latn-CS" dirty="0" smtClean="0">
                <a:sym typeface="Symbol"/>
              </a:rPr>
              <a:t></a:t>
            </a:r>
            <a:r>
              <a:rPr lang="sr-Latn-CS" baseline="30000" dirty="0" smtClean="0">
                <a:sym typeface="Symbol"/>
              </a:rPr>
              <a:t>2</a:t>
            </a:r>
            <a:r>
              <a:rPr lang="sr-Latn-CS" dirty="0" smtClean="0">
                <a:sym typeface="Symbol"/>
              </a:rPr>
              <a:t> testa koristi F-test. </a:t>
            </a:r>
            <a:endParaRPr lang="sr-Latn-CS" dirty="0" smtClean="0"/>
          </a:p>
          <a:p>
            <a:r>
              <a:rPr lang="sr-Latn-CS" dirty="0" smtClean="0"/>
              <a:t>Kontinualne prediktorske promenljive se mogu koristiti uvođenjem limita (</a:t>
            </a:r>
            <a:r>
              <a:rPr lang="en-US" dirty="0" smtClean="0"/>
              <a:t>cut-offs</a:t>
            </a:r>
            <a:r>
              <a:rPr lang="sr-Latn-CS" dirty="0" smtClean="0"/>
              <a:t>)</a:t>
            </a:r>
            <a:r>
              <a:rPr lang="en-US" dirty="0" smtClean="0"/>
              <a:t> </a:t>
            </a:r>
            <a:r>
              <a:rPr lang="sr-Latn-CS" dirty="0" smtClean="0"/>
              <a:t>kako bi se kreirale </a:t>
            </a:r>
            <a:r>
              <a:rPr lang="sr-Latn-CS" u="sng" dirty="0" smtClean="0"/>
              <a:t>ordinalne</a:t>
            </a:r>
            <a:r>
              <a:rPr lang="sr-Latn-CS" dirty="0" smtClean="0"/>
              <a:t> vrednosti </a:t>
            </a:r>
            <a:r>
              <a:rPr lang="en-US" dirty="0" smtClean="0"/>
              <a:t> </a:t>
            </a:r>
            <a:r>
              <a:rPr lang="sr-Latn-CS" dirty="0" smtClean="0"/>
              <a:t>promenljivih</a:t>
            </a:r>
            <a:r>
              <a:rPr lang="en-US" dirty="0" smtClean="0"/>
              <a:t>, </a:t>
            </a:r>
            <a:r>
              <a:rPr lang="sr-Latn-CS" dirty="0" smtClean="0"/>
              <a:t>npr. pomoću određenih percentila ili kvartila vrednosti:</a:t>
            </a:r>
          </a:p>
          <a:p>
            <a:pPr lvl="1"/>
            <a:r>
              <a:rPr lang="sr-Latn-CS" dirty="0" smtClean="0"/>
              <a:t>Npr. PRIMANJA mogu da se podele u 4 grupe</a:t>
            </a:r>
            <a:r>
              <a:rPr lang="en-US" dirty="0" smtClean="0"/>
              <a:t>, </a:t>
            </a:r>
            <a:r>
              <a:rPr lang="sr-Latn-CS" dirty="0" smtClean="0"/>
              <a:t>po kvartilima</a:t>
            </a:r>
          </a:p>
          <a:p>
            <a:pPr marL="1005840" lvl="2" indent="-457200">
              <a:buFont typeface="+mj-lt"/>
              <a:buAutoNum type="arabicPeriod"/>
            </a:pPr>
            <a:r>
              <a:rPr lang="en-US" dirty="0" smtClean="0"/>
              <a:t>≤ 15,000</a:t>
            </a:r>
            <a:r>
              <a:rPr lang="sr-Latn-CS" dirty="0" smtClean="0"/>
              <a:t>€</a:t>
            </a:r>
            <a:r>
              <a:rPr lang="en-US" dirty="0" smtClean="0"/>
              <a:t>; </a:t>
            </a:r>
            <a:endParaRPr lang="sr-Latn-CS" dirty="0" smtClean="0"/>
          </a:p>
          <a:p>
            <a:pPr marL="1005840" lvl="2" indent="-457200">
              <a:buFont typeface="+mj-lt"/>
              <a:buAutoNum type="arabicPeriod"/>
            </a:pPr>
            <a:r>
              <a:rPr lang="en-US" dirty="0" smtClean="0"/>
              <a:t>&gt; 15,000</a:t>
            </a:r>
            <a:r>
              <a:rPr lang="sr-Latn-CS" dirty="0" smtClean="0"/>
              <a:t>€</a:t>
            </a:r>
            <a:r>
              <a:rPr lang="en-US" dirty="0" smtClean="0"/>
              <a:t> </a:t>
            </a:r>
            <a:r>
              <a:rPr lang="sr-Latn-CS" dirty="0" smtClean="0"/>
              <a:t> </a:t>
            </a:r>
            <a:r>
              <a:rPr lang="en-US" dirty="0" smtClean="0"/>
              <a:t>&amp; </a:t>
            </a:r>
            <a:r>
              <a:rPr lang="sr-Latn-CS" dirty="0" smtClean="0"/>
              <a:t> </a:t>
            </a:r>
            <a:r>
              <a:rPr lang="en-US" dirty="0" smtClean="0"/>
              <a:t>≤ 20,000</a:t>
            </a:r>
            <a:r>
              <a:rPr lang="sr-Latn-CS" dirty="0" smtClean="0"/>
              <a:t>€</a:t>
            </a:r>
            <a:r>
              <a:rPr lang="en-US" dirty="0" smtClean="0"/>
              <a:t>; </a:t>
            </a:r>
            <a:endParaRPr lang="sr-Latn-CS" dirty="0" smtClean="0"/>
          </a:p>
          <a:p>
            <a:pPr marL="1005840" lvl="2" indent="-457200">
              <a:buFont typeface="+mj-lt"/>
              <a:buAutoNum type="arabicPeriod"/>
            </a:pPr>
            <a:r>
              <a:rPr lang="en-US" dirty="0" smtClean="0"/>
              <a:t>&gt; 20,000</a:t>
            </a:r>
            <a:r>
              <a:rPr lang="sr-Latn-CS" dirty="0" smtClean="0"/>
              <a:t>€</a:t>
            </a:r>
            <a:r>
              <a:rPr lang="en-US" dirty="0" smtClean="0"/>
              <a:t> </a:t>
            </a:r>
            <a:r>
              <a:rPr lang="sr-Latn-CS" dirty="0" smtClean="0"/>
              <a:t> </a:t>
            </a:r>
            <a:r>
              <a:rPr lang="en-US" dirty="0" smtClean="0"/>
              <a:t>&amp; </a:t>
            </a:r>
            <a:r>
              <a:rPr lang="sr-Latn-CS" dirty="0" smtClean="0"/>
              <a:t> </a:t>
            </a:r>
            <a:r>
              <a:rPr lang="en-US" dirty="0" smtClean="0"/>
              <a:t>≤ 33,000</a:t>
            </a:r>
            <a:r>
              <a:rPr lang="sr-Latn-CS" dirty="0" smtClean="0"/>
              <a:t>€</a:t>
            </a:r>
            <a:r>
              <a:rPr lang="en-US" dirty="0" smtClean="0"/>
              <a:t>;  </a:t>
            </a:r>
            <a:endParaRPr lang="sr-Latn-CS" dirty="0" smtClean="0"/>
          </a:p>
          <a:p>
            <a:pPr marL="1005840" lvl="2" indent="-457200">
              <a:buFont typeface="+mj-lt"/>
              <a:buAutoNum type="arabicPeriod"/>
            </a:pPr>
            <a:r>
              <a:rPr lang="en-US" dirty="0" smtClean="0"/>
              <a:t>&gt; 33,000</a:t>
            </a:r>
            <a:r>
              <a:rPr lang="sr-Latn-CS" dirty="0" smtClean="0"/>
              <a:t>€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Modaliteti </a:t>
            </a:r>
            <a:r>
              <a:rPr lang="sr-Latn-CS" dirty="0" smtClean="0"/>
              <a:t>algoritma (2/2)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Nedostatak CHAID algoritma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Potreban je veliki polazni skup podataka, jer se u svakom grananju populacija deli, odnosno redukuje se broj primera koji upadaju u određenu grupu. Sa malim polaznim skupom, pojedine grupe veoma brzo postanu premale za pouzdanu analizu.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Alternativni </a:t>
            </a:r>
            <a:r>
              <a:rPr lang="sr-Latn-CS" dirty="0" smtClean="0"/>
              <a:t>DM metodi CHAID algoritmu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Ukoliko želimo identifikovati grupe komitenata za ciljani marketing, ali </a:t>
            </a:r>
            <a:r>
              <a:rPr lang="sr-Latn-CS" b="1" dirty="0" smtClean="0"/>
              <a:t>ne raspolažemo izlaznom vrednošću </a:t>
            </a:r>
            <a:r>
              <a:rPr lang="sr-Latn-CS" dirty="0" smtClean="0"/>
              <a:t>njihovih odgovora na marketinšku ponudu,  koristimo metode za segmentaciju / klasterovanje. </a:t>
            </a:r>
            <a:endParaRPr lang="sr-Latn-CS" dirty="0" smtClean="0"/>
          </a:p>
          <a:p>
            <a:r>
              <a:rPr lang="sr-Latn-CS" dirty="0" smtClean="0"/>
              <a:t>Kada je izlazna veličina </a:t>
            </a:r>
            <a:r>
              <a:rPr lang="sr-Latn-CS" b="1" dirty="0" smtClean="0"/>
              <a:t>kontinualnog karaktera </a:t>
            </a:r>
            <a:r>
              <a:rPr lang="sr-Latn-CS" dirty="0" smtClean="0"/>
              <a:t>i interesuju nas njene konkretne vrednosti,  ili među ulaznim promenljivima koje razmatramo ima mnogo kontinualnih vrednosti</a:t>
            </a:r>
            <a:r>
              <a:rPr lang="sr-Latn-CS" dirty="0" smtClean="0"/>
              <a:t>, umesto </a:t>
            </a:r>
            <a:r>
              <a:rPr lang="sr-Latn-CS" smtClean="0"/>
              <a:t>CHAID se predlaže </a:t>
            </a:r>
            <a:r>
              <a:rPr lang="sr-Latn-CS" dirty="0" smtClean="0"/>
              <a:t>primena višestruke regresione analize.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b="1" dirty="0" smtClean="0"/>
              <a:t>S</a:t>
            </a:r>
            <a:r>
              <a:rPr lang="en-US" b="1" dirty="0" err="1" smtClean="0"/>
              <a:t>tandard</a:t>
            </a:r>
            <a:r>
              <a:rPr lang="sr-Latn-CS" b="1" dirty="0" smtClean="0"/>
              <a:t>ni</a:t>
            </a:r>
            <a:r>
              <a:rPr lang="en-US" b="1" dirty="0" smtClean="0"/>
              <a:t> CHAID </a:t>
            </a:r>
            <a:r>
              <a:rPr lang="sr-Latn-CS" b="1" dirty="0" smtClean="0"/>
              <a:t>(</a:t>
            </a:r>
            <a:r>
              <a:rPr lang="en-US" b="1" dirty="0" smtClean="0"/>
              <a:t>Chi-square Automatic Interaction Detector</a:t>
            </a:r>
            <a:r>
              <a:rPr lang="sr-Latn-CS" b="1" dirty="0" smtClean="0"/>
              <a:t>) </a:t>
            </a:r>
            <a:r>
              <a:rPr lang="en-US" b="1" dirty="0" err="1" smtClean="0"/>
              <a:t>algorit</a:t>
            </a:r>
            <a:r>
              <a:rPr lang="sr-Latn-CS" b="1" dirty="0" smtClean="0"/>
              <a:t>a</a:t>
            </a:r>
            <a:r>
              <a:rPr lang="en-US" b="1" dirty="0" smtClean="0"/>
              <a:t>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A</a:t>
            </a:r>
            <a:r>
              <a:rPr lang="en-US" dirty="0" err="1" smtClean="0"/>
              <a:t>lgorit</a:t>
            </a:r>
            <a:r>
              <a:rPr lang="sr-Latn-CS" dirty="0" smtClean="0"/>
              <a:t>a</a:t>
            </a:r>
            <a:r>
              <a:rPr lang="en-US" dirty="0" smtClean="0"/>
              <a:t>m </a:t>
            </a:r>
            <a:r>
              <a:rPr lang="sr-Latn-CS" dirty="0" smtClean="0"/>
              <a:t>se koristi za otkrivanje relacija među  kategoričke IZLAZNE promenljive i kategoričkih prediktorskih (ULAZNIH) promenljivih</a:t>
            </a:r>
            <a:r>
              <a:rPr lang="en-US" dirty="0" smtClean="0"/>
              <a:t>. </a:t>
            </a:r>
            <a:endParaRPr lang="sr-Latn-CS" dirty="0" smtClean="0"/>
          </a:p>
          <a:p>
            <a:r>
              <a:rPr lang="sr-Latn-CS" dirty="0" smtClean="0"/>
              <a:t>Koristan je za  otkrivanje paterna u skupu podataka sa mnogo kategoričkih promenljivih </a:t>
            </a:r>
          </a:p>
          <a:p>
            <a:r>
              <a:rPr lang="sr-Latn-CS" dirty="0" smtClean="0"/>
              <a:t>Pogodan za sumiranje podataka jer se relacije mogu vizuelno prikazati. </a:t>
            </a:r>
          </a:p>
          <a:p>
            <a:r>
              <a:rPr lang="en-US" dirty="0" smtClean="0"/>
              <a:t>CHAID</a:t>
            </a:r>
            <a:r>
              <a:rPr lang="sr-Latn-CS" dirty="0" smtClean="0"/>
              <a:t>-ova prednost je laka interpretacija vizuelno prikazanih rezultata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Primena u direktnom marketingu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CHAID </a:t>
            </a:r>
            <a:r>
              <a:rPr lang="sr-Latn-CS" dirty="0" smtClean="0"/>
              <a:t>se često koristi za razumevanje kako različite grupe komitenata (sa različitim karakteristikama) reaguju na promotivne kampanje: </a:t>
            </a:r>
          </a:p>
          <a:p>
            <a:pPr lvl="1"/>
            <a:r>
              <a:rPr lang="sr-Latn-CS" dirty="0" smtClean="0"/>
              <a:t>Pretpostavimo da vodimo marketinšku kampanju, i želimo da razumemo kako su određene karakteristike komitenata (npr. pol, </a:t>
            </a:r>
            <a:r>
              <a:rPr lang="en-US" dirty="0" smtClean="0"/>
              <a:t>socio-e</a:t>
            </a:r>
            <a:r>
              <a:rPr lang="sr-Latn-CS" dirty="0" smtClean="0"/>
              <a:t>k</a:t>
            </a:r>
            <a:r>
              <a:rPr lang="en-US" dirty="0" err="1" smtClean="0"/>
              <a:t>onom</a:t>
            </a:r>
            <a:r>
              <a:rPr lang="sr-Latn-CS" dirty="0" smtClean="0"/>
              <a:t>ski </a:t>
            </a:r>
            <a:r>
              <a:rPr lang="en-US" dirty="0" smtClean="0"/>
              <a:t>status, </a:t>
            </a:r>
            <a:r>
              <a:rPr lang="en-US" dirty="0" err="1" smtClean="0"/>
              <a:t>geogra</a:t>
            </a:r>
            <a:r>
              <a:rPr lang="sr-Latn-CS" dirty="0" smtClean="0"/>
              <a:t>fska</a:t>
            </a:r>
            <a:r>
              <a:rPr lang="en-US" dirty="0" smtClean="0"/>
              <a:t> lo</a:t>
            </a:r>
            <a:r>
              <a:rPr lang="sr-Latn-CS" dirty="0" smtClean="0"/>
              <a:t>k</a:t>
            </a:r>
            <a:r>
              <a:rPr lang="en-US" dirty="0" smtClean="0"/>
              <a:t>a</a:t>
            </a:r>
            <a:r>
              <a:rPr lang="sr-Latn-CS" dirty="0" smtClean="0"/>
              <a:t>cija</a:t>
            </a:r>
            <a:r>
              <a:rPr lang="en-US" dirty="0" smtClean="0"/>
              <a:t>, </a:t>
            </a:r>
            <a:r>
              <a:rPr lang="sr-Latn-CS" dirty="0" smtClean="0"/>
              <a:t>itd</a:t>
            </a:r>
            <a:r>
              <a:rPr lang="en-US" dirty="0" smtClean="0"/>
              <a:t>.) </a:t>
            </a:r>
            <a:r>
              <a:rPr lang="sr-Latn-CS" dirty="0" smtClean="0"/>
              <a:t>povezane sa postignutim uspehom promocije, izgradimo </a:t>
            </a:r>
            <a:r>
              <a:rPr lang="en-US" dirty="0" smtClean="0"/>
              <a:t>CHAID</a:t>
            </a:r>
            <a:r>
              <a:rPr lang="sr-Latn-CS" dirty="0" smtClean="0"/>
              <a:t> stablo odlučivanja.</a:t>
            </a:r>
          </a:p>
          <a:p>
            <a:pPr lvl="1"/>
            <a:r>
              <a:rPr lang="sr-Latn-CS" dirty="0" smtClean="0"/>
              <a:t>Stablo će ukazati na efekat različitih karakteristika komitenata na verovatnoću pozitivnog odgovora.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Ideja  iza CHAID modela (1/3):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/>
              <a:t>Na prvom nivou (u korenu stabla) se nalaze svi komitenti. </a:t>
            </a:r>
          </a:p>
          <a:p>
            <a:pPr lvl="1"/>
            <a:r>
              <a:rPr lang="sr-Latn-CS" dirty="0" smtClean="0"/>
              <a:t>Neka je stopa njihovog odziva na promociju, npr.  </a:t>
            </a:r>
            <a:r>
              <a:rPr lang="en-US" dirty="0" smtClean="0"/>
              <a:t>24.3%. </a:t>
            </a:r>
            <a:endParaRPr lang="sr-Latn-CS" dirty="0" smtClean="0"/>
          </a:p>
          <a:p>
            <a:r>
              <a:rPr lang="sr-Latn-CS" dirty="0" smtClean="0"/>
              <a:t>Kako idemo na dole kroz stablo, do prve grane, identifikujemo faktore koji imaju najviše uticaja na verovatni odgovor, te se ukupna populacija deli na grupe (listove) u zavisnosti od različitih vrednosti ovog faktora. </a:t>
            </a:r>
          </a:p>
          <a:p>
            <a:pPr lvl="1"/>
            <a:r>
              <a:rPr lang="sr-Latn-CS" dirty="0" smtClean="0"/>
              <a:t>Ako je taj faktor npr. geografska lokacija sa vrednostima </a:t>
            </a:r>
            <a:r>
              <a:rPr lang="en-US" dirty="0" smtClean="0"/>
              <a:t>Urban</a:t>
            </a:r>
            <a:r>
              <a:rPr lang="sr-Latn-CS" dirty="0" smtClean="0"/>
              <a:t>a</a:t>
            </a:r>
            <a:r>
              <a:rPr lang="en-US" dirty="0" smtClean="0"/>
              <a:t>/Rural</a:t>
            </a:r>
            <a:r>
              <a:rPr lang="sr-Latn-CS" dirty="0" smtClean="0"/>
              <a:t>na, možda otkrijemo da komitenti iz ruralnih područja imaju stopu odgovora na promociju samo </a:t>
            </a:r>
            <a:r>
              <a:rPr lang="en-US" dirty="0" smtClean="0"/>
              <a:t>18.6%, </a:t>
            </a:r>
            <a:r>
              <a:rPr lang="sr-Latn-CS" dirty="0" smtClean="0"/>
              <a:t>dok</a:t>
            </a:r>
            <a:r>
              <a:rPr lang="en-US" dirty="0" smtClean="0"/>
              <a:t> </a:t>
            </a:r>
            <a:r>
              <a:rPr lang="sr-Latn-CS" dirty="0" smtClean="0"/>
              <a:t>komitenti iz </a:t>
            </a:r>
            <a:r>
              <a:rPr lang="en-US" dirty="0" smtClean="0"/>
              <a:t>urban</a:t>
            </a:r>
            <a:r>
              <a:rPr lang="sr-Latn-CS" dirty="0" smtClean="0"/>
              <a:t>ih sredina imaju </a:t>
            </a:r>
            <a:r>
              <a:rPr lang="en-US" i="1" dirty="0" smtClean="0"/>
              <a:t>response rate </a:t>
            </a:r>
            <a:r>
              <a:rPr lang="en-US" dirty="0" smtClean="0"/>
              <a:t>o</a:t>
            </a:r>
            <a:r>
              <a:rPr lang="sr-Latn-CS" dirty="0" smtClean="0"/>
              <a:t>d</a:t>
            </a:r>
            <a:r>
              <a:rPr lang="en-US" dirty="0" smtClean="0"/>
              <a:t> 28.5%. </a:t>
            </a:r>
            <a:endParaRPr lang="sr-Latn-CS" dirty="0" smtClean="0"/>
          </a:p>
          <a:p>
            <a:r>
              <a:rPr lang="sr-Latn-CS" dirty="0" smtClean="0"/>
              <a:t>Algoritam proverava da li je uočena razlika statistički značajna, i ako jeste, podelu na ruralne/urbane zadržavamo kao validnu podelu u stablu.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/>
              <a:t>U sledećem grananju</a:t>
            </a:r>
            <a:r>
              <a:rPr lang="en-US" dirty="0" smtClean="0"/>
              <a:t>, </a:t>
            </a:r>
            <a:r>
              <a:rPr lang="sr-Latn-CS" dirty="0" smtClean="0"/>
              <a:t>za svaku novoformiranu grupu komitenata (iz ruralnih /urbanih krajeva) CHAID razmatra da li mogu dalje da se dele u podgrupe sa signifikantno različitim odzivom na promociju:</a:t>
            </a:r>
          </a:p>
          <a:p>
            <a:pPr lvl="1"/>
            <a:r>
              <a:rPr lang="sr-Latn-CS" dirty="0" smtClean="0"/>
              <a:t>Npr. u</a:t>
            </a:r>
            <a:r>
              <a:rPr lang="en-US" dirty="0" err="1" smtClean="0"/>
              <a:t>rban</a:t>
            </a:r>
            <a:r>
              <a:rPr lang="sr-Latn-CS" dirty="0" smtClean="0"/>
              <a:t>i </a:t>
            </a:r>
            <a:r>
              <a:rPr lang="sr-Latn-CS" i="1" dirty="0" smtClean="0"/>
              <a:t>vlasnici_kuća</a:t>
            </a:r>
            <a:r>
              <a:rPr lang="en-US" dirty="0" smtClean="0"/>
              <a:t> </a:t>
            </a:r>
            <a:r>
              <a:rPr lang="sr-Latn-CS" dirty="0" smtClean="0"/>
              <a:t>mogu imati veću stopu odziva </a:t>
            </a:r>
            <a:r>
              <a:rPr lang="en-US" dirty="0" smtClean="0"/>
              <a:t>(36.1%) </a:t>
            </a:r>
            <a:r>
              <a:rPr lang="sr-Latn-CS" dirty="0" smtClean="0"/>
              <a:t>od </a:t>
            </a:r>
            <a:r>
              <a:rPr lang="en-US" dirty="0" smtClean="0"/>
              <a:t>urban</a:t>
            </a:r>
            <a:r>
              <a:rPr lang="sr-Latn-CS" dirty="0" smtClean="0"/>
              <a:t>ih</a:t>
            </a:r>
            <a:r>
              <a:rPr lang="en-US" dirty="0" smtClean="0"/>
              <a:t> </a:t>
            </a:r>
            <a:r>
              <a:rPr lang="sr-Latn-CS" dirty="0" smtClean="0"/>
              <a:t>komitenata koji </a:t>
            </a:r>
            <a:r>
              <a:rPr lang="sr-Latn-CS" i="1" dirty="0" smtClean="0"/>
              <a:t>nisu_vlasnici_kuća</a:t>
            </a:r>
            <a:r>
              <a:rPr lang="sr-Latn-CS" dirty="0" smtClean="0"/>
              <a:t> </a:t>
            </a:r>
            <a:r>
              <a:rPr lang="en-US" dirty="0" smtClean="0"/>
              <a:t>(22.7%), </a:t>
            </a:r>
            <a:endParaRPr lang="sr-Latn-CS" dirty="0" smtClean="0"/>
          </a:p>
          <a:p>
            <a:pPr lvl="1"/>
            <a:r>
              <a:rPr lang="sr-Latn-CS" dirty="0" smtClean="0"/>
              <a:t>Npr.  </a:t>
            </a:r>
            <a:r>
              <a:rPr lang="en-US" dirty="0" err="1" smtClean="0"/>
              <a:t>ruralni</a:t>
            </a:r>
            <a:r>
              <a:rPr lang="sr-Latn-CS" dirty="0" smtClean="0"/>
              <a:t> </a:t>
            </a:r>
            <a:r>
              <a:rPr lang="sr-Latn-CS" i="1" dirty="0" smtClean="0"/>
              <a:t>radnici_sa_punim_radnim_vremenom</a:t>
            </a:r>
            <a:r>
              <a:rPr lang="en-US" dirty="0" smtClean="0"/>
              <a:t> </a:t>
            </a:r>
            <a:r>
              <a:rPr lang="sr-Latn-CS" dirty="0" smtClean="0"/>
              <a:t>mogu imati višu stopu odziva </a:t>
            </a:r>
            <a:r>
              <a:rPr lang="en-US" dirty="0" smtClean="0"/>
              <a:t>(24.0%) </a:t>
            </a:r>
            <a:r>
              <a:rPr lang="sr-Latn-CS" dirty="0" smtClean="0"/>
              <a:t>nego</a:t>
            </a:r>
            <a:r>
              <a:rPr lang="en-US" dirty="0" smtClean="0"/>
              <a:t> rural</a:t>
            </a:r>
            <a:r>
              <a:rPr lang="sr-Latn-CS" dirty="0" smtClean="0"/>
              <a:t>ni </a:t>
            </a:r>
            <a:r>
              <a:rPr lang="sr-Latn-CS" i="1" dirty="0" smtClean="0"/>
              <a:t>radnici_na_određeno</a:t>
            </a:r>
            <a:r>
              <a:rPr lang="en-US" dirty="0" smtClean="0"/>
              <a:t> (17.8%) </a:t>
            </a:r>
            <a:r>
              <a:rPr lang="sr-Latn-CS" dirty="0" smtClean="0"/>
              <a:t>ili</a:t>
            </a:r>
            <a:r>
              <a:rPr lang="en-US" dirty="0" smtClean="0"/>
              <a:t> rural</a:t>
            </a:r>
            <a:r>
              <a:rPr lang="sr-Latn-CS" dirty="0" smtClean="0"/>
              <a:t>ni </a:t>
            </a:r>
            <a:r>
              <a:rPr lang="sr-Latn-CS" i="1" dirty="0" smtClean="0"/>
              <a:t>penzionisani/nezaposleni</a:t>
            </a:r>
            <a:r>
              <a:rPr lang="en-US" dirty="0" smtClean="0"/>
              <a:t> (5.3%). </a:t>
            </a:r>
            <a:endParaRPr lang="sr-Latn-CS" dirty="0" smtClean="0"/>
          </a:p>
          <a:p>
            <a:r>
              <a:rPr lang="sr-Latn-CS" dirty="0" smtClean="0"/>
              <a:t>U svakom koraku se razmatra svaka prediktorska promenljiva kako bi se videlo da li podela po njenim vrednostima dovodi do statistički značajne relacije sa vrednosti izlaza </a:t>
            </a:r>
            <a:r>
              <a:rPr lang="sr-Latn-CS" i="1" dirty="0" smtClean="0"/>
              <a:t>Odziv</a:t>
            </a:r>
            <a:r>
              <a:rPr lang="sr-Latn-CS" dirty="0" smtClean="0"/>
              <a:t>.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sr-Latn-CS" dirty="0" smtClean="0"/>
              <a:t>Ideja  iza CHAID modela (2/3):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Proces se rekurzivno nastavlja, sve dok nema više atributa čija podela bi imala statistički značajan efekat na rezultat. </a:t>
            </a:r>
          </a:p>
          <a:p>
            <a:pPr lvl="1"/>
            <a:r>
              <a:rPr lang="sr-Latn-CS" dirty="0" smtClean="0"/>
              <a:t>Npr. verovatnoća odgovora na promotivnu kampanju se ne bi značajno promenila u novoj podeli, u odnosu na staru.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sr-Latn-CS" dirty="0" smtClean="0"/>
              <a:t>Ideja  iza CHAID modela (3/3):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Rezultati se mogu </a:t>
            </a:r>
            <a:r>
              <a:rPr lang="en-US" dirty="0" smtClean="0"/>
              <a:t>vi</a:t>
            </a:r>
            <a:r>
              <a:rPr lang="sr-Latn-CS" dirty="0" smtClean="0"/>
              <a:t>z</a:t>
            </a:r>
            <a:r>
              <a:rPr lang="en-US" dirty="0" err="1" smtClean="0"/>
              <a:t>uali</a:t>
            </a:r>
            <a:r>
              <a:rPr lang="sr-Latn-CS" dirty="0" smtClean="0"/>
              <a:t>zovati sa dijagramom u obliku stabla:</a:t>
            </a:r>
            <a:endParaRPr lang="en-US" dirty="0"/>
          </a:p>
        </p:txBody>
      </p:sp>
      <p:pic>
        <p:nvPicPr>
          <p:cNvPr id="2050" name="Picture 2" descr="chaid-tree-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7401256" cy="41525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3" y="5715000"/>
            <a:ext cx="9111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hlinkClick r:id="rId3"/>
              </a:rPr>
              <a:t>https://select-statistics.co.uk/blog/chaid-chi-square-automatic-interaction-detector</a:t>
            </a:r>
            <a:r>
              <a:rPr lang="en-US" sz="2000" dirty="0" smtClean="0">
                <a:hlinkClick r:id="rId3"/>
              </a:rPr>
              <a:t>/</a:t>
            </a:r>
            <a:r>
              <a:rPr lang="en-US" sz="2000" dirty="0" smtClean="0"/>
              <a:t> </a:t>
            </a:r>
            <a:r>
              <a:rPr lang="en-US" sz="1600" dirty="0" smtClean="0"/>
              <a:t>14.03.2018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Rezultati se mogu </a:t>
            </a:r>
            <a:r>
              <a:rPr lang="en-US" dirty="0" smtClean="0"/>
              <a:t>vi</a:t>
            </a:r>
            <a:r>
              <a:rPr lang="sr-Latn-CS" dirty="0" smtClean="0"/>
              <a:t>z</a:t>
            </a:r>
            <a:r>
              <a:rPr lang="en-US" dirty="0" err="1" smtClean="0"/>
              <a:t>uali</a:t>
            </a:r>
            <a:r>
              <a:rPr lang="sr-Latn-CS" dirty="0" smtClean="0"/>
              <a:t>zovati sa dijagramom u obliku stabla:</a:t>
            </a:r>
            <a:endParaRPr lang="en-US" dirty="0"/>
          </a:p>
        </p:txBody>
      </p:sp>
      <p:pic>
        <p:nvPicPr>
          <p:cNvPr id="6" name="Picture 2" descr="chaid-tree-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7401256" cy="41525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5562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46225" indent="-1546225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sr-Latn-CS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sr-Latn-CS" sz="2000" dirty="0" smtClean="0">
                <a:latin typeface="Arial" pitchFamily="34" charset="0"/>
                <a:cs typeface="Arial" pitchFamily="34" charset="0"/>
              </a:rPr>
              <a:t>zaključak: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/>
              <a:t>Grupa</a:t>
            </a:r>
            <a:r>
              <a:rPr lang="en-US" sz="2000" dirty="0" smtClean="0"/>
              <a:t> </a:t>
            </a:r>
            <a:r>
              <a:rPr lang="en-US" sz="2000" dirty="0" err="1" smtClean="0"/>
              <a:t>komitenata</a:t>
            </a:r>
            <a:r>
              <a:rPr lang="en-US" sz="2000" dirty="0" smtClean="0"/>
              <a:t> </a:t>
            </a:r>
            <a:r>
              <a:rPr lang="en-US" sz="2000" dirty="0" err="1" smtClean="0"/>
              <a:t>opisanih</a:t>
            </a:r>
            <a:r>
              <a:rPr lang="en-US" sz="2000" dirty="0" smtClean="0"/>
              <a:t> </a:t>
            </a:r>
            <a:r>
              <a:rPr lang="en-US" sz="2000" dirty="0" err="1" smtClean="0"/>
              <a:t>kao</a:t>
            </a:r>
            <a:r>
              <a:rPr lang="en-US" sz="2000" dirty="0" smtClean="0"/>
              <a:t> </a:t>
            </a:r>
            <a:r>
              <a:rPr lang="en-US" sz="2000" i="1" dirty="0" smtClean="0"/>
              <a:t>urban </a:t>
            </a:r>
            <a:r>
              <a:rPr lang="en-US" sz="2000" i="1" dirty="0" smtClean="0"/>
              <a:t>homeowners </a:t>
            </a:r>
            <a:r>
              <a:rPr lang="en-US" sz="2000" dirty="0" err="1" smtClean="0"/>
              <a:t>ima</a:t>
            </a:r>
            <a:r>
              <a:rPr lang="en-US" sz="2000" dirty="0" smtClean="0"/>
              <a:t> </a:t>
            </a:r>
            <a:r>
              <a:rPr lang="en-US" sz="2000" dirty="0" err="1" smtClean="0"/>
              <a:t>najve</a:t>
            </a:r>
            <a:r>
              <a:rPr lang="sr-Latn-CS" sz="2000" dirty="0" smtClean="0"/>
              <a:t>ć</a:t>
            </a:r>
            <a:r>
              <a:rPr lang="en-US" sz="2000" dirty="0" smtClean="0"/>
              <a:t>u </a:t>
            </a:r>
            <a:r>
              <a:rPr lang="en-US" sz="2000" dirty="0" err="1" smtClean="0"/>
              <a:t>stopu</a:t>
            </a:r>
            <a:r>
              <a:rPr lang="en-US" sz="2000" dirty="0" smtClean="0"/>
              <a:t> </a:t>
            </a:r>
            <a:r>
              <a:rPr lang="en-US" sz="2000" dirty="0" err="1" smtClean="0"/>
              <a:t>od</a:t>
            </a:r>
            <a:r>
              <a:rPr lang="sr-Latn-CS" sz="2000" dirty="0" smtClean="0"/>
              <a:t>z</a:t>
            </a:r>
            <a:r>
              <a:rPr lang="en-US" sz="2000" dirty="0" err="1" smtClean="0"/>
              <a:t>iva</a:t>
            </a:r>
            <a:r>
              <a:rPr lang="en-US" sz="2000" dirty="0" smtClean="0"/>
              <a:t> (36.1%), </a:t>
            </a:r>
            <a:r>
              <a:rPr lang="sr-Latn-CS" sz="2000" dirty="0" smtClean="0"/>
              <a:t> a zatim slede </a:t>
            </a:r>
            <a:r>
              <a:rPr lang="en-US" sz="2000" i="1" dirty="0" smtClean="0"/>
              <a:t>rural </a:t>
            </a:r>
            <a:r>
              <a:rPr lang="en-US" sz="2000" i="1" dirty="0" smtClean="0"/>
              <a:t>full-time workers </a:t>
            </a:r>
            <a:r>
              <a:rPr lang="en-US" sz="2000" dirty="0" smtClean="0"/>
              <a:t>(24.0%) </a:t>
            </a:r>
            <a:r>
              <a:rPr lang="sr-Latn-CS" sz="2000" dirty="0" smtClean="0"/>
              <a:t>. Dakle, </a:t>
            </a:r>
            <a:r>
              <a:rPr lang="sr-Latn-CS" sz="2000" dirty="0" smtClean="0">
                <a:solidFill>
                  <a:srgbClr val="FF0000"/>
                </a:solidFill>
              </a:rPr>
              <a:t>ovo su dve najbolje ciljne grupe.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486400" y="3429000"/>
            <a:ext cx="1143000" cy="83820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956733" y="3429000"/>
            <a:ext cx="1143000" cy="838200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Rezultati se mogu </a:t>
            </a:r>
            <a:r>
              <a:rPr lang="en-US" dirty="0" smtClean="0"/>
              <a:t>vi</a:t>
            </a:r>
            <a:r>
              <a:rPr lang="sr-Latn-CS" dirty="0" smtClean="0"/>
              <a:t>z</a:t>
            </a:r>
            <a:r>
              <a:rPr lang="en-US" dirty="0" err="1" smtClean="0"/>
              <a:t>uali</a:t>
            </a:r>
            <a:r>
              <a:rPr lang="sr-Latn-CS" dirty="0" smtClean="0"/>
              <a:t>zovati sa dijagramom u obliku stabla:</a:t>
            </a:r>
            <a:endParaRPr lang="en-US" dirty="0"/>
          </a:p>
        </p:txBody>
      </p:sp>
      <p:pic>
        <p:nvPicPr>
          <p:cNvPr id="6" name="Picture 2" descr="chaid-tree-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7401256" cy="41525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55626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546225" indent="-1546225">
              <a:spcBef>
                <a:spcPts val="600"/>
              </a:spcBef>
              <a:spcAft>
                <a:spcPts val="600"/>
              </a:spcAft>
            </a:pPr>
            <a:r>
              <a:rPr lang="sr-Latn-CS" sz="2000" dirty="0" smtClean="0">
                <a:latin typeface="Arial" pitchFamily="34" charset="0"/>
                <a:cs typeface="Arial" pitchFamily="34" charset="0"/>
              </a:rPr>
              <a:t>2. zaključak:  Najniža stopa odgovora na promociju je uočena kod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rural, retired/unemployed, aged over 65 years (1.4%).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648200" y="4495800"/>
            <a:ext cx="1295400" cy="838200"/>
          </a:xfrm>
          <a:prstGeom prst="roundRect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149</TotalTime>
  <Words>847</Words>
  <Application>Microsoft Office PowerPoint</Application>
  <PresentationFormat>On-screen Show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Primer primene stabla odlučivanja u direktnom marketingu</vt:lpstr>
      <vt:lpstr>Standardni CHAID (Chi-square Automatic Interaction Detector) algoritam</vt:lpstr>
      <vt:lpstr>Primena u direktnom marketingu</vt:lpstr>
      <vt:lpstr>Ideja  iza CHAID modela (1/3):</vt:lpstr>
      <vt:lpstr>Ideja  iza CHAID modela (2/3):</vt:lpstr>
      <vt:lpstr>Ideja  iza CHAID modela (3/3):</vt:lpstr>
      <vt:lpstr>Rezultati se mogu vizualizovati sa dijagramom u obliku stabla:</vt:lpstr>
      <vt:lpstr>Rezultati se mogu vizualizovati sa dijagramom u obliku stabla:</vt:lpstr>
      <vt:lpstr>Rezultati se mogu vizualizovati sa dijagramom u obliku stabla:</vt:lpstr>
      <vt:lpstr>Modaliteti algoritma (1/2)</vt:lpstr>
      <vt:lpstr>Modaliteti algoritma (2/2)</vt:lpstr>
      <vt:lpstr>Nedostatak CHAID algoritma</vt:lpstr>
      <vt:lpstr>Alternativni DM metodi CHAID algoritmu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Primer primene stabla odlučivanja</dc:title>
  <dc:creator>Zita Bosnjak</dc:creator>
  <cp:lastModifiedBy>Zita Bosnjak</cp:lastModifiedBy>
  <cp:revision>28</cp:revision>
  <dcterms:created xsi:type="dcterms:W3CDTF">2018-03-14T08:39:19Z</dcterms:created>
  <dcterms:modified xsi:type="dcterms:W3CDTF">2018-03-14T11:10:45Z</dcterms:modified>
</cp:coreProperties>
</file>