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71" r:id="rId10"/>
    <p:sldId id="263" r:id="rId11"/>
    <p:sldId id="264" r:id="rId12"/>
    <p:sldId id="265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975BC-A23A-4973-8519-F010FB684D87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BC28-C8C6-4541-AEDA-1DA6B712D7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975BC-A23A-4973-8519-F010FB684D87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BC28-C8C6-4541-AEDA-1DA6B712D7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975BC-A23A-4973-8519-F010FB684D87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BC28-C8C6-4541-AEDA-1DA6B712D7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975BC-A23A-4973-8519-F010FB684D87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BC28-C8C6-4541-AEDA-1DA6B712D7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975BC-A23A-4973-8519-F010FB684D87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BC28-C8C6-4541-AEDA-1DA6B712D7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975BC-A23A-4973-8519-F010FB684D87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BC28-C8C6-4541-AEDA-1DA6B712D7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975BC-A23A-4973-8519-F010FB684D87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BC28-C8C6-4541-AEDA-1DA6B712D7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975BC-A23A-4973-8519-F010FB684D87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BC28-C8C6-4541-AEDA-1DA6B712D7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975BC-A23A-4973-8519-F010FB684D87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BC28-C8C6-4541-AEDA-1DA6B712D7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975BC-A23A-4973-8519-F010FB684D87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BC28-C8C6-4541-AEDA-1DA6B712D7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975BC-A23A-4973-8519-F010FB684D87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BC28-C8C6-4541-AEDA-1DA6B712D7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975BC-A23A-4973-8519-F010FB684D87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EBC28-C8C6-4541-AEDA-1DA6B712D7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Primena DM</a:t>
            </a:r>
            <a:r>
              <a:rPr lang="x-none" smtClean="0"/>
              <a:t>: </a:t>
            </a:r>
            <a:br>
              <a:rPr lang="x-none" smtClean="0"/>
            </a:br>
            <a:r>
              <a:rPr lang="x-none" smtClean="0"/>
              <a:t>Market–Basket Analysis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x-none" smtClean="0"/>
              <a:t>Metode i tehnike analize poslovnih podataka</a:t>
            </a:r>
          </a:p>
          <a:p>
            <a:r>
              <a:rPr lang="x-none" smtClean="0"/>
              <a:t>Prof. dr Zita Bošnjak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x-none" smtClean="0"/>
              <a:t>Primer MBA</a:t>
            </a:r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762000"/>
          <a:ext cx="84582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7162800"/>
              </a:tblGrid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br.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SADRŽAJ KORPE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PIVO, PERECE, ČIPS, ASPIRIN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PELENE, LOSION ZA BEBE, SOK OD GREJPA, HRANA ZA BEBE, MLEKO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KISELA VODA, ČIPS, MLEKO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GOTOVA SUPA, PIVO, MLEKO, SLADOLED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KISELA VODA, KAFA, MLEKO, HLEB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KUPAC 6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PIVO, ČIPS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3429000"/>
            <a:ext cx="60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Koji</a:t>
            </a:r>
            <a:r>
              <a:rPr lang="x-none" smtClean="0"/>
              <a:t> proizvodi se zajedno kupuju?</a:t>
            </a:r>
          </a:p>
          <a:p>
            <a:endParaRPr lang="x-none"/>
          </a:p>
          <a:p>
            <a:r>
              <a:rPr lang="x-none" smtClean="0"/>
              <a:t>1. ELIMINIŠEMO ARTIKLE KOJI SE POJAVLJUJU VEOMA RETKO (za potrebe primera samo jednom)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x-none" smtClean="0"/>
              <a:t>Primer MBA</a:t>
            </a:r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762000"/>
          <a:ext cx="84582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7162800"/>
              </a:tblGrid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br.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SADRŽAJ KORPE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PIVO, </a:t>
                      </a:r>
                      <a:r>
                        <a:rPr lang="x-none" smtClean="0">
                          <a:solidFill>
                            <a:srgbClr val="FF0000"/>
                          </a:solidFill>
                        </a:rPr>
                        <a:t>PERECE</a:t>
                      </a:r>
                      <a:r>
                        <a:rPr lang="x-none" smtClean="0"/>
                        <a:t>, ČIPS, </a:t>
                      </a:r>
                      <a:r>
                        <a:rPr lang="x-none" smtClean="0">
                          <a:solidFill>
                            <a:srgbClr val="FF0000"/>
                          </a:solidFill>
                        </a:rPr>
                        <a:t>ASPIRIN</a:t>
                      </a:r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PELENE, </a:t>
                      </a:r>
                      <a:r>
                        <a:rPr lang="x-none" smtClean="0">
                          <a:solidFill>
                            <a:srgbClr val="FF0000"/>
                          </a:solidFill>
                        </a:rPr>
                        <a:t>LOSION ZA BEBE</a:t>
                      </a:r>
                      <a:r>
                        <a:rPr lang="x-none" smtClean="0"/>
                        <a:t>, </a:t>
                      </a:r>
                      <a:r>
                        <a:rPr lang="x-none" smtClean="0">
                          <a:solidFill>
                            <a:srgbClr val="FF0000"/>
                          </a:solidFill>
                        </a:rPr>
                        <a:t>SOK OD GREJPA, HRANA ZA BEBE</a:t>
                      </a:r>
                      <a:r>
                        <a:rPr lang="x-none" smtClean="0"/>
                        <a:t>, MLEKO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KISELA VODA, ČIPS, MLEKO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>
                          <a:solidFill>
                            <a:srgbClr val="FF0000"/>
                          </a:solidFill>
                        </a:rPr>
                        <a:t>GOTOVA SUPA</a:t>
                      </a:r>
                      <a:r>
                        <a:rPr lang="x-none" smtClean="0"/>
                        <a:t>, PIVO, MLEKO, </a:t>
                      </a:r>
                      <a:r>
                        <a:rPr lang="x-none" smtClean="0">
                          <a:solidFill>
                            <a:srgbClr val="FF0000"/>
                          </a:solidFill>
                        </a:rPr>
                        <a:t>SLADOLED</a:t>
                      </a:r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KISELA VODA, KAFA, MLEKO, HLEB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KUPAC 6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PIVO, ČIPS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3429000"/>
            <a:ext cx="8229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Koji</a:t>
            </a:r>
            <a:r>
              <a:rPr lang="x-none" smtClean="0"/>
              <a:t> proizvodi se zajedno kupuju?</a:t>
            </a:r>
          </a:p>
          <a:p>
            <a:endParaRPr lang="x-none"/>
          </a:p>
          <a:p>
            <a:pPr marL="342900" indent="-342900">
              <a:buAutoNum type="arabicPeriod"/>
            </a:pPr>
            <a:r>
              <a:rPr lang="x-none" smtClean="0"/>
              <a:t>ELIMINIŠEMO ARTIKLE KOJI SE POJAVLJUJU VEOMA RETKO (za potrebe primera samo jednom)</a:t>
            </a:r>
          </a:p>
          <a:p>
            <a:pPr marL="342900" indent="-342900">
              <a:buAutoNum type="arabicPeriod"/>
            </a:pPr>
            <a:r>
              <a:rPr lang="x-none" smtClean="0"/>
              <a:t>UOČIMO PREOSTALA ZAJEDNIČKA POJAVLJIVANJA I PREBROJIMO (matrica zajedničkog pojavljivanja - MZP)</a:t>
            </a:r>
          </a:p>
          <a:p>
            <a:pPr marL="342900" indent="-342900"/>
            <a:r>
              <a:rPr lang="x-none"/>
              <a:t> </a:t>
            </a:r>
            <a:r>
              <a:rPr lang="x-none" smtClean="0"/>
              <a:t> 	PRVI PRISTUP MERENJU JAČINE RELACIJA: </a:t>
            </a:r>
          </a:p>
          <a:p>
            <a:pPr marL="342900" indent="-342900">
              <a:buFont typeface="+mj-lt"/>
              <a:buAutoNum type="arabicPeriod"/>
            </a:pPr>
            <a:r>
              <a:rPr lang="x-none" smtClean="0"/>
              <a:t>NA OSNOVU MZP IZRAČUNAMO MEĐUSOBNU </a:t>
            </a:r>
            <a:r>
              <a:rPr lang="sr-Latn-CS" dirty="0" smtClean="0"/>
              <a:t>ZAVISNOST </a:t>
            </a:r>
            <a:r>
              <a:rPr lang="x-none" smtClean="0"/>
              <a:t>ARTIKALA</a:t>
            </a:r>
            <a:endParaRPr lang="sr-Latn-CS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sr-Latn-CS" dirty="0" smtClean="0"/>
              <a:t>Statističkom korelacijom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sr-Latn-CS" dirty="0" smtClean="0"/>
              <a:t>Merama razdaljine (Euklidska mera)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sr-Latn-CS" dirty="0" smtClean="0"/>
              <a:t>Žakardov koeficijent, ...</a:t>
            </a:r>
            <a:endParaRPr lang="x-none" smtClean="0"/>
          </a:p>
          <a:p>
            <a:pPr marL="342900" indent="-342900">
              <a:buAutoNum type="arabicPeriod"/>
            </a:pPr>
            <a:endParaRPr lang="x-none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x-none" smtClean="0"/>
              <a:t>Primer MBA</a:t>
            </a:r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762000"/>
          <a:ext cx="84582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7162800"/>
              </a:tblGrid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br.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SADRŽAJ KORPE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PIVO</a:t>
                      </a:r>
                      <a:r>
                        <a:rPr lang="x-none" smtClean="0"/>
                        <a:t>, PERECE, </a:t>
                      </a:r>
                      <a:r>
                        <a:rPr lang="x-none" b="1" u="sng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ČIPS</a:t>
                      </a:r>
                      <a:r>
                        <a:rPr lang="x-none" smtClean="0"/>
                        <a:t>, ASPIRIN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PELENE, LOSION ZA BEBE, SOK OD GREJPA, HRANA ZA BEBE, MLEKO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KISELA VODA</a:t>
                      </a:r>
                      <a:r>
                        <a:rPr lang="x-none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</a:t>
                      </a:r>
                      <a:r>
                        <a:rPr lang="x-none" b="1" u="none" smtClean="0">
                          <a:effectLst/>
                        </a:rPr>
                        <a:t>ČIPS</a:t>
                      </a:r>
                      <a:r>
                        <a:rPr lang="x-none" smtClean="0"/>
                        <a:t>, MLEKO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GOTOVA SUPA, </a:t>
                      </a:r>
                      <a:r>
                        <a:rPr lang="x-none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PIVO</a:t>
                      </a:r>
                      <a:r>
                        <a:rPr lang="x-none" smtClean="0"/>
                        <a:t>, MLEKO, SLADOLED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KISELA VODA, KAFA, MLEKO, HLEB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KUPAC 6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PIVO</a:t>
                      </a:r>
                      <a:r>
                        <a:rPr lang="x-none" smtClean="0"/>
                        <a:t>, </a:t>
                      </a:r>
                      <a:r>
                        <a:rPr lang="x-none" b="1" u="sng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ČIPS</a:t>
                      </a:r>
                      <a:endParaRPr lang="en-US" b="1" u="sng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676400" y="3581400"/>
          <a:ext cx="6096000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x-none" sz="2800" smtClean="0">
                          <a:solidFill>
                            <a:schemeClr val="tx1"/>
                          </a:solidFill>
                        </a:rPr>
                        <a:t>MZP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PIVO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ČIPS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MLEKO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PELENE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KISELA VODA</a:t>
                      </a:r>
                      <a:endParaRPr lang="en-US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PIVO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b="1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US" b="1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ČIPS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b="1" u="sng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US" b="1" u="sng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MLEKO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2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PELENE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KISELA VODA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x-none" smtClean="0"/>
              <a:t>Primer MBA</a:t>
            </a:r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762000"/>
          <a:ext cx="84582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7162800"/>
              </a:tblGrid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br.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SADRŽAJ KORPE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PIVO</a:t>
                      </a:r>
                      <a:r>
                        <a:rPr lang="x-none" smtClean="0"/>
                        <a:t>, PERECE, ČIPS, ASPIRIN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PELENE, LOSION ZA BEBE, SOK OD GREJPA, HRANA ZA BEBE, MLEKO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KISELA VODA, ČIPS, MLEKO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GOTOVA SUPA, </a:t>
                      </a:r>
                      <a:r>
                        <a:rPr lang="x-none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PIVO</a:t>
                      </a:r>
                      <a:r>
                        <a:rPr lang="x-none" smtClean="0"/>
                        <a:t>, MLEKO, SLADOLED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KUPAC 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KISELA VODA, KAFA, MLEKO, HLEB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KUPAC 6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PIVO</a:t>
                      </a:r>
                      <a:r>
                        <a:rPr lang="x-none" smtClean="0"/>
                        <a:t>, ČIPS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3581400"/>
          <a:ext cx="8458201" cy="225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219200"/>
                <a:gridCol w="1143000"/>
                <a:gridCol w="1358775"/>
                <a:gridCol w="1172424"/>
                <a:gridCol w="15074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sz="2000" dirty="0" smtClean="0">
                          <a:solidFill>
                            <a:schemeClr val="tx1"/>
                          </a:solidFill>
                        </a:rPr>
                        <a:t>STAT. </a:t>
                      </a:r>
                      <a:r>
                        <a:rPr lang="x-none" sz="2000" smtClean="0">
                          <a:solidFill>
                            <a:schemeClr val="tx1"/>
                          </a:solidFill>
                        </a:rPr>
                        <a:t>KORELACIJA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PIVO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ČIPS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MLEKO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PELENE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KISELA VODA</a:t>
                      </a:r>
                      <a:endParaRPr lang="en-US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PIVO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b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b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ČIPS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>
                          <a:solidFill>
                            <a:srgbClr val="FF0000"/>
                          </a:solidFill>
                        </a:rPr>
                        <a:t>O.773574</a:t>
                      </a:r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MLEKO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-0.264706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-0.269069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PELENE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-0.490098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-0.720577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0.490098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KISELA VODA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-0.383482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0.766965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x-none" smtClean="0"/>
              <a:t>Zaključci</a:t>
            </a:r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3581400"/>
          <a:ext cx="8458201" cy="225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219200"/>
                <a:gridCol w="1143000"/>
                <a:gridCol w="1358775"/>
                <a:gridCol w="1172424"/>
                <a:gridCol w="15074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sz="2000" dirty="0" smtClean="0">
                          <a:solidFill>
                            <a:schemeClr val="tx1"/>
                          </a:solidFill>
                        </a:rPr>
                        <a:t>STAT.</a:t>
                      </a:r>
                      <a:r>
                        <a:rPr lang="sr-Latn-CS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x-none" sz="2000" smtClean="0">
                          <a:solidFill>
                            <a:schemeClr val="tx1"/>
                          </a:solidFill>
                        </a:rPr>
                        <a:t>KORELACIJA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PIVO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ČIPS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MLEKO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PELENE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KISELA VODA</a:t>
                      </a:r>
                      <a:endParaRPr lang="en-US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PIVO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b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b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ČIPS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>
                          <a:solidFill>
                            <a:srgbClr val="FF0000"/>
                          </a:solidFill>
                        </a:rPr>
                        <a:t>O.773574</a:t>
                      </a:r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MLEKO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-0.264706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-0.269069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PELENE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-0.490098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-0.720577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0.490098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KISELA VODA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-0.383482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0.766965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1"/>
            <a:ext cx="8229600" cy="25146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x-none" sz="2400" smtClean="0"/>
              <a:t>Najveća korelacija je između piva i čipsa (očekivano)</a:t>
            </a:r>
          </a:p>
          <a:p>
            <a:pPr>
              <a:spcBef>
                <a:spcPts val="0"/>
              </a:spcBef>
            </a:pPr>
            <a:r>
              <a:rPr lang="x-none" sz="2400" smtClean="0"/>
              <a:t>Izostala je očekivana korelacija mleka i pelena</a:t>
            </a:r>
          </a:p>
          <a:p>
            <a:pPr>
              <a:spcBef>
                <a:spcPts val="0"/>
              </a:spcBef>
            </a:pPr>
            <a:r>
              <a:rPr lang="x-none" sz="2400" smtClean="0"/>
              <a:t>Cross-selling mleka ili kisele vode kupcima piva ne bi imala smisla, dok bi ponuda čipsa bila smislena.</a:t>
            </a:r>
          </a:p>
          <a:p>
            <a:pPr>
              <a:spcBef>
                <a:spcPts val="0"/>
              </a:spcBef>
            </a:pPr>
            <a:r>
              <a:rPr lang="x-none" sz="2400" smtClean="0"/>
              <a:t>Relacija kisele vode i mleka, iako visoko statistički značajna, ne proizvodi akciju (</a:t>
            </a:r>
            <a:r>
              <a:rPr lang="x-none" sz="2400" i="1" smtClean="0"/>
              <a:t>no actrionable content</a:t>
            </a:r>
            <a:r>
              <a:rPr lang="x-none" sz="2400" smtClean="0"/>
              <a:t>).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Žakardov (Jaccard) koeficijent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47800" y="1295400"/>
          <a:ext cx="6096000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x-none" sz="2800" smtClean="0">
                          <a:solidFill>
                            <a:schemeClr val="tx1"/>
                          </a:solidFill>
                        </a:rPr>
                        <a:t>MZP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PIVO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ČIPS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MLEKO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PELENE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KISELA VODA</a:t>
                      </a:r>
                      <a:endParaRPr lang="en-US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PIVO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b="1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US" b="1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ČIPS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b="1" u="none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US" b="1" u="non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US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MLEKO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2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PELENE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KISELA VODA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4648200"/>
            <a:ext cx="81534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CS" dirty="0" smtClean="0"/>
              <a:t> </a:t>
            </a:r>
            <a:r>
              <a:rPr lang="sr-Latn-CS" sz="2400" dirty="0" smtClean="0"/>
              <a:t>Često efikasnija mera od stat. korelacije i mere distance</a:t>
            </a:r>
          </a:p>
          <a:p>
            <a:pPr>
              <a:buFont typeface="Arial" pitchFamily="34" charset="0"/>
              <a:buChar char="•"/>
            </a:pPr>
            <a:r>
              <a:rPr lang="sr-Latn-CS" sz="2400" dirty="0" smtClean="0"/>
              <a:t> Odnos ukupnog broja transakcija u kojima su kupljena oba proizvoda spram broja transakcija u kojima su proizvodi pojedinačno kupljeni</a:t>
            </a:r>
          </a:p>
          <a:p>
            <a:pPr>
              <a:buFont typeface="Arial" pitchFamily="34" charset="0"/>
              <a:buChar char="•"/>
            </a:pPr>
            <a:r>
              <a:rPr lang="sr-Latn-CS" sz="2400" dirty="0" smtClean="0"/>
              <a:t> U primeru: </a:t>
            </a:r>
            <a:r>
              <a:rPr lang="sr-Latn-CS" sz="2800" dirty="0" smtClean="0"/>
              <a:t>J</a:t>
            </a:r>
            <a:r>
              <a:rPr lang="sr-Latn-CS" sz="2800" baseline="-25000" dirty="0" smtClean="0"/>
              <a:t>PIVO/ČIPS</a:t>
            </a:r>
            <a:r>
              <a:rPr lang="sr-Latn-CS" sz="2800" dirty="0" smtClean="0"/>
              <a:t> = </a:t>
            </a:r>
            <a:r>
              <a:rPr lang="sr-Latn-CS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sr-Latn-CS" sz="2800" dirty="0" smtClean="0"/>
              <a:t>/(</a:t>
            </a:r>
            <a:r>
              <a:rPr lang="sr-Latn-CS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sr-Latn-CS" sz="2800" dirty="0" smtClean="0"/>
              <a:t>+</a:t>
            </a:r>
            <a:r>
              <a:rPr lang="sr-Latn-CS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sr-Latn-CS" sz="2800" dirty="0" smtClean="0"/>
              <a:t>)=0.333</a:t>
            </a:r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vi-VN" dirty="0" smtClean="0"/>
              <a:t>Poređenje</a:t>
            </a:r>
            <a:r>
              <a:rPr lang="sr-Latn-CS" dirty="0" smtClean="0"/>
              <a:t> dve mere</a:t>
            </a:r>
            <a:endParaRPr lang="en-US" sz="27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3886200"/>
          <a:ext cx="8458201" cy="225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219200"/>
                <a:gridCol w="1143000"/>
                <a:gridCol w="1358775"/>
                <a:gridCol w="1172424"/>
                <a:gridCol w="15074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sz="2000" dirty="0" smtClean="0">
                          <a:solidFill>
                            <a:schemeClr val="tx1"/>
                          </a:solidFill>
                        </a:rPr>
                        <a:t>JACCKARD</a:t>
                      </a:r>
                      <a:r>
                        <a:rPr lang="sr-Latn-CS" sz="2000" baseline="0" dirty="0" smtClean="0">
                          <a:solidFill>
                            <a:schemeClr val="tx1"/>
                          </a:solidFill>
                        </a:rPr>
                        <a:t> KOEF.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PIVO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ČIPS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MLEKO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PELENE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KISELA VODA</a:t>
                      </a:r>
                      <a:endParaRPr lang="en-US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PIVO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ČIPS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>
                          <a:solidFill>
                            <a:srgbClr val="FF0000"/>
                          </a:solidFill>
                        </a:rPr>
                        <a:t>0.333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MLEKO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0.143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0.143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PELENE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0.200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KISELA VODA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0.200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0.333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1447800"/>
          <a:ext cx="8458201" cy="225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219200"/>
                <a:gridCol w="1143000"/>
                <a:gridCol w="1358775"/>
                <a:gridCol w="1172424"/>
                <a:gridCol w="15074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CS" sz="2000" dirty="0" smtClean="0">
                          <a:solidFill>
                            <a:schemeClr val="tx1"/>
                          </a:solidFill>
                        </a:rPr>
                        <a:t>STAT.</a:t>
                      </a:r>
                      <a:r>
                        <a:rPr lang="sr-Latn-CS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x-none" sz="2000" smtClean="0">
                          <a:solidFill>
                            <a:schemeClr val="tx1"/>
                          </a:solidFill>
                        </a:rPr>
                        <a:t>KORELACIJA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PIVO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ČIPS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MLEKO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PELENE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mtClean="0"/>
                        <a:t>KISELA VODA</a:t>
                      </a:r>
                      <a:endParaRPr lang="en-US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PIVO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b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b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ČIPS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>
                          <a:solidFill>
                            <a:srgbClr val="FF0000"/>
                          </a:solidFill>
                        </a:rPr>
                        <a:t>O.773574</a:t>
                      </a:r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MLEKO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-0.264706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-0.269069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PELENE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-0.490098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-0.720577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0.490098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smtClean="0"/>
                        <a:t>KISELA VODA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-0.383482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0.766965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609600" y="7620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C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ilustracija relativne tačnosti rezultata</a:t>
            </a:r>
            <a:r>
              <a:rPr kumimoji="0" lang="sr-Latn-C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</a:t>
            </a: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mtClean="0"/>
              <a:t>Da li ste zapazili: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x-none" smtClean="0"/>
              <a:t>Da biste kupili mleko vašoj deci, morate proći kroz celu prodavnicu, dok je vrlo jednostavno kupiti čips uz pivo. </a:t>
            </a:r>
          </a:p>
          <a:p>
            <a:pPr lvl="2">
              <a:buNone/>
            </a:pPr>
            <a:r>
              <a:rPr lang="x-none" smtClean="0"/>
              <a:t>	</a:t>
            </a:r>
            <a:r>
              <a:rPr lang="x-none" sz="2800" smtClean="0"/>
              <a:t>Značajna je stvar što ćete prodati više one robe koja je lako vidljiva.</a:t>
            </a:r>
          </a:p>
          <a:p>
            <a:pPr lvl="2">
              <a:buNone/>
            </a:pPr>
            <a:r>
              <a:rPr lang="x-none" sz="2800"/>
              <a:t>	</a:t>
            </a:r>
            <a:r>
              <a:rPr lang="x-none" sz="2800" smtClean="0"/>
              <a:t>Značajan je i princip da su kupci koji kupuju jedan određeni tip robe najverovatnije zainteresovani i za određene druge artikle. </a:t>
            </a:r>
          </a:p>
          <a:p>
            <a:r>
              <a:rPr lang="x-none" sz="3600" smtClean="0"/>
              <a:t>Analiza potrošačke korpe: identifikovanje proizvoda koji imaju tendenciju da se kupuju ZAJEDNO </a:t>
            </a:r>
          </a:p>
        </p:txBody>
      </p:sp>
      <p:sp>
        <p:nvSpPr>
          <p:cNvPr id="4" name="Right Arrow 3"/>
          <p:cNvSpPr/>
          <p:nvPr/>
        </p:nvSpPr>
        <p:spPr>
          <a:xfrm>
            <a:off x="609600" y="3200400"/>
            <a:ext cx="838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Market</a:t>
            </a:r>
            <a:r>
              <a:rPr lang="x-none" smtClean="0"/>
              <a:t>-basket analiza (MBA)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 lnSpcReduction="10000"/>
          </a:bodyPr>
          <a:lstStyle/>
          <a:p>
            <a:r>
              <a:rPr lang="x-none" smtClean="0"/>
              <a:t>Metodologije koje izučavaju </a:t>
            </a:r>
            <a:r>
              <a:rPr lang="x-none" b="1" smtClean="0"/>
              <a:t>strukturu potrošačke korpe tokom jedne kupovine</a:t>
            </a:r>
            <a:r>
              <a:rPr lang="x-none" smtClean="0"/>
              <a:t>:</a:t>
            </a:r>
          </a:p>
          <a:p>
            <a:pPr lvl="1"/>
            <a:r>
              <a:rPr lang="x-none" smtClean="0"/>
              <a:t>Podaci su u formi liste proizvoda koje je kupac kupio istovremeno, zajedno sa relevantnim cenama.</a:t>
            </a:r>
          </a:p>
          <a:p>
            <a:r>
              <a:rPr lang="x-none" smtClean="0"/>
              <a:t>Velik izazov:</a:t>
            </a:r>
          </a:p>
          <a:p>
            <a:pPr lvl="1"/>
            <a:r>
              <a:rPr lang="x-none" smtClean="0"/>
              <a:t>obim podataka – više od miliona transakcija dnevno</a:t>
            </a:r>
          </a:p>
          <a:p>
            <a:pPr lvl="1"/>
            <a:r>
              <a:rPr lang="x-none" smtClean="0"/>
              <a:t>Retkost – svaka potrošačka korpa sadrži samo mali podskup artikala</a:t>
            </a:r>
          </a:p>
          <a:p>
            <a:pPr lvl="1"/>
            <a:r>
              <a:rPr lang="x-none" smtClean="0"/>
              <a:t>Heterogenost – ljudi kupuju po svom ukusu, specifičan podskup artikala 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Cilj MBA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x-none" smtClean="0"/>
              <a:t>Identifikovati proizvode koji se kupuju zajedno – uočiti paterne:</a:t>
            </a:r>
          </a:p>
          <a:p>
            <a:pPr>
              <a:buNone/>
            </a:pPr>
            <a:r>
              <a:rPr lang="x-none" smtClean="0"/>
              <a:t>	Koje smrznuto povrće i prilozi se kupuju uz odreske, tokom sezone roštilja?</a:t>
            </a:r>
          </a:p>
          <a:p>
            <a:endParaRPr lang="x-none" sz="5200"/>
          </a:p>
          <a:p>
            <a:r>
              <a:rPr lang="x-none" smtClean="0"/>
              <a:t>Kako da razmestimo proizvode u prodavnici?</a:t>
            </a:r>
          </a:p>
          <a:p>
            <a:r>
              <a:rPr lang="x-none" smtClean="0"/>
              <a:t>Podrška menadžmentu inventarom</a:t>
            </a:r>
          </a:p>
          <a:p>
            <a:r>
              <a:rPr lang="x-none" smtClean="0"/>
              <a:t>Inteligentno planiranje promocije proizvoda i osoblja za specifične periode dana, dane u nedelji ili praznike.</a:t>
            </a:r>
          </a:p>
          <a:p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2004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Korist od MBA</a:t>
            </a:r>
            <a:endParaRPr kumimoji="0" lang="en-US" sz="4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smtClean="0"/>
              <a:t>Primer komercijalne aplikacije MBA: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x-none" smtClean="0"/>
              <a:t>Elektronsko davanje kupona za kupovinu, “krojenje” vrednosti kupona, određivanje tajminga za distribuciju kupona, na osnovu rezultata MBA </a:t>
            </a:r>
          </a:p>
          <a:p>
            <a:endParaRPr lang="x-none"/>
          </a:p>
          <a:p>
            <a:r>
              <a:rPr lang="x-none" smtClean="0"/>
              <a:t>Russel,G.J., Petersen, A. (2000)“Analysis of Cross Category Dependence in Market Basket Selection”, </a:t>
            </a:r>
            <a:r>
              <a:rPr lang="x-none" i="1" smtClean="0"/>
              <a:t>Journal of Retailing</a:t>
            </a:r>
            <a:r>
              <a:rPr lang="x-none" smtClean="0"/>
              <a:t>, Vol. 78, No 3, pp. 367-392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600" smtClean="0"/>
              <a:t>Upoznati tendencije kupaca</a:t>
            </a:r>
            <a:endParaRPr lang="en-US" sz="3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3124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x-none" sz="2800" smtClean="0"/>
              <a:t>Zajednička kupovina</a:t>
            </a:r>
          </a:p>
          <a:p>
            <a:pPr lvl="1">
              <a:spcBef>
                <a:spcPts val="0"/>
              </a:spcBef>
            </a:pPr>
            <a:r>
              <a:rPr lang="x-none" sz="2400" smtClean="0"/>
              <a:t>Da li kupiju istovremeno mleko i keks, ili hleb, puter i džem?</a:t>
            </a:r>
          </a:p>
          <a:p>
            <a:pPr>
              <a:spcBef>
                <a:spcPts val="0"/>
              </a:spcBef>
            </a:pPr>
            <a:r>
              <a:rPr lang="x-none" sz="2800" smtClean="0"/>
              <a:t>Sekvencijalna kupovina</a:t>
            </a:r>
          </a:p>
          <a:p>
            <a:pPr lvl="1">
              <a:spcBef>
                <a:spcPts val="0"/>
              </a:spcBef>
            </a:pPr>
            <a:r>
              <a:rPr lang="x-none" sz="2400" smtClean="0"/>
              <a:t>Kupovina auta je praćena kupovinom novih guma za dve godine</a:t>
            </a:r>
          </a:p>
          <a:p>
            <a:pPr lvl="1">
              <a:spcBef>
                <a:spcPts val="0"/>
              </a:spcBef>
            </a:pPr>
            <a:r>
              <a:rPr lang="x-none" sz="2400" smtClean="0"/>
              <a:t>Kupovina kuće povlači kupovinu nameštaja, ...</a:t>
            </a:r>
          </a:p>
          <a:p>
            <a:pPr lvl="1">
              <a:buNone/>
            </a:pPr>
            <a:endParaRPr lang="x-none" smtClean="0"/>
          </a:p>
          <a:p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5814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x-none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 li su sve tendencije značajne?</a:t>
            </a:r>
            <a:endParaRPr kumimoji="0" lang="en-US" sz="3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4191000"/>
            <a:ext cx="8229600" cy="2667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x-none" sz="2400" smtClean="0"/>
              <a:t>Utakmice jesenje f</a:t>
            </a:r>
            <a:r>
              <a:rPr kumimoji="0" lang="x-none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udbalske sezone ponedeljkom motivišu kupovinu, pa je potrebno</a:t>
            </a:r>
            <a:r>
              <a:rPr kumimoji="0" lang="x-none" sz="24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obezbediti dovoljne količine piva i čipsa jedno pored drugog na policama.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x-none" sz="2400" noProof="0" smtClean="0"/>
              <a:t>Relacija između prodaje novog hardvera i dasaka za WC se ne može iskoristiti za marketinške aktivnosti.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x-none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x-none" sz="2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ZAKLJUČCI</a:t>
            </a:r>
            <a:r>
              <a:rPr kumimoji="0" lang="x-none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x-none" sz="24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MORAJU IMATI SMISLA!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Klasični načini povećanja prodaje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mtClean="0"/>
              <a:t>Razmeštaj u maloprodaji (Affinitiy positioning)</a:t>
            </a:r>
          </a:p>
          <a:p>
            <a:pPr lvl="1">
              <a:buNone/>
            </a:pPr>
            <a:r>
              <a:rPr lang="x-none" smtClean="0"/>
              <a:t>– uključivanje kafe i aparata za kafu u deo sa kancelarijskim priborom</a:t>
            </a:r>
          </a:p>
          <a:p>
            <a:r>
              <a:rPr lang="x-none" smtClean="0"/>
              <a:t>Unakrsna prodaja (</a:t>
            </a:r>
            <a:r>
              <a:rPr lang="en-US" smtClean="0"/>
              <a:t>Cross</a:t>
            </a:r>
            <a:r>
              <a:rPr lang="x-none" smtClean="0"/>
              <a:t>-selling) </a:t>
            </a:r>
          </a:p>
          <a:p>
            <a:pPr lvl="1"/>
            <a:r>
              <a:rPr lang="en-US" smtClean="0"/>
              <a:t>S</a:t>
            </a:r>
            <a:r>
              <a:rPr lang="x-none" smtClean="0"/>
              <a:t>ok od pomorandže, papirne maramice i šumeće tablete su interesantni kupcima sa prehladom i treba ih postaviti na vidno mesto.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mtClean="0"/>
              <a:t>Savremeni način povećanja prodaje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92500" lnSpcReduction="10000"/>
          </a:bodyPr>
          <a:lstStyle/>
          <a:p>
            <a:r>
              <a:rPr lang="x-none" sz="2800" smtClean="0"/>
              <a:t>Steve Smith (predsednik ACNielsen-US):</a:t>
            </a:r>
          </a:p>
          <a:p>
            <a:pPr>
              <a:buNone/>
            </a:pPr>
            <a:r>
              <a:rPr lang="x-none" smtClean="0"/>
              <a:t>	“</a:t>
            </a:r>
            <a:r>
              <a:rPr lang="x-none" sz="2400" smtClean="0"/>
              <a:t>MBA može biti od vitalnog značaja za efektivnu selekciju promocija i prodajnih strategija. Analize mogu otkriti skrivene mustre u načinu trošenja kupaca, identifikovati zanimljive mogućnosti zajedničke promocije proizvoda: </a:t>
            </a:r>
          </a:p>
          <a:p>
            <a:pPr>
              <a:buNone/>
            </a:pPr>
            <a:r>
              <a:rPr lang="x-none" sz="2400"/>
              <a:t>	</a:t>
            </a:r>
            <a:r>
              <a:rPr lang="x-none" sz="2400" smtClean="0"/>
              <a:t>Italijanska jela, pice, pite iz pekare, azijska jela i sok od pomorandže su proizvodi najosetljiviji na promotivne cene. </a:t>
            </a:r>
          </a:p>
          <a:p>
            <a:pPr>
              <a:buNone/>
            </a:pPr>
            <a:r>
              <a:rPr lang="x-none" sz="2400"/>
              <a:t>	</a:t>
            </a:r>
            <a:r>
              <a:rPr lang="x-none" sz="2400" smtClean="0"/>
              <a:t>Postoji visoka korelacija u prodaji soka od pomorandže i keksa.</a:t>
            </a:r>
          </a:p>
          <a:p>
            <a:pPr>
              <a:buNone/>
            </a:pPr>
            <a:r>
              <a:rPr lang="x-none" sz="2400"/>
              <a:t>	</a:t>
            </a:r>
            <a:r>
              <a:rPr lang="x-none" sz="2400" smtClean="0"/>
              <a:t>DM analiza ne samo da otkriva takve korelacije, već i razloge za to, te stvara mogućnosti za povećanje profita.”</a:t>
            </a:r>
            <a:endParaRPr lang="sr-Latn-CS" sz="2400" dirty="0" smtClean="0"/>
          </a:p>
          <a:p>
            <a:pPr>
              <a:buNone/>
            </a:pPr>
            <a:endParaRPr lang="sr-Latn-CS" sz="2400" b="1" dirty="0" smtClean="0">
              <a:solidFill>
                <a:srgbClr val="FF0000"/>
              </a:solidFill>
            </a:endParaRPr>
          </a:p>
          <a:p>
            <a:r>
              <a:rPr lang="sr-Latn-CS" sz="2400" b="1" dirty="0" smtClean="0">
                <a:solidFill>
                  <a:srgbClr val="FF0000"/>
                </a:solidFill>
              </a:rPr>
              <a:t>U REALNOM OKRUŽENJU IMPLEMENTACIJA MARKET-BASKET ANALIZE MOŽE TRAJATI VIŠE OD 18 MESECI!</a:t>
            </a:r>
          </a:p>
          <a:p>
            <a:r>
              <a:rPr lang="sr-Latn-CS" sz="2400" b="1" dirty="0" smtClean="0">
                <a:solidFill>
                  <a:srgbClr val="FF0000"/>
                </a:solidFill>
              </a:rPr>
              <a:t>PRUŽA VELIKU PREDNOST U SVE </a:t>
            </a:r>
            <a:r>
              <a:rPr lang="sr-Latn-CS" sz="2400" b="1" smtClean="0">
                <a:solidFill>
                  <a:srgbClr val="FF0000"/>
                </a:solidFill>
              </a:rPr>
              <a:t>JAČOJ TRŽIŠNOJ KONKURENCIJI!</a:t>
            </a:r>
            <a:endParaRPr lang="x-none" sz="2400" b="1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2800" t="19200" r="27000" b="21333"/>
          <a:stretch>
            <a:fillRect/>
          </a:stretch>
        </p:blipFill>
        <p:spPr bwMode="auto">
          <a:xfrm>
            <a:off x="838200" y="1600200"/>
            <a:ext cx="7650480" cy="509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245973"/>
            <a:ext cx="8229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dirty="0" err="1"/>
              <a:t>Marijana</a:t>
            </a:r>
            <a:r>
              <a:rPr lang="en-US" sz="2400" dirty="0"/>
              <a:t> </a:t>
            </a:r>
            <a:r>
              <a:rPr lang="en-US" sz="2400" dirty="0" err="1"/>
              <a:t>Zekić-Sušac</a:t>
            </a:r>
            <a:endParaRPr lang="en-US" sz="2400" dirty="0"/>
          </a:p>
          <a:p>
            <a:pPr algn="l"/>
            <a:r>
              <a:rPr lang="en-US" sz="2400" dirty="0" err="1"/>
              <a:t>Izvanredni</a:t>
            </a:r>
            <a:r>
              <a:rPr lang="en-US" sz="2400" dirty="0"/>
              <a:t> </a:t>
            </a:r>
            <a:r>
              <a:rPr lang="en-US" sz="2400" dirty="0" err="1"/>
              <a:t>profesor</a:t>
            </a:r>
            <a:endParaRPr lang="en-US" sz="2400" dirty="0"/>
          </a:p>
          <a:p>
            <a:pPr algn="l"/>
            <a:r>
              <a:rPr lang="en-US" sz="2400" dirty="0" err="1"/>
              <a:t>Ekonomski</a:t>
            </a:r>
            <a:r>
              <a:rPr lang="en-US" sz="2400" dirty="0"/>
              <a:t> </a:t>
            </a:r>
            <a:r>
              <a:rPr lang="en-US" sz="2400" dirty="0" err="1"/>
              <a:t>fakultet</a:t>
            </a:r>
            <a:r>
              <a:rPr lang="en-US" sz="2400" dirty="0"/>
              <a:t> u </a:t>
            </a:r>
            <a:r>
              <a:rPr lang="en-US" sz="2400" dirty="0" err="1"/>
              <a:t>Osijeku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975</Words>
  <Application>Microsoft Office PowerPoint</Application>
  <PresentationFormat>On-screen Show (4:3)</PresentationFormat>
  <Paragraphs>308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Primena DM:  Market–Basket Analysis</vt:lpstr>
      <vt:lpstr>Da li ste zapazili:</vt:lpstr>
      <vt:lpstr>Market-basket analiza (MBA)</vt:lpstr>
      <vt:lpstr>Cilj MBA</vt:lpstr>
      <vt:lpstr>Primer komercijalne aplikacije MBA:</vt:lpstr>
      <vt:lpstr>Upoznati tendencije kupaca</vt:lpstr>
      <vt:lpstr>Klasični načini povećanja prodaje</vt:lpstr>
      <vt:lpstr>Savremeni način povećanja prodaje</vt:lpstr>
      <vt:lpstr>Marijana Zekić-Sušac Izvanredni profesor Ekonomski fakultet u Osijeku</vt:lpstr>
      <vt:lpstr>Primer MBA</vt:lpstr>
      <vt:lpstr>Primer MBA</vt:lpstr>
      <vt:lpstr>Primer MBA</vt:lpstr>
      <vt:lpstr>Primer MBA</vt:lpstr>
      <vt:lpstr>Zaključci</vt:lpstr>
      <vt:lpstr>Žakardov (Jaccard) koeficijent</vt:lpstr>
      <vt:lpstr>Poređenje dve mere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Primena DM:  Market–Basket Analysis</dc:title>
  <dc:creator>Korisnik</dc:creator>
  <cp:lastModifiedBy>Zita Bosnjak</cp:lastModifiedBy>
  <cp:revision>42</cp:revision>
  <dcterms:created xsi:type="dcterms:W3CDTF">2018-03-09T08:54:01Z</dcterms:created>
  <dcterms:modified xsi:type="dcterms:W3CDTF">2018-03-29T09:24:45Z</dcterms:modified>
</cp:coreProperties>
</file>