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9"/>
  </p:notesMasterIdLst>
  <p:sldIdLst>
    <p:sldId id="256" r:id="rId2"/>
    <p:sldId id="261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6858000" cy="9144000"/>
  <p:embeddedFontLst>
    <p:embeddedFont>
      <p:font typeface="Quicksand" charset="0"/>
      <p:regular r:id="rId10"/>
      <p:bold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1417D9D-E370-4332-81CE-D2530449D2BC}">
  <a:tblStyle styleId="{A1417D9D-E370-4332-81CE-D2530449D2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319175" y="2876425"/>
            <a:ext cx="66804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cxnSp>
        <p:nvCxnSpPr>
          <p:cNvPr id="10" name="Shape 10"/>
          <p:cNvCxnSpPr>
            <a:stCxn id="11" idx="4"/>
          </p:cNvCxnSpPr>
          <p:nvPr/>
        </p:nvCxnSpPr>
        <p:spPr>
          <a:xfrm>
            <a:off x="903750" y="3563700"/>
            <a:ext cx="0" cy="32943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/>
          <p:nvPr/>
        </p:nvSpPr>
        <p:spPr>
          <a:xfrm>
            <a:off x="769050" y="3294300"/>
            <a:ext cx="269400" cy="2694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hape 23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Shape 24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■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45" name="Shape 45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2E303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■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4" r:id="rId3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1319175" y="2876425"/>
            <a:ext cx="66804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Geneti</a:t>
            </a:r>
            <a:r>
              <a:rPr lang="sr-Latn-CS" dirty="0" smtClean="0"/>
              <a:t>čki algoritmi</a:t>
            </a:r>
            <a:br>
              <a:rPr lang="sr-Latn-CS" dirty="0" smtClean="0"/>
            </a:br>
            <a:r>
              <a:rPr lang="sr-Latn-CS" sz="3200" dirty="0" smtClean="0"/>
              <a:t>Metode i tehnike analize podatka</a:t>
            </a:r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sz="2800" dirty="0" smtClean="0"/>
              <a:t>Prof. dr Zita Bošnjak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3600" dirty="0" smtClean="0">
                <a:solidFill>
                  <a:srgbClr val="39C0BA"/>
                </a:solidFill>
              </a:rPr>
              <a:t>Genetičko učenje</a:t>
            </a:r>
            <a:endParaRPr sz="3600"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sr-Latn-CS" sz="3200" dirty="0" smtClean="0">
                <a:solidFill>
                  <a:srgbClr val="39C0BA"/>
                </a:solidFill>
              </a:rPr>
              <a:t>Model automatizovanog učenja </a:t>
            </a:r>
            <a:r>
              <a:rPr lang="sr-Latn-CS" sz="3200" dirty="0" smtClean="0">
                <a:solidFill>
                  <a:srgbClr val="39C0BA"/>
                </a:solidFill>
              </a:rPr>
              <a:t>je razvio </a:t>
            </a:r>
            <a:r>
              <a:rPr lang="sr-Latn-CS" sz="3200" dirty="0" smtClean="0">
                <a:solidFill>
                  <a:srgbClr val="39C0BA"/>
                </a:solidFill>
              </a:rPr>
              <a:t>John </a:t>
            </a:r>
            <a:r>
              <a:rPr lang="sr-Latn-CS" sz="3200" dirty="0" smtClean="0">
                <a:solidFill>
                  <a:srgbClr val="39C0BA"/>
                </a:solidFill>
              </a:rPr>
              <a:t>Holland, </a:t>
            </a:r>
            <a:r>
              <a:rPr lang="sr-Latn-CS" sz="3200" dirty="0" smtClean="0">
                <a:solidFill>
                  <a:srgbClr val="39C0BA"/>
                </a:solidFill>
              </a:rPr>
              <a:t>1986. </a:t>
            </a:r>
            <a:r>
              <a:rPr lang="sr-Latn-CS" sz="3200" dirty="0" smtClean="0">
                <a:solidFill>
                  <a:srgbClr val="39C0BA"/>
                </a:solidFill>
              </a:rPr>
              <a:t>g.</a:t>
            </a:r>
            <a:endParaRPr lang="sr-Latn-CS" dirty="0" smtClean="0"/>
          </a:p>
          <a:p>
            <a:pPr marL="0" indent="0">
              <a:buNone/>
            </a:pPr>
            <a:r>
              <a:rPr lang="sr-Latn-CS" dirty="0" smtClean="0"/>
              <a:t>Mogu </a:t>
            </a:r>
            <a:r>
              <a:rPr lang="sr-Latn-CS" dirty="0" smtClean="0"/>
              <a:t>biti razvijene i za nadgledano i nenadgledano učenje. 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dirty="0" smtClean="0"/>
              <a:t>GA rešavaju probleme</a:t>
            </a:r>
            <a:r>
              <a:rPr lang="en" dirty="0" smtClean="0"/>
              <a:t>:</a:t>
            </a:r>
            <a:endParaRPr/>
          </a:p>
          <a:p>
            <a: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◦"/>
            </a:pPr>
            <a:r>
              <a:rPr lang="sr-Latn-CS" dirty="0" smtClean="0"/>
              <a:t>Pravljenje rasporeda</a:t>
            </a:r>
            <a:endParaRPr/>
          </a:p>
          <a:p>
            <a:r>
              <a:rPr lang="sr-Latn-CS" dirty="0" smtClean="0"/>
              <a:t>Problem putujućeg trgovca</a:t>
            </a:r>
          </a:p>
          <a:p>
            <a:pPr lvl="1"/>
            <a:r>
              <a:rPr lang="sr-Latn-CS" dirty="0" smtClean="0"/>
              <a:t>Rutiranje mreže kod problema mrežnih prekidačkih kola u telekomunikacijama</a:t>
            </a:r>
            <a:endParaRPr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◦"/>
            </a:pPr>
            <a:r>
              <a:rPr lang="sr-Latn-CS" dirty="0" smtClean="0"/>
              <a:t>U oblasti finansijskog marketinga ...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dirty="0" smtClean="0"/>
              <a:t>BAZIČNI ALGORITAM UČENJA</a:t>
            </a:r>
            <a:endParaRPr/>
          </a:p>
        </p:txBody>
      </p:sp>
      <p:cxnSp>
        <p:nvCxnSpPr>
          <p:cNvPr id="202" name="Shape 202"/>
          <p:cNvCxnSpPr/>
          <p:nvPr/>
        </p:nvCxnSpPr>
        <p:spPr>
          <a:xfrm rot="10800000">
            <a:off x="1482251" y="4992908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  <p:cxnSp>
        <p:nvCxnSpPr>
          <p:cNvPr id="203" name="Shape 203"/>
          <p:cNvCxnSpPr/>
          <p:nvPr/>
        </p:nvCxnSpPr>
        <p:spPr>
          <a:xfrm rot="10800000">
            <a:off x="1482251" y="1607182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  <p:sp>
        <p:nvSpPr>
          <p:cNvPr id="204" name="Shape 204"/>
          <p:cNvSpPr txBox="1"/>
          <p:nvPr/>
        </p:nvSpPr>
        <p:spPr>
          <a:xfrm>
            <a:off x="2215650" y="3612950"/>
            <a:ext cx="609015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Kreiramo </a:t>
            </a:r>
            <a:r>
              <a:rPr lang="sr-Latn-CS" sz="1800" dirty="0" smtClean="0">
                <a:solidFill>
                  <a:srgbClr val="FFFF00"/>
                </a:solidFill>
                <a:latin typeface="Quicksand"/>
                <a:ea typeface="Quicksand"/>
                <a:cs typeface="Quicksand"/>
                <a:sym typeface="Quicksand"/>
              </a:rPr>
              <a:t>“funkciju dobrote” 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(fitnes function) kojom ocenjujemo svaki elemenat iz P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, sve 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dok nije zadovoljen kriterijum 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završetka.</a:t>
            </a:r>
            <a:endParaRPr lang="sr-Latn-CS" sz="1800" dirty="0" smtClean="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Ako hromozom zadovoljava f-ju, ostaje u populaciji P.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Ako hromozom ne zadovoljava, izbacuje se iz P. 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2215650" y="5305825"/>
            <a:ext cx="5709149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Populacija se “smanjila” za </a:t>
            </a:r>
            <a:r>
              <a:rPr lang="sr-Latn-CS" sz="1800" i="1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m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 elemenata (</a:t>
            </a:r>
            <a:r>
              <a:rPr lang="sr-Latn-CS" sz="1800" i="1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m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≤</a:t>
            </a:r>
            <a:r>
              <a:rPr lang="sr-Latn-CS" sz="1800" i="1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n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). Njih nadomeštamo novim potencijalnim rešenjima, kreiranim pomoću “</a:t>
            </a:r>
            <a:r>
              <a:rPr lang="sr-Latn-CS" sz="1800" dirty="0" smtClean="0">
                <a:solidFill>
                  <a:srgbClr val="FFFF00"/>
                </a:solidFill>
                <a:latin typeface="Quicksand"/>
                <a:ea typeface="Quicksand"/>
                <a:cs typeface="Quicksand"/>
                <a:sym typeface="Quicksand"/>
              </a:rPr>
              <a:t>genetičkih operatora”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.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2215650" y="1920075"/>
            <a:ext cx="487095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Iniciraj populaciju P od </a:t>
            </a:r>
            <a:r>
              <a:rPr lang="sr-Latn-CS" sz="1800" i="1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n</a:t>
            </a: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 elemenata.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To su potencijalna rešenja problema.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1800" dirty="0" smtClean="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Njih nazivamo HROMOZOMIMA.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207" name="Shape 207"/>
          <p:cNvCxnSpPr/>
          <p:nvPr/>
        </p:nvCxnSpPr>
        <p:spPr>
          <a:xfrm rot="10800000">
            <a:off x="1482251" y="3300045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3600" dirty="0" smtClean="0">
                <a:solidFill>
                  <a:srgbClr val="39C0BA"/>
                </a:solidFill>
              </a:rPr>
              <a:t>Elementi populacije P</a:t>
            </a:r>
            <a:endParaRPr sz="3600"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sr-Latn-CS" sz="3200" dirty="0" smtClean="0">
                <a:solidFill>
                  <a:srgbClr val="39C0BA"/>
                </a:solidFill>
              </a:rPr>
              <a:t>Za potrebe DM, elementi populacije su entiteti definisani njihovim atributima i vrednostima.</a:t>
            </a:r>
            <a:endParaRPr lang="sr-Latn-CS" dirty="0" smtClean="0"/>
          </a:p>
          <a:p>
            <a:pPr marL="0" indent="0">
              <a:buNone/>
            </a:pPr>
            <a:r>
              <a:rPr lang="sr-Latn-CS" dirty="0" smtClean="0"/>
              <a:t>Elementi se transformišu u binarni string. </a:t>
            </a:r>
            <a:endParaRPr lang="sr-Latn-CS" dirty="0" smtClean="0"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◦"/>
            </a:pPr>
            <a:r>
              <a:rPr lang="sr-Latn-CS" dirty="0" smtClean="0"/>
              <a:t>Primer:</a:t>
            </a:r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sr-Latn-CS" dirty="0" smtClean="0"/>
              <a:t>Primanja mogu biti: 	20-30000 </a:t>
            </a:r>
            <a:r>
              <a:rPr lang="sr-Latn-CS" dirty="0" smtClean="0">
                <a:sym typeface="Symbol"/>
              </a:rPr>
              <a:t>”00”</a:t>
            </a:r>
          </a:p>
          <a:p>
            <a:pPr lvl="0">
              <a:spcBef>
                <a:spcPts val="0"/>
              </a:spcBef>
              <a:buNone/>
            </a:pPr>
            <a:r>
              <a:rPr lang="sr-Latn-CS" dirty="0" smtClean="0">
                <a:sym typeface="Symbol"/>
              </a:rPr>
              <a:t>	</a:t>
            </a:r>
            <a:r>
              <a:rPr lang="sr-Latn-CS" dirty="0" smtClean="0">
                <a:sym typeface="Symbol"/>
              </a:rPr>
              <a:t>	</a:t>
            </a:r>
            <a:r>
              <a:rPr lang="sr-Latn-CS" sz="2000" dirty="0" smtClean="0">
                <a:sym typeface="Symbol"/>
              </a:rPr>
              <a:t> 		</a:t>
            </a:r>
            <a:r>
              <a:rPr lang="sr-Latn-CS" dirty="0" smtClean="0">
                <a:sym typeface="Symbol"/>
              </a:rPr>
              <a:t> 	</a:t>
            </a:r>
            <a:r>
              <a:rPr lang="sr-Latn-CS" dirty="0" smtClean="0"/>
              <a:t>30-40000 </a:t>
            </a:r>
            <a:r>
              <a:rPr lang="sr-Latn-CS" dirty="0" smtClean="0">
                <a:sym typeface="Symbol"/>
              </a:rPr>
              <a:t>”</a:t>
            </a:r>
            <a:r>
              <a:rPr lang="sr-Latn-CS" dirty="0" smtClean="0">
                <a:sym typeface="Symbol"/>
              </a:rPr>
              <a:t>01”</a:t>
            </a:r>
            <a:endParaRPr lang="sr-Latn-CS" dirty="0" smtClean="0"/>
          </a:p>
          <a:p>
            <a:pPr lvl="0">
              <a:spcBef>
                <a:spcPts val="0"/>
              </a:spcBef>
              <a:buNone/>
            </a:pPr>
            <a:r>
              <a:rPr lang="sr-Latn-CS" dirty="0" smtClean="0"/>
              <a:t>	</a:t>
            </a:r>
            <a:r>
              <a:rPr lang="sr-Latn-CS" dirty="0" smtClean="0"/>
              <a:t>	</a:t>
            </a:r>
            <a:r>
              <a:rPr lang="sr-Latn-CS" dirty="0" smtClean="0"/>
              <a:t> 	 		40-50000 </a:t>
            </a:r>
            <a:r>
              <a:rPr lang="sr-Latn-CS" dirty="0" smtClean="0">
                <a:sym typeface="Symbol"/>
              </a:rPr>
              <a:t></a:t>
            </a:r>
            <a:r>
              <a:rPr lang="sr-Latn-CS" dirty="0" smtClean="0">
                <a:sym typeface="Symbol"/>
              </a:rPr>
              <a:t>”10”</a:t>
            </a:r>
          </a:p>
          <a:p>
            <a:pPr lvl="0">
              <a:spcBef>
                <a:spcPts val="0"/>
              </a:spcBef>
              <a:buNone/>
            </a:pPr>
            <a:r>
              <a:rPr lang="sr-Latn-CS" dirty="0" smtClean="0"/>
              <a:t>					</a:t>
            </a:r>
            <a:r>
              <a:rPr lang="sr-Latn-CS" dirty="0" smtClean="0"/>
              <a:t>50-60000 </a:t>
            </a:r>
            <a:r>
              <a:rPr lang="sr-Latn-CS" dirty="0" smtClean="0">
                <a:sym typeface="Symbol"/>
              </a:rPr>
              <a:t></a:t>
            </a:r>
            <a:r>
              <a:rPr lang="sr-Latn-CS" dirty="0" smtClean="0">
                <a:sym typeface="Symbol"/>
              </a:rPr>
              <a:t>”11”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2142069" y="54864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>
                <a:solidFill>
                  <a:srgbClr val="FFFF00"/>
                </a:solidFill>
              </a:rPr>
              <a:t>KATEGORIČKA VREDNOST - INTERVALI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64008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>
                <a:solidFill>
                  <a:srgbClr val="FFFF00"/>
                </a:solidFill>
              </a:rPr>
              <a:t>NUMERIČKA VREDNOST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9400" y="6273225"/>
            <a:ext cx="354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3200" dirty="0" smtClean="0">
                <a:solidFill>
                  <a:schemeClr val="bg1"/>
                </a:solidFill>
                <a:sym typeface="Symbol"/>
              </a:rPr>
              <a:t>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647402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>
                <a:solidFill>
                  <a:srgbClr val="FFFF00"/>
                </a:solidFill>
              </a:rPr>
              <a:t> BINARNO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6273225"/>
            <a:ext cx="3541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3200" dirty="0" smtClean="0">
                <a:solidFill>
                  <a:schemeClr val="bg1"/>
                </a:solidFill>
                <a:sym typeface="Symbol"/>
              </a:rPr>
              <a:t>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6505067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>
                <a:solidFill>
                  <a:srgbClr val="FFFF00"/>
                </a:solidFill>
              </a:rPr>
              <a:t> INTERVALI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3600" dirty="0" smtClean="0">
                <a:solidFill>
                  <a:srgbClr val="39C0BA"/>
                </a:solidFill>
              </a:rPr>
              <a:t>Genetički operatori</a:t>
            </a:r>
            <a:endParaRPr sz="3600"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7749902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sr-Latn-CS" sz="2400" dirty="0" smtClean="0">
                <a:solidFill>
                  <a:srgbClr val="39C0BA"/>
                </a:solidFill>
              </a:rPr>
              <a:t>Mutacija</a:t>
            </a:r>
            <a:endParaRPr lang="sr-Latn-CS" sz="2400" dirty="0" smtClean="0"/>
          </a:p>
          <a:p>
            <a:pPr marL="0" indent="0">
              <a:buNone/>
            </a:pPr>
            <a:r>
              <a:rPr lang="sr-Latn-CS" sz="2400" dirty="0" smtClean="0"/>
              <a:t>U hromozomu se menja 1 bit, tj. vrednost jednog atributa. </a:t>
            </a: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9C0BA"/>
                </a:solidFill>
              </a:rPr>
              <a:t>Ukrštanje</a:t>
            </a:r>
            <a:r>
              <a:rPr lang="sr-Latn-CS" sz="2400" dirty="0" smtClean="0"/>
              <a:t> 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400" dirty="0" smtClean="0"/>
              <a:t>Novi elemenat populacije nastaje kombinovanjem glave i repa dva hromozoma: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400" dirty="0" smtClean="0">
                <a:solidFill>
                  <a:srgbClr val="39C0BA"/>
                </a:solidFill>
              </a:rPr>
              <a:t>Selekcija</a:t>
            </a: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400" dirty="0" smtClean="0"/>
              <a:t>Elementi koji se uklanjaju se zamenjuju kopijama elemenata koji su postigli najbolji rezultat fitnes f-jom.</a:t>
            </a:r>
            <a:endParaRPr sz="2400"/>
          </a:p>
          <a:p>
            <a:endParaRPr lang="sr-Latn-CS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1295400" y="4343400"/>
            <a:ext cx="990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4724400"/>
            <a:ext cx="990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0" y="4343400"/>
            <a:ext cx="9906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95400" y="4724400"/>
            <a:ext cx="9906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76600" y="4495800"/>
            <a:ext cx="609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</p:cNvCxnSpPr>
          <p:nvPr/>
        </p:nvCxnSpPr>
        <p:spPr>
          <a:xfrm>
            <a:off x="3276600" y="4457700"/>
            <a:ext cx="609600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86200" y="4724400"/>
            <a:ext cx="9906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76800" y="4724400"/>
            <a:ext cx="990600" cy="2286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86200" y="4343400"/>
            <a:ext cx="990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76800" y="4343400"/>
            <a:ext cx="990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4" y="665974"/>
            <a:ext cx="7597525" cy="10104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3600" dirty="0" smtClean="0">
                <a:solidFill>
                  <a:srgbClr val="39C0BA"/>
                </a:solidFill>
              </a:rPr>
              <a:t>Genetički algoritam i nadgledano učenje</a:t>
            </a:r>
            <a:endParaRPr sz="3600"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7749902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sr-Latn-CS" sz="2400" dirty="0" smtClean="0">
                <a:solidFill>
                  <a:srgbClr val="39C0BA"/>
                </a:solidFill>
              </a:rPr>
              <a:t>Model nadgledanog učenja GA-om:</a:t>
            </a: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400" dirty="0" smtClean="0"/>
              <a:t>Podaci za obučavanje pomažu da definišemo funkciju dobrote - služe kao “mustra” sa kojom upoređujemo elemente populacije.</a:t>
            </a: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sr-Latn-CS" sz="2400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sr-Latn-CS" sz="2400" dirty="0" smtClean="0">
              <a:solidFill>
                <a:srgbClr val="39C0BA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lang="sr-Latn-CS" sz="2400" dirty="0" smtClean="0">
              <a:solidFill>
                <a:srgbClr val="39C0BA"/>
              </a:solidFill>
            </a:endParaRPr>
          </a:p>
          <a:p>
            <a:pPr>
              <a:buNone/>
            </a:pPr>
            <a:endParaRPr lang="sr-Latn-CS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8" name="TextBox 17"/>
          <p:cNvSpPr txBox="1"/>
          <p:nvPr/>
        </p:nvSpPr>
        <p:spPr>
          <a:xfrm>
            <a:off x="1523999" y="3694290"/>
            <a:ext cx="1828800" cy="101566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sz="2000" dirty="0" smtClean="0"/>
              <a:t>ELEMENTI POPULACIJE P</a:t>
            </a:r>
            <a:endParaRPr lang="en-US" sz="20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352799" y="4227690"/>
            <a:ext cx="6096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38600" y="384669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CS" dirty="0" smtClean="0">
                <a:solidFill>
                  <a:schemeClr val="bg1"/>
                </a:solidFill>
              </a:rPr>
              <a:t>“</a:t>
            </a:r>
            <a:r>
              <a:rPr lang="sr-Latn-CS" sz="2000" dirty="0" smtClean="0">
                <a:solidFill>
                  <a:schemeClr val="bg1"/>
                </a:solidFill>
              </a:rPr>
              <a:t>fitnes funkcija”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486399" y="3846690"/>
            <a:ext cx="685801" cy="3048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486400" y="4380090"/>
            <a:ext cx="685799" cy="1524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19800" y="361809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CS" sz="2400" dirty="0" smtClean="0">
                <a:solidFill>
                  <a:schemeClr val="bg1"/>
                </a:solidFill>
              </a:rPr>
              <a:t>zadrži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72200" y="43434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CS" sz="2400" dirty="0" smtClean="0">
                <a:solidFill>
                  <a:schemeClr val="bg1"/>
                </a:solidFill>
              </a:rPr>
              <a:t>odbaci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962400" y="5142090"/>
            <a:ext cx="182880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sz="2000" dirty="0" smtClean="0"/>
              <a:t>primeri za obučavanje</a:t>
            </a:r>
            <a:endParaRPr lang="en-US" sz="2000" dirty="0"/>
          </a:p>
        </p:txBody>
      </p:sp>
      <p:cxnSp>
        <p:nvCxnSpPr>
          <p:cNvPr id="39" name="Straight Arrow Connector 38"/>
          <p:cNvCxnSpPr/>
          <p:nvPr/>
        </p:nvCxnSpPr>
        <p:spPr>
          <a:xfrm rot="5400000" flipH="1" flipV="1">
            <a:off x="4496594" y="4836496"/>
            <a:ext cx="609600" cy="158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581400" y="6003357"/>
            <a:ext cx="266700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CS" sz="2000" dirty="0" smtClean="0"/>
              <a:t>kandidati za selekciju, ukrštanje i mutaciju</a:t>
            </a:r>
            <a:endParaRPr lang="en-US" sz="2000" dirty="0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5832705" y="5196540"/>
            <a:ext cx="1632900" cy="762000"/>
          </a:xfrm>
          <a:prstGeom prst="curvedConnector2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8"/>
          <p:cNvCxnSpPr/>
          <p:nvPr/>
        </p:nvCxnSpPr>
        <p:spPr>
          <a:xfrm rot="10800000">
            <a:off x="2365023" y="4727223"/>
            <a:ext cx="1143001" cy="1760237"/>
          </a:xfrm>
          <a:prstGeom prst="curvedConnector2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Arc 123"/>
          <p:cNvSpPr/>
          <p:nvPr/>
        </p:nvSpPr>
        <p:spPr>
          <a:xfrm>
            <a:off x="3414888" y="3378201"/>
            <a:ext cx="2757312" cy="685800"/>
          </a:xfrm>
          <a:prstGeom prst="arc">
            <a:avLst>
              <a:gd name="adj1" fmla="val 11192376"/>
              <a:gd name="adj2" fmla="val 21280717"/>
            </a:avLst>
          </a:prstGeom>
          <a:ln w="28575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4" y="665974"/>
            <a:ext cx="7597525" cy="10104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3600" dirty="0" smtClean="0">
                <a:solidFill>
                  <a:srgbClr val="39C0BA"/>
                </a:solidFill>
              </a:rPr>
              <a:t>Genetički algoritam i nadgledano učenje</a:t>
            </a:r>
            <a:endParaRPr sz="3600"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7749902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sr-Latn-CS" sz="2800" dirty="0" smtClean="0"/>
              <a:t>Iterativni postupak se završava kada je ispunjen tzv. </a:t>
            </a:r>
            <a:r>
              <a:rPr lang="sr-Latn-CS" sz="2800" dirty="0" smtClean="0">
                <a:solidFill>
                  <a:srgbClr val="FFFF00"/>
                </a:solidFill>
              </a:rPr>
              <a:t>terminalni kriterijum</a:t>
            </a:r>
            <a:r>
              <a:rPr lang="sr-Latn-CS" sz="2000" dirty="0" smtClean="0"/>
              <a:t>:</a:t>
            </a:r>
          </a:p>
          <a:p>
            <a:pPr marL="0" indent="0"/>
            <a:r>
              <a:rPr lang="sr-Latn-CS" sz="2000" dirty="0" smtClean="0"/>
              <a:t> </a:t>
            </a:r>
            <a:r>
              <a:rPr lang="sr-Latn-CS" sz="2400" dirty="0" smtClean="0"/>
              <a:t>kada svi elementi populacije P zadovolje neki</a:t>
            </a:r>
          </a:p>
          <a:p>
            <a:pPr marL="0" indent="0">
              <a:buNone/>
            </a:pPr>
            <a:r>
              <a:rPr lang="sr-Latn-CS" sz="2400" dirty="0" smtClean="0"/>
              <a:t>  minimalni kriterijum;</a:t>
            </a:r>
            <a:endParaRPr lang="sr-Latn-CS" sz="2800" dirty="0" smtClean="0"/>
          </a:p>
          <a:p>
            <a:pPr marL="0" indent="0"/>
            <a:r>
              <a:rPr lang="sr-Latn-CS" sz="2400" dirty="0" smtClean="0"/>
              <a:t> kada dostignemo unapred zadati, fiksni broj </a:t>
            </a:r>
          </a:p>
          <a:p>
            <a:pPr marL="0" indent="0">
              <a:buNone/>
            </a:pPr>
            <a:r>
              <a:rPr lang="sr-Latn-CS" sz="2400" dirty="0" smtClean="0"/>
              <a:t> </a:t>
            </a:r>
            <a:r>
              <a:rPr lang="sr-Latn-CS" sz="2400" dirty="0" smtClean="0"/>
              <a:t>  </a:t>
            </a:r>
            <a:r>
              <a:rPr lang="sr-Latn-CS" sz="2400" dirty="0" smtClean="0"/>
              <a:t>iteracija</a:t>
            </a:r>
            <a:endParaRPr sz="2400" smtClean="0"/>
          </a:p>
          <a:p>
            <a:endParaRPr lang="sr-Latn-CS" dirty="0" smtClean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ano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313</Words>
  <PresentationFormat>On-screen Show (4:3)</PresentationFormat>
  <Paragraphs>58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Quicksand</vt:lpstr>
      <vt:lpstr>Symbol</vt:lpstr>
      <vt:lpstr>Eleanor template</vt:lpstr>
      <vt:lpstr>Genetički algoritmi Metode i tehnike analize podatka Prof. dr Zita Bošnjak</vt:lpstr>
      <vt:lpstr>Genetičko učenje</vt:lpstr>
      <vt:lpstr>BAZIČNI ALGORITAM UČENJA</vt:lpstr>
      <vt:lpstr>Elementi populacije P</vt:lpstr>
      <vt:lpstr>Genetički operatori</vt:lpstr>
      <vt:lpstr>Genetički algoritam i nadgledano učenje</vt:lpstr>
      <vt:lpstr>Genetički algoritam i nadgledano učenje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dfgsdgf</dc:title>
  <cp:lastModifiedBy>Zita Bosnjak</cp:lastModifiedBy>
  <cp:revision>20</cp:revision>
  <dcterms:modified xsi:type="dcterms:W3CDTF">2018-05-16T13:21:06Z</dcterms:modified>
</cp:coreProperties>
</file>