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58"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1" d="100"/>
          <a:sy n="41" d="100"/>
        </p:scale>
        <p:origin x="-127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EAC11E-EB97-494F-86B4-67E8D9A77BD4}" type="datetimeFigureOut">
              <a:rPr lang="en-US" smtClean="0"/>
              <a:t>3/11/2018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1259B8-0E15-4F0C-B0CF-463593342E9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EAC11E-EB97-494F-86B4-67E8D9A77BD4}" type="datetimeFigureOut">
              <a:rPr lang="en-US" smtClean="0"/>
              <a:t>3/11/2018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1259B8-0E15-4F0C-B0CF-463593342E9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EAC11E-EB97-494F-86B4-67E8D9A77BD4}" type="datetimeFigureOut">
              <a:rPr lang="en-US" smtClean="0"/>
              <a:t>3/11/2018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1259B8-0E15-4F0C-B0CF-463593342E9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EAC11E-EB97-494F-86B4-67E8D9A77BD4}" type="datetimeFigureOut">
              <a:rPr lang="en-US" smtClean="0"/>
              <a:t>3/11/2018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1259B8-0E15-4F0C-B0CF-463593342E9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EAC11E-EB97-494F-86B4-67E8D9A77BD4}" type="datetimeFigureOut">
              <a:rPr lang="en-US" smtClean="0"/>
              <a:t>3/11/2018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1259B8-0E15-4F0C-B0CF-463593342E9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EAC11E-EB97-494F-86B4-67E8D9A77BD4}" type="datetimeFigureOut">
              <a:rPr lang="en-US" smtClean="0"/>
              <a:t>3/11/2018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1259B8-0E15-4F0C-B0CF-463593342E9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EAC11E-EB97-494F-86B4-67E8D9A77BD4}" type="datetimeFigureOut">
              <a:rPr lang="en-US" smtClean="0"/>
              <a:t>3/11/2018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1259B8-0E15-4F0C-B0CF-463593342E9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EAC11E-EB97-494F-86B4-67E8D9A77BD4}" type="datetimeFigureOut">
              <a:rPr lang="en-US" smtClean="0"/>
              <a:t>3/11/2018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1259B8-0E15-4F0C-B0CF-463593342E9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AC11E-EB97-494F-86B4-67E8D9A77BD4}" type="datetimeFigureOut">
              <a:rPr lang="en-US" smtClean="0"/>
              <a:t>3/11/2018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1259B8-0E15-4F0C-B0CF-463593342E9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EAC11E-EB97-494F-86B4-67E8D9A77BD4}" type="datetimeFigureOut">
              <a:rPr lang="en-US" smtClean="0"/>
              <a:t>3/11/2018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1259B8-0E15-4F0C-B0CF-463593342E9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EAC11E-EB97-494F-86B4-67E8D9A77BD4}" type="datetimeFigureOut">
              <a:rPr lang="en-US" smtClean="0"/>
              <a:t>3/11/2018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1259B8-0E15-4F0C-B0CF-463593342E9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EAC11E-EB97-494F-86B4-67E8D9A77BD4}" type="datetimeFigureOut">
              <a:rPr lang="en-US" smtClean="0"/>
              <a:t>3/11/2018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1259B8-0E15-4F0C-B0CF-463593342E9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r-Latn-RS" dirty="0" smtClean="0"/>
              <a:t>Primena DM</a:t>
            </a:r>
            <a:br>
              <a:rPr lang="sr-Latn-RS" dirty="0" smtClean="0"/>
            </a:br>
            <a:r>
              <a:rPr lang="sr-Latn-RS" dirty="0" smtClean="0"/>
              <a:t>Višestruka regresiona analiza</a:t>
            </a:r>
            <a:endParaRPr lang="en-US" dirty="0"/>
          </a:p>
        </p:txBody>
      </p:sp>
      <p:sp>
        <p:nvSpPr>
          <p:cNvPr id="3" name="Subtitle 2"/>
          <p:cNvSpPr>
            <a:spLocks noGrp="1"/>
          </p:cNvSpPr>
          <p:nvPr>
            <p:ph type="subTitle" idx="1"/>
          </p:nvPr>
        </p:nvSpPr>
        <p:spPr/>
        <p:txBody>
          <a:bodyPr/>
          <a:lstStyle/>
          <a:p>
            <a:r>
              <a:rPr lang="sr-Latn-RS" dirty="0" smtClean="0"/>
              <a:t>Metode i tehnike poslovnih podataka</a:t>
            </a:r>
          </a:p>
          <a:p>
            <a:r>
              <a:rPr lang="sr-Latn-RS" dirty="0" smtClean="0"/>
              <a:t>Prof. </a:t>
            </a:r>
            <a:r>
              <a:rPr lang="en-US" dirty="0" smtClean="0"/>
              <a:t>dr</a:t>
            </a:r>
            <a:r>
              <a:rPr lang="sr-Latn-RS" dirty="0" smtClean="0"/>
              <a:t> Zita Bošnjak</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sr-Latn-RS" sz="3200" dirty="0" smtClean="0"/>
              <a:t>Primer: Pedvideti uspeh novih prodavaca</a:t>
            </a:r>
            <a:endParaRPr lang="en-US" sz="3200" dirty="0"/>
          </a:p>
        </p:txBody>
      </p:sp>
      <p:sp>
        <p:nvSpPr>
          <p:cNvPr id="6" name="Content Placeholder 5"/>
          <p:cNvSpPr>
            <a:spLocks noGrp="1"/>
          </p:cNvSpPr>
          <p:nvPr>
            <p:ph idx="1"/>
          </p:nvPr>
        </p:nvSpPr>
        <p:spPr>
          <a:xfrm>
            <a:off x="457200" y="1196752"/>
            <a:ext cx="8229600" cy="5661248"/>
          </a:xfrm>
        </p:spPr>
        <p:txBody>
          <a:bodyPr>
            <a:normAutofit lnSpcReduction="10000"/>
          </a:bodyPr>
          <a:lstStyle/>
          <a:p>
            <a:r>
              <a:rPr lang="sr-Latn-RS" dirty="0" smtClean="0"/>
              <a:t>Model predviđa očekivani obim prodaje</a:t>
            </a:r>
          </a:p>
          <a:p>
            <a:r>
              <a:rPr lang="sr-Latn-RS" dirty="0" smtClean="0"/>
              <a:t>Prošli podaci 20 novozaoslenih se koriste da bi se povezale njihove karakteristike kao aplikanata za posao sa očekivanim rezultatima koje su ostvarili kao prodavci, nakon završene obuke.</a:t>
            </a:r>
          </a:p>
          <a:p>
            <a:r>
              <a:rPr lang="sr-Latn-RS" dirty="0" smtClean="0"/>
              <a:t>Zavisna promenljiva: prodaja prvog meseca na radnom mestu prodavca (OSTVARENO)</a:t>
            </a:r>
          </a:p>
          <a:p>
            <a:r>
              <a:rPr lang="sr-Latn-RS" dirty="0" smtClean="0"/>
              <a:t>Nezavisne promenljive: godine edukacije, prosečna ocena u prethodnom školovanju, starost, pol (0-M, 1-Ž), fakultet (DA-1, NE-1)</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883404"/>
            <a:ext cx="8028651" cy="6021488"/>
          </a:xfrm>
          <a:prstGeom prst="rect">
            <a:avLst/>
          </a:prstGeom>
          <a:noFill/>
          <a:ln w="9525">
            <a:noFill/>
            <a:miter lim="800000"/>
            <a:headEnd/>
            <a:tailEnd/>
          </a:ln>
          <a:effectLst/>
        </p:spPr>
      </p:pic>
      <p:sp>
        <p:nvSpPr>
          <p:cNvPr id="6" name="Title 5"/>
          <p:cNvSpPr>
            <a:spLocks noGrp="1"/>
          </p:cNvSpPr>
          <p:nvPr>
            <p:ph type="title"/>
          </p:nvPr>
        </p:nvSpPr>
        <p:spPr>
          <a:xfrm>
            <a:off x="0" y="0"/>
            <a:ext cx="8229600" cy="1124744"/>
          </a:xfrm>
          <a:solidFill>
            <a:schemeClr val="bg1"/>
          </a:solidFill>
        </p:spPr>
        <p:txBody>
          <a:bodyPr>
            <a:noAutofit/>
          </a:bodyPr>
          <a:lstStyle/>
          <a:p>
            <a:r>
              <a:rPr lang="sr-Latn-RS" sz="3200" dirty="0" smtClean="0"/>
              <a:t>Podaci – iz knjige Olson, D., Shi, Y. (2007) Introduction to Business DM, McGraw Hill</a:t>
            </a:r>
            <a:endParaRPr lang="en-US" sz="3200" dirty="0"/>
          </a:p>
        </p:txBody>
      </p:sp>
      <p:sp>
        <p:nvSpPr>
          <p:cNvPr id="8" name="Title 5"/>
          <p:cNvSpPr txBox="1">
            <a:spLocks/>
          </p:cNvSpPr>
          <p:nvPr/>
        </p:nvSpPr>
        <p:spPr>
          <a:xfrm>
            <a:off x="323528" y="3933056"/>
            <a:ext cx="8820472" cy="2924944"/>
          </a:xfrm>
          <a:prstGeom prst="rect">
            <a:avLst/>
          </a:prstGeom>
          <a:solidFill>
            <a:schemeClr val="bg1"/>
          </a:solidFill>
        </p:spPr>
        <p:txBody>
          <a:bodyPr vert="horz" lIns="91440" tIns="45720" rIns="91440" bIns="45720" rtlCol="0" anchor="ct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sr-Latn-RS" sz="3200" dirty="0" smtClean="0">
                <a:latin typeface="+mj-lt"/>
                <a:ea typeface="+mj-ea"/>
                <a:cs typeface="+mj-cs"/>
              </a:rPr>
              <a:t>Linearni višestruki regresioni model:</a:t>
            </a:r>
          </a:p>
          <a:p>
            <a:pPr marL="0" marR="0" lvl="0" indent="0" defTabSz="914400" rtl="0" eaLnBrk="1" fontAlgn="auto" latinLnBrk="0" hangingPunct="1">
              <a:lnSpc>
                <a:spcPct val="100000"/>
              </a:lnSpc>
              <a:spcBef>
                <a:spcPct val="0"/>
              </a:spcBef>
              <a:spcAft>
                <a:spcPts val="0"/>
              </a:spcAft>
              <a:buClrTx/>
              <a:buSzTx/>
              <a:buFontTx/>
              <a:buNone/>
              <a:tabLst/>
              <a:defRPr/>
            </a:pPr>
            <a:r>
              <a:rPr kumimoji="0" lang="sr-Latn-RS" sz="3200" b="0" i="0" u="none" strike="noStrike" kern="1200" cap="none" spc="0" normalizeH="0" baseline="0" noProof="0" dirty="0" smtClean="0">
                <a:ln>
                  <a:noFill/>
                </a:ln>
                <a:solidFill>
                  <a:schemeClr val="tx1"/>
                </a:solidFill>
                <a:effectLst/>
                <a:uLnTx/>
                <a:uFillTx/>
                <a:latin typeface="+mj-lt"/>
                <a:ea typeface="+mj-ea"/>
                <a:cs typeface="+mj-cs"/>
              </a:rPr>
              <a:t>(Predviđena prodaja 1. meseca) Sales = </a:t>
            </a:r>
          </a:p>
          <a:p>
            <a:pPr marL="0" marR="0" lvl="0" indent="0" defTabSz="914400" rtl="0" eaLnBrk="1" fontAlgn="auto" latinLnBrk="0" hangingPunct="1">
              <a:lnSpc>
                <a:spcPct val="100000"/>
              </a:lnSpc>
              <a:spcBef>
                <a:spcPct val="0"/>
              </a:spcBef>
              <a:spcAft>
                <a:spcPts val="0"/>
              </a:spcAft>
              <a:buClrTx/>
              <a:buSzTx/>
              <a:buFontTx/>
              <a:buNone/>
              <a:tabLst/>
              <a:defRPr/>
            </a:pPr>
            <a:r>
              <a:rPr lang="sr-Latn-RS" sz="3200" dirty="0" smtClean="0">
                <a:latin typeface="+mj-lt"/>
                <a:ea typeface="+mj-ea"/>
                <a:cs typeface="+mj-cs"/>
              </a:rPr>
              <a:t>= </a:t>
            </a:r>
            <a:r>
              <a:rPr kumimoji="0" lang="sr-Latn-RS" sz="3200" b="0" i="0" u="none" strike="noStrike" kern="1200" cap="none" spc="0" normalizeH="0" baseline="0" noProof="0" dirty="0" smtClean="0">
                <a:ln>
                  <a:noFill/>
                </a:ln>
                <a:solidFill>
                  <a:schemeClr val="tx1"/>
                </a:solidFill>
                <a:effectLst/>
                <a:uLnTx/>
                <a:uFillTx/>
                <a:latin typeface="+mj-lt"/>
                <a:ea typeface="+mj-ea"/>
                <a:cs typeface="+mj-cs"/>
              </a:rPr>
              <a:t>269025.2</a:t>
            </a:r>
            <a:r>
              <a:rPr kumimoji="0" lang="sr-Latn-RS" sz="3200" b="0" i="0" u="none" strike="noStrike" kern="1200" cap="none" spc="0" normalizeH="0" noProof="0" dirty="0" smtClean="0">
                <a:ln>
                  <a:noFill/>
                </a:ln>
                <a:solidFill>
                  <a:schemeClr val="tx1"/>
                </a:solidFill>
                <a:effectLst/>
                <a:uLnTx/>
                <a:uFillTx/>
                <a:latin typeface="+mj-lt"/>
                <a:ea typeface="+mj-ea"/>
                <a:cs typeface="+mj-cs"/>
              </a:rPr>
              <a:t> – 17,148.4 Education – 7,171.9 GPA +</a:t>
            </a:r>
          </a:p>
          <a:p>
            <a:pPr marL="0" marR="0" lvl="0" indent="0" defTabSz="914400" rtl="0" eaLnBrk="1" fontAlgn="auto" latinLnBrk="0" hangingPunct="1">
              <a:lnSpc>
                <a:spcPct val="100000"/>
              </a:lnSpc>
              <a:spcBef>
                <a:spcPct val="0"/>
              </a:spcBef>
              <a:spcAft>
                <a:spcPts val="0"/>
              </a:spcAft>
              <a:buClrTx/>
              <a:buSzTx/>
              <a:buFontTx/>
              <a:buNone/>
              <a:tabLst/>
              <a:defRPr/>
            </a:pPr>
            <a:r>
              <a:rPr lang="sr-Latn-RS" sz="3200" baseline="0" dirty="0" smtClean="0">
                <a:latin typeface="+mj-lt"/>
                <a:ea typeface="+mj-ea"/>
                <a:cs typeface="+mj-cs"/>
              </a:rPr>
              <a:t>+ 4,331.4 Age – 23,580.6 M/F + 31,001.1 Graduation</a:t>
            </a:r>
            <a:endParaRPr kumimoji="0" lang="en-US" sz="32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490066"/>
          </a:xfrm>
        </p:spPr>
        <p:txBody>
          <a:bodyPr>
            <a:normAutofit fontScale="90000"/>
          </a:bodyPr>
          <a:lstStyle/>
          <a:p>
            <a:r>
              <a:rPr lang="sr-Latn-RS" sz="3200" dirty="0" smtClean="0"/>
              <a:t>Rezultat primene modela:</a:t>
            </a:r>
            <a:endParaRPr lang="en-US" sz="3200" dirty="0"/>
          </a:p>
        </p:txBody>
      </p:sp>
      <p:sp>
        <p:nvSpPr>
          <p:cNvPr id="3" name="Content Placeholder 2"/>
          <p:cNvSpPr>
            <a:spLocks noGrp="1"/>
          </p:cNvSpPr>
          <p:nvPr>
            <p:ph idx="1"/>
          </p:nvPr>
        </p:nvSpPr>
        <p:spPr>
          <a:xfrm>
            <a:off x="457200" y="836712"/>
            <a:ext cx="8229600" cy="5289451"/>
          </a:xfrm>
        </p:spPr>
        <p:txBody>
          <a:bodyPr>
            <a:normAutofit/>
          </a:bodyPr>
          <a:lstStyle/>
          <a:p>
            <a:r>
              <a:rPr lang="sr-Latn-RS" sz="2400" dirty="0" smtClean="0"/>
              <a:t>Ako firma zaposli 4 radnika, za njihove poznate karakteristike model izračunava izlaze:</a:t>
            </a:r>
          </a:p>
          <a:p>
            <a:endParaRPr lang="sr-Latn-RS" sz="2400" dirty="0"/>
          </a:p>
          <a:p>
            <a:endParaRPr lang="sr-Latn-RS" sz="2400" dirty="0" smtClean="0"/>
          </a:p>
          <a:p>
            <a:endParaRPr lang="sr-Latn-RS" sz="2400" dirty="0"/>
          </a:p>
          <a:p>
            <a:endParaRPr lang="sr-Latn-RS" sz="2400" dirty="0" smtClean="0"/>
          </a:p>
          <a:p>
            <a:endParaRPr lang="sr-Latn-RS" sz="2400" dirty="0"/>
          </a:p>
          <a:p>
            <a:endParaRPr lang="sr-Latn-RS" sz="2400" dirty="0" smtClean="0"/>
          </a:p>
          <a:p>
            <a:endParaRPr lang="sr-Latn-RS" sz="2400" dirty="0"/>
          </a:p>
          <a:p>
            <a:r>
              <a:rPr lang="sr-Latn-RS" sz="2400" dirty="0" smtClean="0"/>
              <a:t>Prosečna prodaja je oko $ 94000.</a:t>
            </a:r>
          </a:p>
          <a:p>
            <a:r>
              <a:rPr lang="sr-Latn-RS" sz="2400" dirty="0" smtClean="0"/>
              <a:t>Treći aplikant najviše obećava, zatim prvi, dok su 2. i 4. ispod proseka.</a:t>
            </a:r>
          </a:p>
          <a:p>
            <a:endParaRPr lang="sr-Latn-RS" sz="2400" dirty="0" smtClean="0"/>
          </a:p>
          <a:p>
            <a:endParaRPr lang="sr-Latn-RS" sz="2400" dirty="0" smtClean="0"/>
          </a:p>
          <a:p>
            <a:endParaRPr lang="sr-Latn-RS" dirty="0"/>
          </a:p>
          <a:p>
            <a:endParaRPr lang="en-US" dirty="0"/>
          </a:p>
        </p:txBody>
      </p:sp>
      <p:graphicFrame>
        <p:nvGraphicFramePr>
          <p:cNvPr id="4" name="Table 3"/>
          <p:cNvGraphicFramePr>
            <a:graphicFrameLocks noGrp="1"/>
          </p:cNvGraphicFramePr>
          <p:nvPr/>
        </p:nvGraphicFramePr>
        <p:xfrm>
          <a:off x="0" y="1772816"/>
          <a:ext cx="9144000" cy="2651760"/>
        </p:xfrm>
        <a:graphic>
          <a:graphicData uri="http://schemas.openxmlformats.org/drawingml/2006/table">
            <a:tbl>
              <a:tblPr firstRow="1" bandRow="1">
                <a:tableStyleId>{5C22544A-7EE6-4342-B048-85BDC9FD1C3A}</a:tableStyleId>
              </a:tblPr>
              <a:tblGrid>
                <a:gridCol w="1524000"/>
                <a:gridCol w="1524000"/>
                <a:gridCol w="1524000"/>
                <a:gridCol w="1524000"/>
                <a:gridCol w="1524000"/>
                <a:gridCol w="1524000"/>
              </a:tblGrid>
              <a:tr h="370840">
                <a:tc>
                  <a:txBody>
                    <a:bodyPr/>
                    <a:lstStyle/>
                    <a:p>
                      <a:r>
                        <a:rPr lang="sr-Latn-RS" sz="2400" dirty="0" smtClean="0">
                          <a:solidFill>
                            <a:schemeClr val="tx1"/>
                          </a:solidFill>
                        </a:rPr>
                        <a:t>Edukacija</a:t>
                      </a:r>
                    </a:p>
                    <a:p>
                      <a:endParaRPr lang="en-US" sz="2400" dirty="0">
                        <a:solidFill>
                          <a:schemeClr val="tx1"/>
                        </a:solidFill>
                      </a:endParaRPr>
                    </a:p>
                  </a:txBody>
                  <a:tcPr/>
                </a:tc>
                <a:tc>
                  <a:txBody>
                    <a:bodyPr/>
                    <a:lstStyle/>
                    <a:p>
                      <a:r>
                        <a:rPr lang="sr-Latn-RS" sz="2400" dirty="0" smtClean="0">
                          <a:solidFill>
                            <a:schemeClr val="tx1"/>
                          </a:solidFill>
                        </a:rPr>
                        <a:t>Pros. ocena</a:t>
                      </a:r>
                      <a:endParaRPr lang="en-US" sz="2400" dirty="0">
                        <a:solidFill>
                          <a:schemeClr val="tx1"/>
                        </a:solidFill>
                      </a:endParaRPr>
                    </a:p>
                  </a:txBody>
                  <a:tcPr/>
                </a:tc>
                <a:tc>
                  <a:txBody>
                    <a:bodyPr/>
                    <a:lstStyle/>
                    <a:p>
                      <a:r>
                        <a:rPr lang="sr-Latn-RS" sz="2400" dirty="0" smtClean="0">
                          <a:solidFill>
                            <a:schemeClr val="tx1"/>
                          </a:solidFill>
                        </a:rPr>
                        <a:t>Godine</a:t>
                      </a:r>
                      <a:endParaRPr lang="en-US" sz="2400" dirty="0">
                        <a:solidFill>
                          <a:schemeClr val="tx1"/>
                        </a:solidFill>
                      </a:endParaRPr>
                    </a:p>
                  </a:txBody>
                  <a:tcPr/>
                </a:tc>
                <a:tc>
                  <a:txBody>
                    <a:bodyPr/>
                    <a:lstStyle/>
                    <a:p>
                      <a:r>
                        <a:rPr lang="sr-Latn-RS" sz="2400" dirty="0" smtClean="0">
                          <a:solidFill>
                            <a:schemeClr val="tx1"/>
                          </a:solidFill>
                        </a:rPr>
                        <a:t>M/Ž</a:t>
                      </a:r>
                      <a:endParaRPr lang="en-US" sz="2400" dirty="0">
                        <a:solidFill>
                          <a:schemeClr val="tx1"/>
                        </a:solidFill>
                      </a:endParaRPr>
                    </a:p>
                  </a:txBody>
                  <a:tcPr/>
                </a:tc>
                <a:tc>
                  <a:txBody>
                    <a:bodyPr/>
                    <a:lstStyle/>
                    <a:p>
                      <a:r>
                        <a:rPr lang="sr-Latn-RS" sz="2400" dirty="0" smtClean="0">
                          <a:solidFill>
                            <a:schemeClr val="tx1"/>
                          </a:solidFill>
                        </a:rPr>
                        <a:t>Fakultet</a:t>
                      </a:r>
                      <a:endParaRPr lang="en-US" sz="2400" dirty="0">
                        <a:solidFill>
                          <a:schemeClr val="tx1"/>
                        </a:solidFill>
                      </a:endParaRPr>
                    </a:p>
                  </a:txBody>
                  <a:tcPr/>
                </a:tc>
                <a:tc>
                  <a:txBody>
                    <a:bodyPr/>
                    <a:lstStyle/>
                    <a:p>
                      <a:r>
                        <a:rPr lang="sr-Latn-RS" sz="2400" dirty="0" smtClean="0">
                          <a:solidFill>
                            <a:schemeClr val="tx1"/>
                          </a:solidFill>
                        </a:rPr>
                        <a:t>Predikcija</a:t>
                      </a:r>
                      <a:endParaRPr lang="en-US" sz="2400" dirty="0">
                        <a:solidFill>
                          <a:schemeClr val="tx1"/>
                        </a:solidFill>
                      </a:endParaRPr>
                    </a:p>
                  </a:txBody>
                  <a:tcPr/>
                </a:tc>
              </a:tr>
              <a:tr h="370840">
                <a:tc>
                  <a:txBody>
                    <a:bodyPr/>
                    <a:lstStyle/>
                    <a:p>
                      <a:r>
                        <a:rPr lang="sr-Latn-RS" sz="2400" dirty="0" smtClean="0">
                          <a:solidFill>
                            <a:schemeClr val="tx1"/>
                          </a:solidFill>
                        </a:rPr>
                        <a:t>14</a:t>
                      </a:r>
                      <a:endParaRPr lang="en-US" sz="2400" dirty="0">
                        <a:solidFill>
                          <a:schemeClr val="tx1"/>
                        </a:solidFill>
                      </a:endParaRPr>
                    </a:p>
                  </a:txBody>
                  <a:tcPr/>
                </a:tc>
                <a:tc>
                  <a:txBody>
                    <a:bodyPr/>
                    <a:lstStyle/>
                    <a:p>
                      <a:r>
                        <a:rPr lang="sr-Latn-RS" sz="2400" dirty="0" smtClean="0">
                          <a:solidFill>
                            <a:schemeClr val="tx1"/>
                          </a:solidFill>
                        </a:rPr>
                        <a:t>2.35</a:t>
                      </a:r>
                      <a:endParaRPr lang="en-US" sz="2400" dirty="0">
                        <a:solidFill>
                          <a:schemeClr val="tx1"/>
                        </a:solidFill>
                      </a:endParaRPr>
                    </a:p>
                  </a:txBody>
                  <a:tcPr/>
                </a:tc>
                <a:tc>
                  <a:txBody>
                    <a:bodyPr/>
                    <a:lstStyle/>
                    <a:p>
                      <a:r>
                        <a:rPr lang="sr-Latn-RS" sz="2400" dirty="0" smtClean="0">
                          <a:solidFill>
                            <a:schemeClr val="tx1"/>
                          </a:solidFill>
                        </a:rPr>
                        <a:t>20</a:t>
                      </a:r>
                      <a:endParaRPr lang="en-US" sz="2400" dirty="0">
                        <a:solidFill>
                          <a:schemeClr val="tx1"/>
                        </a:solidFill>
                      </a:endParaRPr>
                    </a:p>
                  </a:txBody>
                  <a:tcPr/>
                </a:tc>
                <a:tc>
                  <a:txBody>
                    <a:bodyPr/>
                    <a:lstStyle/>
                    <a:p>
                      <a:r>
                        <a:rPr lang="sr-Latn-RS" sz="2400" dirty="0" smtClean="0">
                          <a:solidFill>
                            <a:schemeClr val="tx1"/>
                          </a:solidFill>
                        </a:rPr>
                        <a:t>0</a:t>
                      </a:r>
                      <a:endParaRPr lang="en-US" sz="2400" dirty="0">
                        <a:solidFill>
                          <a:schemeClr val="tx1"/>
                        </a:solidFill>
                      </a:endParaRPr>
                    </a:p>
                  </a:txBody>
                  <a:tcPr/>
                </a:tc>
                <a:tc>
                  <a:txBody>
                    <a:bodyPr/>
                    <a:lstStyle/>
                    <a:p>
                      <a:r>
                        <a:rPr lang="sr-Latn-RS" sz="2400" dirty="0" smtClean="0">
                          <a:solidFill>
                            <a:schemeClr val="tx1"/>
                          </a:solidFill>
                        </a:rPr>
                        <a:t>0</a:t>
                      </a:r>
                      <a:endParaRPr lang="en-US" sz="2400" dirty="0">
                        <a:solidFill>
                          <a:schemeClr val="tx1"/>
                        </a:solidFill>
                      </a:endParaRPr>
                    </a:p>
                  </a:txBody>
                  <a:tcPr/>
                </a:tc>
                <a:tc>
                  <a:txBody>
                    <a:bodyPr/>
                    <a:lstStyle/>
                    <a:p>
                      <a:r>
                        <a:rPr lang="sr-Latn-RS" sz="2400" dirty="0" smtClean="0">
                          <a:solidFill>
                            <a:schemeClr val="tx1"/>
                          </a:solidFill>
                        </a:rPr>
                        <a:t>98721</a:t>
                      </a:r>
                      <a:endParaRPr lang="en-US" sz="2400" dirty="0">
                        <a:solidFill>
                          <a:schemeClr val="tx1"/>
                        </a:solidFill>
                      </a:endParaRPr>
                    </a:p>
                  </a:txBody>
                  <a:tcPr/>
                </a:tc>
              </a:tr>
              <a:tr h="370840">
                <a:tc>
                  <a:txBody>
                    <a:bodyPr/>
                    <a:lstStyle/>
                    <a:p>
                      <a:r>
                        <a:rPr lang="sr-Latn-RS" sz="2400" dirty="0" smtClean="0">
                          <a:solidFill>
                            <a:schemeClr val="tx1"/>
                          </a:solidFill>
                        </a:rPr>
                        <a:t>21</a:t>
                      </a:r>
                      <a:endParaRPr lang="en-US" sz="2400" dirty="0">
                        <a:solidFill>
                          <a:schemeClr val="tx1"/>
                        </a:solidFill>
                      </a:endParaRPr>
                    </a:p>
                  </a:txBody>
                  <a:tcPr/>
                </a:tc>
                <a:tc>
                  <a:txBody>
                    <a:bodyPr/>
                    <a:lstStyle/>
                    <a:p>
                      <a:r>
                        <a:rPr lang="sr-Latn-RS" sz="2400" dirty="0" smtClean="0">
                          <a:solidFill>
                            <a:schemeClr val="tx1"/>
                          </a:solidFill>
                        </a:rPr>
                        <a:t>3.35</a:t>
                      </a:r>
                      <a:endParaRPr lang="en-US" sz="2400" dirty="0">
                        <a:solidFill>
                          <a:schemeClr val="tx1"/>
                        </a:solidFill>
                      </a:endParaRPr>
                    </a:p>
                  </a:txBody>
                  <a:tcPr/>
                </a:tc>
                <a:tc>
                  <a:txBody>
                    <a:bodyPr/>
                    <a:lstStyle/>
                    <a:p>
                      <a:r>
                        <a:rPr lang="sr-Latn-RS" sz="2400" dirty="0" smtClean="0">
                          <a:solidFill>
                            <a:schemeClr val="tx1"/>
                          </a:solidFill>
                        </a:rPr>
                        <a:t>32</a:t>
                      </a:r>
                      <a:endParaRPr lang="en-US" sz="2400" dirty="0">
                        <a:solidFill>
                          <a:schemeClr val="tx1"/>
                        </a:solidFill>
                      </a:endParaRPr>
                    </a:p>
                  </a:txBody>
                  <a:tcPr/>
                </a:tc>
                <a:tc>
                  <a:txBody>
                    <a:bodyPr/>
                    <a:lstStyle/>
                    <a:p>
                      <a:r>
                        <a:rPr lang="sr-Latn-RS" sz="2400" dirty="0" smtClean="0">
                          <a:solidFill>
                            <a:schemeClr val="tx1"/>
                          </a:solidFill>
                        </a:rPr>
                        <a:t>0</a:t>
                      </a:r>
                      <a:endParaRPr lang="en-US" sz="2400" dirty="0">
                        <a:solidFill>
                          <a:schemeClr val="tx1"/>
                        </a:solidFill>
                      </a:endParaRPr>
                    </a:p>
                  </a:txBody>
                  <a:tcPr/>
                </a:tc>
                <a:tc>
                  <a:txBody>
                    <a:bodyPr/>
                    <a:lstStyle/>
                    <a:p>
                      <a:r>
                        <a:rPr lang="sr-Latn-RS" sz="2400" dirty="0" smtClean="0">
                          <a:solidFill>
                            <a:schemeClr val="tx1"/>
                          </a:solidFill>
                        </a:rPr>
                        <a:t>1</a:t>
                      </a:r>
                      <a:endParaRPr lang="en-US" sz="2400" dirty="0">
                        <a:solidFill>
                          <a:schemeClr val="tx1"/>
                        </a:solidFill>
                      </a:endParaRPr>
                    </a:p>
                  </a:txBody>
                  <a:tcPr/>
                </a:tc>
                <a:tc>
                  <a:txBody>
                    <a:bodyPr/>
                    <a:lstStyle/>
                    <a:p>
                      <a:r>
                        <a:rPr lang="sr-Latn-RS" sz="2400" dirty="0" smtClean="0">
                          <a:solidFill>
                            <a:schemeClr val="tx1"/>
                          </a:solidFill>
                        </a:rPr>
                        <a:t>54488</a:t>
                      </a:r>
                      <a:endParaRPr lang="en-US" sz="2400" dirty="0">
                        <a:solidFill>
                          <a:schemeClr val="tx1"/>
                        </a:solidFill>
                      </a:endParaRPr>
                    </a:p>
                  </a:txBody>
                  <a:tcPr/>
                </a:tc>
              </a:tr>
              <a:tr h="370840">
                <a:tc>
                  <a:txBody>
                    <a:bodyPr/>
                    <a:lstStyle/>
                    <a:p>
                      <a:r>
                        <a:rPr lang="sr-Latn-RS" sz="2400" dirty="0" smtClean="0">
                          <a:solidFill>
                            <a:schemeClr val="tx1"/>
                          </a:solidFill>
                        </a:rPr>
                        <a:t>18</a:t>
                      </a:r>
                      <a:endParaRPr lang="en-US" sz="2400" dirty="0">
                        <a:solidFill>
                          <a:schemeClr val="tx1"/>
                        </a:solidFill>
                      </a:endParaRPr>
                    </a:p>
                  </a:txBody>
                  <a:tcPr/>
                </a:tc>
                <a:tc>
                  <a:txBody>
                    <a:bodyPr/>
                    <a:lstStyle/>
                    <a:p>
                      <a:r>
                        <a:rPr lang="sr-Latn-RS" sz="2400" dirty="0" smtClean="0">
                          <a:solidFill>
                            <a:schemeClr val="tx1"/>
                          </a:solidFill>
                        </a:rPr>
                        <a:t>3.02</a:t>
                      </a:r>
                      <a:endParaRPr lang="en-US" sz="2400" dirty="0">
                        <a:solidFill>
                          <a:schemeClr val="tx1"/>
                        </a:solidFill>
                      </a:endParaRPr>
                    </a:p>
                  </a:txBody>
                  <a:tcPr/>
                </a:tc>
                <a:tc>
                  <a:txBody>
                    <a:bodyPr/>
                    <a:lstStyle/>
                    <a:p>
                      <a:r>
                        <a:rPr lang="sr-Latn-RS" sz="2400" dirty="0" smtClean="0">
                          <a:solidFill>
                            <a:schemeClr val="tx1"/>
                          </a:solidFill>
                        </a:rPr>
                        <a:t>34</a:t>
                      </a:r>
                      <a:endParaRPr lang="en-US" sz="2400" dirty="0">
                        <a:solidFill>
                          <a:schemeClr val="tx1"/>
                        </a:solidFill>
                      </a:endParaRPr>
                    </a:p>
                  </a:txBody>
                  <a:tcPr/>
                </a:tc>
                <a:tc>
                  <a:txBody>
                    <a:bodyPr/>
                    <a:lstStyle/>
                    <a:p>
                      <a:r>
                        <a:rPr lang="sr-Latn-RS" sz="2400" dirty="0" smtClean="0">
                          <a:solidFill>
                            <a:schemeClr val="tx1"/>
                          </a:solidFill>
                        </a:rPr>
                        <a:t>0</a:t>
                      </a:r>
                      <a:endParaRPr lang="en-US" sz="2400" dirty="0">
                        <a:solidFill>
                          <a:schemeClr val="tx1"/>
                        </a:solidFill>
                      </a:endParaRPr>
                    </a:p>
                  </a:txBody>
                  <a:tcPr/>
                </a:tc>
                <a:tc>
                  <a:txBody>
                    <a:bodyPr/>
                    <a:lstStyle/>
                    <a:p>
                      <a:r>
                        <a:rPr lang="sr-Latn-RS" sz="2400" dirty="0" smtClean="0">
                          <a:solidFill>
                            <a:schemeClr val="tx1"/>
                          </a:solidFill>
                        </a:rPr>
                        <a:t>1</a:t>
                      </a:r>
                      <a:endParaRPr lang="en-US" sz="2400" dirty="0">
                        <a:solidFill>
                          <a:schemeClr val="tx1"/>
                        </a:solidFill>
                      </a:endParaRPr>
                    </a:p>
                  </a:txBody>
                  <a:tcPr/>
                </a:tc>
                <a:tc>
                  <a:txBody>
                    <a:bodyPr/>
                    <a:lstStyle/>
                    <a:p>
                      <a:r>
                        <a:rPr lang="sr-Latn-RS" sz="2400" dirty="0" smtClean="0">
                          <a:solidFill>
                            <a:schemeClr val="tx1"/>
                          </a:solidFill>
                        </a:rPr>
                        <a:t>116963</a:t>
                      </a:r>
                      <a:endParaRPr lang="en-US" sz="2400" dirty="0">
                        <a:solidFill>
                          <a:schemeClr val="tx1"/>
                        </a:solidFill>
                      </a:endParaRPr>
                    </a:p>
                  </a:txBody>
                  <a:tcPr/>
                </a:tc>
              </a:tr>
              <a:tr h="370840">
                <a:tc>
                  <a:txBody>
                    <a:bodyPr/>
                    <a:lstStyle/>
                    <a:p>
                      <a:r>
                        <a:rPr lang="sr-Latn-RS" sz="2400" dirty="0" smtClean="0">
                          <a:solidFill>
                            <a:schemeClr val="tx1"/>
                          </a:solidFill>
                        </a:rPr>
                        <a:t>16</a:t>
                      </a:r>
                      <a:endParaRPr lang="en-US" sz="2400" dirty="0">
                        <a:solidFill>
                          <a:schemeClr val="tx1"/>
                        </a:solidFill>
                      </a:endParaRPr>
                    </a:p>
                  </a:txBody>
                  <a:tcPr/>
                </a:tc>
                <a:tc>
                  <a:txBody>
                    <a:bodyPr/>
                    <a:lstStyle/>
                    <a:p>
                      <a:r>
                        <a:rPr lang="sr-Latn-RS" sz="2400" dirty="0" smtClean="0">
                          <a:solidFill>
                            <a:schemeClr val="tx1"/>
                          </a:solidFill>
                        </a:rPr>
                        <a:t>2.86</a:t>
                      </a:r>
                      <a:endParaRPr lang="en-US" sz="2400" dirty="0">
                        <a:solidFill>
                          <a:schemeClr val="tx1"/>
                        </a:solidFill>
                      </a:endParaRPr>
                    </a:p>
                  </a:txBody>
                  <a:tcPr/>
                </a:tc>
                <a:tc>
                  <a:txBody>
                    <a:bodyPr/>
                    <a:lstStyle/>
                    <a:p>
                      <a:r>
                        <a:rPr lang="sr-Latn-RS" sz="2400" dirty="0" smtClean="0">
                          <a:solidFill>
                            <a:schemeClr val="tx1"/>
                          </a:solidFill>
                        </a:rPr>
                        <a:t>22</a:t>
                      </a:r>
                      <a:endParaRPr lang="en-US" sz="2400" dirty="0">
                        <a:solidFill>
                          <a:schemeClr val="tx1"/>
                        </a:solidFill>
                      </a:endParaRPr>
                    </a:p>
                  </a:txBody>
                  <a:tcPr/>
                </a:tc>
                <a:tc>
                  <a:txBody>
                    <a:bodyPr/>
                    <a:lstStyle/>
                    <a:p>
                      <a:r>
                        <a:rPr lang="sr-Latn-RS" sz="2400" dirty="0" smtClean="0">
                          <a:solidFill>
                            <a:schemeClr val="tx1"/>
                          </a:solidFill>
                        </a:rPr>
                        <a:t>1</a:t>
                      </a:r>
                      <a:endParaRPr lang="en-US" sz="2400" dirty="0">
                        <a:solidFill>
                          <a:schemeClr val="tx1"/>
                        </a:solidFill>
                      </a:endParaRPr>
                    </a:p>
                  </a:txBody>
                  <a:tcPr/>
                </a:tc>
                <a:tc>
                  <a:txBody>
                    <a:bodyPr/>
                    <a:lstStyle/>
                    <a:p>
                      <a:r>
                        <a:rPr lang="sr-Latn-RS" sz="2400" dirty="0" smtClean="0">
                          <a:solidFill>
                            <a:schemeClr val="tx1"/>
                          </a:solidFill>
                        </a:rPr>
                        <a:t>1</a:t>
                      </a:r>
                      <a:endParaRPr lang="en-US" sz="2400" dirty="0">
                        <a:solidFill>
                          <a:schemeClr val="tx1"/>
                        </a:solidFill>
                      </a:endParaRPr>
                    </a:p>
                  </a:txBody>
                  <a:tcPr/>
                </a:tc>
                <a:tc>
                  <a:txBody>
                    <a:bodyPr/>
                    <a:lstStyle/>
                    <a:p>
                      <a:r>
                        <a:rPr lang="sr-Latn-RS" sz="2400" dirty="0" smtClean="0">
                          <a:solidFill>
                            <a:schemeClr val="tx1"/>
                          </a:solidFill>
                        </a:rPr>
                        <a:t>76850</a:t>
                      </a:r>
                      <a:endParaRPr lang="en-US" sz="2400" dirty="0">
                        <a:solidFill>
                          <a:schemeClr val="tx1"/>
                        </a:solidFill>
                      </a:endParaRPr>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0728"/>
            <a:ext cx="8229600" cy="5145435"/>
          </a:xfrm>
        </p:spPr>
        <p:txBody>
          <a:bodyPr>
            <a:normAutofit lnSpcReduction="10000"/>
          </a:bodyPr>
          <a:lstStyle/>
          <a:p>
            <a:r>
              <a:rPr lang="sr-Latn-RS" dirty="0" smtClean="0"/>
              <a:t>Jednačina je validna sa SSE: R</a:t>
            </a:r>
            <a:r>
              <a:rPr lang="sr-Latn-RS" baseline="30000" dirty="0" smtClean="0"/>
              <a:t>2</a:t>
            </a:r>
            <a:r>
              <a:rPr lang="sr-Latn-RS" dirty="0" smtClean="0"/>
              <a:t> = 0,25 To je relativno malo.</a:t>
            </a:r>
          </a:p>
          <a:p>
            <a:r>
              <a:rPr lang="sr-Latn-RS" dirty="0" smtClean="0"/>
              <a:t>Bolji pokazatelj tačnosti je </a:t>
            </a:r>
            <a:r>
              <a:rPr lang="sr-Latn-RS" b="1" dirty="0" smtClean="0"/>
              <a:t>Adjusted R</a:t>
            </a:r>
            <a:r>
              <a:rPr lang="sr-Latn-RS" b="1" baseline="30000" dirty="0" smtClean="0"/>
              <a:t>2</a:t>
            </a:r>
            <a:r>
              <a:rPr lang="sr-Latn-RS" b="1" dirty="0" smtClean="0"/>
              <a:t>:</a:t>
            </a:r>
          </a:p>
          <a:p>
            <a:pPr>
              <a:buNone/>
            </a:pPr>
            <a:r>
              <a:rPr lang="sr-Latn-RS" b="1" baseline="30000" dirty="0"/>
              <a:t>	</a:t>
            </a:r>
            <a:endParaRPr lang="sr-Latn-RS" b="1" baseline="30000" dirty="0" smtClean="0"/>
          </a:p>
          <a:p>
            <a:pPr>
              <a:buNone/>
            </a:pPr>
            <a:r>
              <a:rPr lang="sr-Latn-RS" b="1" baseline="30000" dirty="0"/>
              <a:t>	</a:t>
            </a:r>
            <a:r>
              <a:rPr lang="sr-Latn-RS" dirty="0" smtClean="0"/>
              <a:t> </a:t>
            </a:r>
            <a:r>
              <a:rPr lang="sr-Latn-RS" b="1" dirty="0" smtClean="0"/>
              <a:t>Adjusted R</a:t>
            </a:r>
            <a:r>
              <a:rPr lang="sr-Latn-RS" b="1" baseline="30000" dirty="0" smtClean="0"/>
              <a:t>2</a:t>
            </a:r>
            <a:r>
              <a:rPr lang="sr-Latn-RS" b="1" dirty="0" smtClean="0"/>
              <a:t>= 1- </a:t>
            </a:r>
          </a:p>
          <a:p>
            <a:pPr>
              <a:buNone/>
            </a:pPr>
            <a:endParaRPr lang="sr-Latn-RS" b="1" baseline="30000" dirty="0"/>
          </a:p>
          <a:p>
            <a:pPr>
              <a:buNone/>
            </a:pPr>
            <a:endParaRPr lang="sr-Latn-RS" b="1" baseline="30000" dirty="0" smtClean="0"/>
          </a:p>
          <a:p>
            <a:r>
              <a:rPr lang="sr-Latn-RS" b="1" baseline="30000" dirty="0" smtClean="0"/>
              <a:t>SEE – suma kvadrata greške</a:t>
            </a:r>
          </a:p>
          <a:p>
            <a:r>
              <a:rPr lang="sr-Latn-RS" b="1" baseline="30000" dirty="0" smtClean="0"/>
              <a:t>MSR – suma kvadrata predviđeniih vrednosti</a:t>
            </a:r>
          </a:p>
          <a:p>
            <a:r>
              <a:rPr lang="sr-Latn-RS" b="1" baseline="30000" dirty="0" smtClean="0"/>
              <a:t>TSS = SSE + MSR</a:t>
            </a:r>
          </a:p>
          <a:p>
            <a:r>
              <a:rPr lang="en-US" b="1" baseline="30000" dirty="0" smtClean="0"/>
              <a:t>n</a:t>
            </a:r>
            <a:r>
              <a:rPr lang="sr-Latn-RS" b="1" baseline="30000" dirty="0" smtClean="0"/>
              <a:t> – broj observacija</a:t>
            </a:r>
          </a:p>
          <a:p>
            <a:r>
              <a:rPr lang="sr-Latn-RS" b="1" baseline="30000" dirty="0" smtClean="0"/>
              <a:t>k – broj nezavisnih promenljivih </a:t>
            </a:r>
            <a:endParaRPr lang="en-US" b="1" baseline="30000" dirty="0"/>
          </a:p>
        </p:txBody>
      </p:sp>
      <p:sp>
        <p:nvSpPr>
          <p:cNvPr id="4" name="Title 1"/>
          <p:cNvSpPr>
            <a:spLocks noGrp="1"/>
          </p:cNvSpPr>
          <p:nvPr>
            <p:ph type="title"/>
          </p:nvPr>
        </p:nvSpPr>
        <p:spPr>
          <a:xfrm>
            <a:off x="467544" y="260648"/>
            <a:ext cx="8229600" cy="490066"/>
          </a:xfrm>
        </p:spPr>
        <p:txBody>
          <a:bodyPr>
            <a:normAutofit fontScale="90000"/>
          </a:bodyPr>
          <a:lstStyle/>
          <a:p>
            <a:r>
              <a:rPr lang="sr-Latn-RS" sz="3200" dirty="0" smtClean="0"/>
              <a:t>Rezultat primene modela:</a:t>
            </a:r>
            <a:endParaRPr lang="en-US" sz="3200" dirty="0"/>
          </a:p>
        </p:txBody>
      </p:sp>
      <p:sp>
        <p:nvSpPr>
          <p:cNvPr id="5" name="TextBox 4"/>
          <p:cNvSpPr txBox="1"/>
          <p:nvPr/>
        </p:nvSpPr>
        <p:spPr>
          <a:xfrm>
            <a:off x="3635896" y="2852936"/>
            <a:ext cx="1675459" cy="584775"/>
          </a:xfrm>
          <a:prstGeom prst="rect">
            <a:avLst/>
          </a:prstGeom>
          <a:noFill/>
        </p:spPr>
        <p:txBody>
          <a:bodyPr wrap="none" rtlCol="0">
            <a:spAutoFit/>
          </a:bodyPr>
          <a:lstStyle/>
          <a:p>
            <a:r>
              <a:rPr lang="sr-Latn-RS" sz="3200" b="1" dirty="0" smtClean="0"/>
              <a:t>SSE (n-1)</a:t>
            </a:r>
            <a:endParaRPr lang="en-US" sz="3200" b="1" dirty="0"/>
          </a:p>
        </p:txBody>
      </p:sp>
      <p:cxnSp>
        <p:nvCxnSpPr>
          <p:cNvPr id="7" name="Straight Connector 6"/>
          <p:cNvCxnSpPr/>
          <p:nvPr/>
        </p:nvCxnSpPr>
        <p:spPr>
          <a:xfrm>
            <a:off x="3635896" y="3388788"/>
            <a:ext cx="158417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661012" y="3429000"/>
            <a:ext cx="1676677" cy="584775"/>
          </a:xfrm>
          <a:prstGeom prst="rect">
            <a:avLst/>
          </a:prstGeom>
          <a:noFill/>
        </p:spPr>
        <p:txBody>
          <a:bodyPr wrap="none" rtlCol="0">
            <a:spAutoFit/>
          </a:bodyPr>
          <a:lstStyle/>
          <a:p>
            <a:r>
              <a:rPr lang="sr-Latn-RS" sz="3200" b="1" dirty="0" smtClean="0"/>
              <a:t>TSS (n-k)</a:t>
            </a:r>
            <a:endParaRPr lang="en-US" sz="32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80728"/>
          </a:xfrm>
        </p:spPr>
        <p:txBody>
          <a:bodyPr>
            <a:normAutofit fontScale="90000"/>
          </a:bodyPr>
          <a:lstStyle/>
          <a:p>
            <a:r>
              <a:rPr lang="sr-Latn-RS" sz="3600" dirty="0" smtClean="0"/>
              <a:t>Situacije za regresioni model</a:t>
            </a:r>
            <a:br>
              <a:rPr lang="sr-Latn-RS" sz="3600" dirty="0" smtClean="0"/>
            </a:br>
            <a:r>
              <a:rPr lang="en-US" sz="2700" dirty="0" smtClean="0"/>
              <a:t>http://www.stat.ufl.edu/~winner/qmb3250/notespart2.pdf</a:t>
            </a:r>
            <a:endParaRPr lang="en-US" dirty="0"/>
          </a:p>
        </p:txBody>
      </p:sp>
      <p:sp>
        <p:nvSpPr>
          <p:cNvPr id="3" name="Content Placeholder 2"/>
          <p:cNvSpPr>
            <a:spLocks noGrp="1"/>
          </p:cNvSpPr>
          <p:nvPr>
            <p:ph idx="1"/>
          </p:nvPr>
        </p:nvSpPr>
        <p:spPr>
          <a:xfrm>
            <a:off x="251520" y="1268760"/>
            <a:ext cx="8892480" cy="5256584"/>
          </a:xfrm>
        </p:spPr>
        <p:txBody>
          <a:bodyPr>
            <a:normAutofit fontScale="92500" lnSpcReduction="20000"/>
          </a:bodyPr>
          <a:lstStyle/>
          <a:p>
            <a:r>
              <a:rPr lang="en-US" dirty="0" smtClean="0"/>
              <a:t>A college recruiter would like to be able to predict a potential incoming student’s first–year GPA (y) based on known information concerning high school GPA (x1) and college entrance examination score (x2). She feels that the student’s first–year GPA will be related to the values of these two known variables. </a:t>
            </a:r>
            <a:endParaRPr lang="sr-Latn-RS" dirty="0" smtClean="0"/>
          </a:p>
          <a:p>
            <a:r>
              <a:rPr lang="en-US" dirty="0" smtClean="0"/>
              <a:t>A marketer is interested in the effect of changing shelf height (x1) and shelf width (x2) on the weekly sales (y) of her brand of laundry detergent in a grocery store. </a:t>
            </a:r>
            <a:endParaRPr lang="sr-Latn-RS" dirty="0" smtClean="0"/>
          </a:p>
          <a:p>
            <a:r>
              <a:rPr lang="en-US" dirty="0" smtClean="0"/>
              <a:t>A psychologist is interested in testing whether the amount of time to become proficient in a foreign language (y) is related to the child’s age (x).</a:t>
            </a:r>
            <a:endParaRPr lang="sr-Latn-R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409</TotalTime>
  <Words>382</Words>
  <Application>Microsoft Office PowerPoint</Application>
  <PresentationFormat>On-screen Show (4:3)</PresentationFormat>
  <Paragraphs>74</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Primena DM Višestruka regresiona analiza</vt:lpstr>
      <vt:lpstr>Primer: Pedvideti uspeh novih prodavaca</vt:lpstr>
      <vt:lpstr>Podaci – iz knjige Olson, D., Shi, Y. (2007) Introduction to Business DM, McGraw Hill</vt:lpstr>
      <vt:lpstr>Rezultat primene modela:</vt:lpstr>
      <vt:lpstr>Rezultat primene modela:</vt:lpstr>
      <vt:lpstr>Situacije za regresioni model http://www.stat.ufl.edu/~winner/qmb3250/notespart2.pdf</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Primena DM Regresiona analiza</dc:title>
  <dc:creator>Zita</dc:creator>
  <cp:lastModifiedBy>Zita</cp:lastModifiedBy>
  <cp:revision>43</cp:revision>
  <dcterms:created xsi:type="dcterms:W3CDTF">2018-03-11T12:08:11Z</dcterms:created>
  <dcterms:modified xsi:type="dcterms:W3CDTF">2018-03-11T18:58:10Z</dcterms:modified>
</cp:coreProperties>
</file>