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14438DD-B886-4598-8D10-5F308BDAEA4B}" type="datetimeFigureOut">
              <a:rPr lang="en-US" smtClean="0"/>
              <a:pPr/>
              <a:t>3/28/2018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54FEADD-1678-4E10-91B4-85A6C9068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Primena</a:t>
            </a:r>
            <a:r>
              <a:rPr lang="en-US" dirty="0" smtClean="0"/>
              <a:t> </a:t>
            </a:r>
            <a:r>
              <a:rPr lang="en-US" dirty="0" err="1" smtClean="0"/>
              <a:t>stabla</a:t>
            </a:r>
            <a:r>
              <a:rPr lang="en-US" dirty="0" smtClean="0"/>
              <a:t> </a:t>
            </a:r>
            <a:r>
              <a:rPr lang="en-US" dirty="0" err="1" smtClean="0"/>
              <a:t>odlu</a:t>
            </a:r>
            <a:r>
              <a:rPr lang="sr-Latn-CS" dirty="0" smtClean="0"/>
              <a:t>čivanja</a:t>
            </a:r>
            <a:r>
              <a:rPr lang="en-US" dirty="0" smtClean="0"/>
              <a:t> u </a:t>
            </a:r>
            <a:r>
              <a:rPr lang="en-US" dirty="0" err="1" smtClean="0"/>
              <a:t>direktnom</a:t>
            </a:r>
            <a:r>
              <a:rPr lang="en-US" dirty="0" smtClean="0"/>
              <a:t> market</a:t>
            </a:r>
            <a:r>
              <a:rPr lang="sr-Latn-CS" dirty="0" smtClean="0"/>
              <a:t>ingu -SPSS alat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191000"/>
            <a:ext cx="4953000" cy="1752600"/>
          </a:xfrm>
        </p:spPr>
        <p:txBody>
          <a:bodyPr>
            <a:normAutofit/>
          </a:bodyPr>
          <a:lstStyle/>
          <a:p>
            <a:r>
              <a:rPr lang="sr-Latn-CS" dirty="0" smtClean="0"/>
              <a:t>Metode i tehnike analize poslovnih podataka</a:t>
            </a:r>
          </a:p>
          <a:p>
            <a:r>
              <a:rPr lang="sr-Latn-CS" dirty="0" smtClean="0"/>
              <a:t>Prof. dr Zita Bošnjak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066800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Primena modela - </a:t>
            </a:r>
            <a:r>
              <a:rPr lang="sr-Latn-CS" sz="2400" dirty="0" smtClean="0"/>
              <a:t>pretpostavka je da je ovo stablo finalno.</a:t>
            </a:r>
            <a:br>
              <a:rPr lang="sr-Latn-CS" sz="2400" dirty="0" smtClean="0"/>
            </a:b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9200" t="70400" r="36000" b="3200"/>
          <a:stretch>
            <a:fillRect/>
          </a:stretch>
        </p:blipFill>
        <p:spPr bwMode="auto">
          <a:xfrm>
            <a:off x="0" y="3827165"/>
            <a:ext cx="9144000" cy="303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629912"/>
          </a:xfrm>
        </p:spPr>
        <p:txBody>
          <a:bodyPr>
            <a:normAutofit/>
          </a:bodyPr>
          <a:lstStyle/>
          <a:p>
            <a:r>
              <a:rPr lang="sr-Latn-CS" sz="2000" dirty="0" smtClean="0"/>
              <a:t>Na osnovu cene poštanskih usluga i dobiti koju nam pretplatnik donosi, možemo izračunati da nam je za break-even potrebno 1.45% respondenata.</a:t>
            </a:r>
          </a:p>
          <a:p>
            <a:r>
              <a:rPr lang="sr-Latn-CS" sz="2000" dirty="0" smtClean="0"/>
              <a:t>Gain </a:t>
            </a:r>
            <a:r>
              <a:rPr lang="en-US" sz="2000" dirty="0" smtClean="0"/>
              <a:t>chart</a:t>
            </a:r>
            <a:r>
              <a:rPr lang="sr-Latn-CS" sz="2000" dirty="0" smtClean="0"/>
              <a:t> koristimo da odredimo segmente kojima ćemo ubuduće slati promocije. </a:t>
            </a:r>
            <a:endParaRPr lang="en-US" sz="2000" dirty="0" smtClean="0"/>
          </a:p>
          <a:p>
            <a:r>
              <a:rPr lang="sr-Latn-CS" sz="2000" dirty="0" smtClean="0"/>
              <a:t>Očekujemo dobit ako pošaljemo samo na prva dva segmenta,</a:t>
            </a:r>
            <a:r>
              <a:rPr lang="en-US" sz="2000" dirty="0" smtClean="0"/>
              <a:t> </a:t>
            </a:r>
            <a:r>
              <a:rPr lang="sr-Latn-CS" sz="2000" dirty="0" smtClean="0"/>
              <a:t>jer je rezultat za ostala domaćinstva ispod  potrebnog </a:t>
            </a:r>
            <a:r>
              <a:rPr lang="en-US" sz="2000" dirty="0" smtClean="0"/>
              <a:t>break-even</a:t>
            </a:r>
            <a:r>
              <a:rPr lang="sr-Latn-CS" sz="2000" dirty="0" smtClean="0"/>
              <a:t> nivoa.</a:t>
            </a:r>
            <a:r>
              <a:rPr lang="en-US" sz="2000" dirty="0" smtClean="0"/>
              <a:t> </a:t>
            </a:r>
            <a:endParaRPr lang="sr-Latn-CS" sz="2000" dirty="0" smtClean="0"/>
          </a:p>
          <a:p>
            <a:r>
              <a:rPr lang="sr-Latn-CS" sz="2000" dirty="0" smtClean="0"/>
              <a:t>Moguće su velike uštede targetiranjem samo segmenata sa </a:t>
            </a:r>
            <a:r>
              <a:rPr lang="sr-Latn-CS" sz="2000" smtClean="0"/>
              <a:t>najvećim odzivom.</a:t>
            </a:r>
            <a:endParaRPr lang="en-US" sz="2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315200" y="5105400"/>
            <a:ext cx="1447800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34048" y="5029200"/>
            <a:ext cx="809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000" b="1" dirty="0" smtClean="0">
                <a:solidFill>
                  <a:srgbClr val="FF0000"/>
                </a:solidFill>
                <a:sym typeface="Symbol"/>
              </a:rPr>
              <a:t></a:t>
            </a:r>
            <a:r>
              <a:rPr lang="sr-Latn-C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145</a:t>
            </a:r>
            <a:endParaRPr 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SPSS file</a:t>
            </a:r>
            <a:r>
              <a:rPr lang="sr-Latn-CS" dirty="0" smtClean="0"/>
              <a:t>:</a:t>
            </a:r>
            <a:r>
              <a:rPr lang="en-US" dirty="0" smtClean="0"/>
              <a:t> </a:t>
            </a:r>
            <a:r>
              <a:rPr lang="en-US" i="1" dirty="0" smtClean="0"/>
              <a:t>subscrib.sav</a:t>
            </a:r>
            <a:r>
              <a:rPr lang="sr-Latn-CS" i="1" dirty="0" smtClean="0"/>
              <a:t/>
            </a:r>
            <a:br>
              <a:rPr lang="sr-Latn-C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Fajl sadrži </a:t>
            </a:r>
            <a:r>
              <a:rPr lang="en-US" dirty="0" err="1" smtClean="0"/>
              <a:t>nforma</a:t>
            </a:r>
            <a:r>
              <a:rPr lang="sr-Latn-CS" dirty="0" smtClean="0"/>
              <a:t>cije o </a:t>
            </a:r>
            <a:r>
              <a:rPr lang="en-US" dirty="0" err="1" smtClean="0"/>
              <a:t>promoti</a:t>
            </a:r>
            <a:r>
              <a:rPr lang="sr-Latn-CS" dirty="0" smtClean="0"/>
              <a:t>vnoj pretplati na časopis (</a:t>
            </a:r>
            <a:r>
              <a:rPr lang="en-US" dirty="0" smtClean="0"/>
              <a:t>dire</a:t>
            </a:r>
            <a:r>
              <a:rPr lang="sr-Latn-CS" dirty="0" smtClean="0"/>
              <a:t>k</a:t>
            </a:r>
            <a:r>
              <a:rPr lang="en-US" dirty="0" smtClean="0"/>
              <a:t>t</a:t>
            </a:r>
            <a:r>
              <a:rPr lang="sr-Latn-CS" dirty="0" smtClean="0"/>
              <a:t>nim  m</a:t>
            </a:r>
            <a:r>
              <a:rPr lang="en-US" dirty="0" err="1" smtClean="0"/>
              <a:t>arketing</a:t>
            </a:r>
            <a:r>
              <a:rPr lang="sr-Latn-CS" dirty="0" smtClean="0"/>
              <a:t>om)</a:t>
            </a:r>
          </a:p>
          <a:p>
            <a:r>
              <a:rPr lang="en-US" dirty="0" smtClean="0"/>
              <a:t> </a:t>
            </a:r>
            <a:r>
              <a:rPr lang="sr-Latn-CS" dirty="0" smtClean="0"/>
              <a:t>Domaćinstva su kategorisana: 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paid responders</a:t>
            </a:r>
            <a:r>
              <a:rPr lang="sr-Latn-CS" dirty="0" smtClean="0">
                <a:solidFill>
                  <a:schemeClr val="tx1"/>
                </a:solidFill>
              </a:rPr>
              <a:t> (vratili popunjen obrazac - čekirali željeni časopis i platili pretplatu), 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unpaid responders</a:t>
            </a:r>
            <a:r>
              <a:rPr lang="sr-Latn-CS" dirty="0" smtClean="0">
                <a:solidFill>
                  <a:schemeClr val="tx1"/>
                </a:solidFill>
              </a:rPr>
              <a:t> (vratili popunjen obrazac ali su odustali pre plaćanja)</a:t>
            </a:r>
            <a:endParaRPr lang="en-US" dirty="0" smtClean="0">
              <a:solidFill>
                <a:schemeClr val="tx1"/>
              </a:solidFill>
            </a:endParaRP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Nonresponders</a:t>
            </a:r>
            <a:r>
              <a:rPr lang="sr-Latn-CS" dirty="0" smtClean="0">
                <a:solidFill>
                  <a:schemeClr val="tx1"/>
                </a:solidFill>
              </a:rPr>
              <a:t>  (svi ostali koji nisu vratili obrazac - bez odgovora)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endParaRPr lang="sr-Latn-C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5257800" cy="60960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Semantika podataka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800" t="23467" r="19800" b="14933"/>
          <a:stretch>
            <a:fillRect/>
          </a:stretch>
        </p:blipFill>
        <p:spPr bwMode="auto">
          <a:xfrm>
            <a:off x="0" y="1143000"/>
            <a:ext cx="9204960" cy="528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0" y="2514600"/>
            <a:ext cx="152400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/>
              <a:t>Godine i pol domaćina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3352800"/>
            <a:ext cx="167640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/>
              <a:t>Ima li dece u domaćinstvu?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4191000"/>
            <a:ext cx="167640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/>
              <a:t>Prihod po domaćinstvu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16200000">
            <a:off x="2171700" y="2628900"/>
            <a:ext cx="10668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6200000">
            <a:off x="2667000" y="3048000"/>
            <a:ext cx="1905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10000" y="3124200"/>
            <a:ext cx="121920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dirty="0" smtClean="0"/>
              <a:t>Ima li bankovne katice?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 rot="16200000">
            <a:off x="3886200" y="2514600"/>
            <a:ext cx="8382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95800" y="4191000"/>
            <a:ext cx="121920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/>
              <a:t>Broj članova domać.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6200000">
            <a:off x="4267200" y="3048000"/>
            <a:ext cx="1905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10200" y="2971800"/>
            <a:ext cx="129540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/>
              <a:t>Status zaposlenja domaćina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16200000">
            <a:off x="5638800" y="2438400"/>
            <a:ext cx="6858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16200000">
            <a:off x="5829300" y="3162300"/>
            <a:ext cx="21336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867400" y="4419600"/>
            <a:ext cx="175260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CS" dirty="0" smtClean="0"/>
              <a:t>1 - plaćeno</a:t>
            </a:r>
          </a:p>
          <a:p>
            <a:r>
              <a:rPr lang="sr-Latn-CS" dirty="0" smtClean="0"/>
              <a:t>2 - nije plaćeno</a:t>
            </a:r>
          </a:p>
          <a:p>
            <a:r>
              <a:rPr lang="sr-Latn-CS" dirty="0" smtClean="0"/>
              <a:t>3 - bez odgov.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62800" y="2971800"/>
            <a:ext cx="1143000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/>
              <a:t>1- sa odgov.</a:t>
            </a:r>
          </a:p>
          <a:p>
            <a:pPr algn="ctr"/>
            <a:r>
              <a:rPr lang="sr-Latn-CS" dirty="0" smtClean="0"/>
              <a:t> 2 - bez odgovora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 rot="16200000">
            <a:off x="7261412" y="2460812"/>
            <a:ext cx="685800" cy="33617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67400" y="4495800"/>
            <a:ext cx="381000" cy="533400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20" idx="7"/>
            <a:endCxn id="23" idx="3"/>
          </p:cNvCxnSpPr>
          <p:nvPr/>
        </p:nvCxnSpPr>
        <p:spPr>
          <a:xfrm flipV="1">
            <a:off x="6192604" y="3297004"/>
            <a:ext cx="1254592" cy="12769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391400" y="2971800"/>
            <a:ext cx="381000" cy="381000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867400" y="5105400"/>
            <a:ext cx="304800" cy="228600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391400" y="3581400"/>
            <a:ext cx="304800" cy="228600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>
            <a:endCxn id="27" idx="1"/>
          </p:cNvCxnSpPr>
          <p:nvPr/>
        </p:nvCxnSpPr>
        <p:spPr>
          <a:xfrm flipV="1">
            <a:off x="6172200" y="3695700"/>
            <a:ext cx="1219200" cy="1409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924800" y="4572000"/>
            <a:ext cx="121920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/>
              <a:t>Broj pojavlji- vanja</a:t>
            </a:r>
            <a:endParaRPr lang="en-US" dirty="0"/>
          </a:p>
        </p:txBody>
      </p:sp>
      <p:sp>
        <p:nvSpPr>
          <p:cNvPr id="31" name="Right Arrow 30"/>
          <p:cNvSpPr/>
          <p:nvPr/>
        </p:nvSpPr>
        <p:spPr>
          <a:xfrm rot="16200000">
            <a:off x="7429500" y="3238500"/>
            <a:ext cx="2286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9800" t="11733" r="25200" b="7467"/>
          <a:stretch>
            <a:fillRect/>
          </a:stretch>
        </p:blipFill>
        <p:spPr bwMode="auto">
          <a:xfrm>
            <a:off x="1828800" y="838200"/>
            <a:ext cx="7315200" cy="604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8400"/>
            <a:ext cx="5638800" cy="1066800"/>
          </a:xfr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sr-Latn-CS" dirty="0" smtClean="0"/>
              <a:t>Pridruživanje promenljivih ulazima/izlazu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95600"/>
            <a:ext cx="8458200" cy="3657600"/>
          </a:xfrm>
        </p:spPr>
        <p:txBody>
          <a:bodyPr anchor="t">
            <a:normAutofit/>
          </a:bodyPr>
          <a:lstStyle/>
          <a:p>
            <a:pPr marL="4763" indent="-4763"/>
            <a:r>
              <a:rPr lang="sr-Latn-CS" sz="2800" dirty="0" smtClean="0"/>
              <a:t>Ukupno 81040 komitenata je posmatrano:</a:t>
            </a:r>
            <a:br>
              <a:rPr lang="sr-Latn-CS" sz="2800" dirty="0" smtClean="0"/>
            </a:br>
            <a:r>
              <a:rPr lang="sr-Latn-CS" sz="2800" dirty="0" smtClean="0"/>
              <a:t>  6311 je vratilo popunjen obrazac</a:t>
            </a:r>
            <a:br>
              <a:rPr lang="sr-Latn-CS" sz="2800" dirty="0" smtClean="0"/>
            </a:br>
            <a:r>
              <a:rPr lang="sr-Latn-CS" sz="2800" dirty="0" smtClean="0"/>
              <a:t>74729 nije reagovalo na poslat materijal</a:t>
            </a:r>
            <a:br>
              <a:rPr lang="sr-Latn-CS" sz="2800" dirty="0" smtClean="0"/>
            </a:br>
            <a:r>
              <a:rPr lang="sr-Latn-CS" sz="2800" dirty="0" smtClean="0"/>
              <a:t/>
            </a:r>
            <a:br>
              <a:rPr lang="sr-Latn-CS" sz="2800" dirty="0" smtClean="0"/>
            </a:br>
            <a:r>
              <a:rPr lang="sr-Latn-CS" sz="2800" dirty="0" smtClean="0"/>
              <a:t> Dubina stabla je ograničena na 2, postavljanjem ulaznih parametara. </a:t>
            </a:r>
            <a:br>
              <a:rPr lang="sr-Latn-CS" sz="2800" dirty="0" smtClean="0"/>
            </a:b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0400" t="65067" r="45600" b="21333"/>
          <a:stretch>
            <a:fillRect/>
          </a:stretch>
        </p:blipFill>
        <p:spPr bwMode="auto">
          <a:xfrm>
            <a:off x="381000" y="685800"/>
            <a:ext cx="8128014" cy="1828800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8610600" cy="685800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Rezultat “rasta” stabla u automatskom modu: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Dubina je ograničena na 2 nivoa.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9200" t="26667" r="33000" b="23467"/>
          <a:stretch>
            <a:fillRect/>
          </a:stretch>
        </p:blipFill>
        <p:spPr bwMode="auto">
          <a:xfrm>
            <a:off x="-4181" y="1295400"/>
            <a:ext cx="9148181" cy="5368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819400" y="5029200"/>
            <a:ext cx="838200" cy="68580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1" y="1752600"/>
            <a:ext cx="88392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Najveće stopa odgovora je dobijena u 2. segmentu , u domaćinstvima sa 2-3 člana (HHSIZE=2-3) i zaposlenjem u administraciji (</a:t>
            </a:r>
            <a:r>
              <a:rPr lang="en-US" sz="2000" dirty="0" smtClean="0"/>
              <a:t>OCCUP= </a:t>
            </a:r>
            <a:r>
              <a:rPr lang="en-US" sz="2000" dirty="0"/>
              <a:t>1). </a:t>
            </a:r>
            <a:endParaRPr lang="sr-Latn-CS" sz="2000" dirty="0" smtClean="0"/>
          </a:p>
          <a:p>
            <a:endParaRPr lang="sr-Latn-CS" dirty="0"/>
          </a:p>
          <a:p>
            <a:endParaRPr lang="sr-Latn-CS" dirty="0" smtClean="0"/>
          </a:p>
          <a:p>
            <a:endParaRPr lang="sr-Latn-CS" dirty="0"/>
          </a:p>
          <a:p>
            <a:endParaRPr lang="sr-Latn-CS" dirty="0" smtClean="0"/>
          </a:p>
          <a:p>
            <a:endParaRPr lang="sr-Latn-CS" dirty="0"/>
          </a:p>
          <a:p>
            <a:endParaRPr lang="sr-Latn-CS" dirty="0" smtClean="0"/>
          </a:p>
          <a:p>
            <a:endParaRPr lang="sr-Latn-CS" dirty="0"/>
          </a:p>
          <a:p>
            <a:endParaRPr lang="sr-Latn-CS" dirty="0" smtClean="0"/>
          </a:p>
          <a:p>
            <a:endParaRPr lang="sr-Latn-CS" dirty="0"/>
          </a:p>
          <a:p>
            <a:endParaRPr lang="sr-Latn-CS" dirty="0" smtClean="0"/>
          </a:p>
          <a:p>
            <a:endParaRPr lang="sr-Latn-CS" dirty="0"/>
          </a:p>
          <a:p>
            <a:endParaRPr lang="sr-Latn-CS" dirty="0" smtClean="0"/>
          </a:p>
          <a:p>
            <a:endParaRPr lang="sr-Latn-CS" dirty="0"/>
          </a:p>
          <a:p>
            <a:r>
              <a:rPr lang="en-US" sz="2000" dirty="0" smtClean="0"/>
              <a:t>Terminal</a:t>
            </a:r>
            <a:r>
              <a:rPr lang="sr-Latn-CS" sz="2000" dirty="0" smtClean="0"/>
              <a:t>ni čvor</a:t>
            </a:r>
            <a:r>
              <a:rPr lang="en-US" sz="2000" dirty="0" smtClean="0"/>
              <a:t> </a:t>
            </a:r>
            <a:r>
              <a:rPr lang="en-US" sz="2000" dirty="0"/>
              <a:t>#2 </a:t>
            </a:r>
            <a:r>
              <a:rPr lang="sr-Latn-CS" sz="2000" dirty="0" smtClean="0"/>
              <a:t>kazuje da je ukupno </a:t>
            </a:r>
            <a:r>
              <a:rPr lang="en-US" sz="2000" dirty="0" smtClean="0"/>
              <a:t>1,758 </a:t>
            </a:r>
            <a:r>
              <a:rPr lang="sr-Latn-CS" sz="2000" dirty="0" smtClean="0"/>
              <a:t>slučaja u ovom segmentu i stopa odgovora (</a:t>
            </a:r>
            <a:r>
              <a:rPr lang="en-US" sz="2000" dirty="0" smtClean="0"/>
              <a:t>response rate</a:t>
            </a:r>
            <a:r>
              <a:rPr lang="sr-Latn-CS" sz="2000" dirty="0" smtClean="0"/>
              <a:t>) je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2.39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19200" t="26667" r="33000" b="23467"/>
          <a:stretch>
            <a:fillRect/>
          </a:stretch>
        </p:blipFill>
        <p:spPr bwMode="auto">
          <a:xfrm>
            <a:off x="-4181" y="1295400"/>
            <a:ext cx="9148181" cy="5368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" y="1676400"/>
            <a:ext cx="373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Sledeći segment po dobroti su domaćinstva sa 4 ili više članova (krajnji čvor  br. </a:t>
            </a:r>
            <a:r>
              <a:rPr lang="en-US" sz="2000" dirty="0" smtClean="0"/>
              <a:t>4</a:t>
            </a:r>
            <a:r>
              <a:rPr lang="sr-Latn-CS" sz="2000" dirty="0" smtClean="0"/>
              <a:t>), čiji odziv je bio </a:t>
            </a:r>
            <a:r>
              <a:rPr lang="en-US" sz="2000" dirty="0" smtClean="0"/>
              <a:t>1.92%.</a:t>
            </a:r>
            <a:endParaRPr lang="sr-Latn-C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Rezultat “rasta” stabla u automatskom modu: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549422" y="3767667"/>
            <a:ext cx="838200" cy="68580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066800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Detaljan pregled “dobiti” </a:t>
            </a:r>
            <a:r>
              <a:rPr lang="sr-Latn-CS" sz="2400" dirty="0" smtClean="0"/>
              <a:t>(gain chart) - leva polovina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9200" t="70400" r="36000" b="3200"/>
          <a:stretch>
            <a:fillRect/>
          </a:stretch>
        </p:blipFill>
        <p:spPr bwMode="auto">
          <a:xfrm>
            <a:off x="0" y="3827165"/>
            <a:ext cx="9144000" cy="303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477512"/>
          </a:xfrm>
        </p:spPr>
        <p:txBody>
          <a:bodyPr>
            <a:normAutofit/>
          </a:bodyPr>
          <a:lstStyle/>
          <a:p>
            <a:r>
              <a:rPr lang="sr-Latn-CS" sz="2000" dirty="0" smtClean="0"/>
              <a:t>Posmatrajmo najbolju klasu: Id= </a:t>
            </a:r>
            <a:r>
              <a:rPr lang="sr-Latn-CS" sz="2000" dirty="0" smtClean="0">
                <a:solidFill>
                  <a:srgbClr val="FF0000"/>
                </a:solidFill>
              </a:rPr>
              <a:t>2</a:t>
            </a:r>
            <a:r>
              <a:rPr lang="sr-Latn-CS" sz="2000" dirty="0" smtClean="0"/>
              <a:t> - rbr. segmenta od najboljeg ka najgorem</a:t>
            </a:r>
            <a:endParaRPr lang="sr-Latn-CS" sz="2000" dirty="0" smtClean="0">
              <a:solidFill>
                <a:srgbClr val="FF0000"/>
              </a:solidFill>
            </a:endParaRPr>
          </a:p>
          <a:p>
            <a:r>
              <a:rPr lang="sr-Latn-CS" sz="2000" dirty="0" smtClean="0"/>
              <a:t>size =</a:t>
            </a:r>
            <a:r>
              <a:rPr lang="sr-Latn-CS" sz="2000" dirty="0" smtClean="0">
                <a:solidFill>
                  <a:srgbClr val="FF0000"/>
                </a:solidFill>
              </a:rPr>
              <a:t>1758</a:t>
            </a:r>
            <a:r>
              <a:rPr lang="sr-Latn-CS" sz="2000" dirty="0" smtClean="0"/>
              <a:t> komitenata u ovoj klasi , tj. 2.2% (1758:81040)</a:t>
            </a:r>
            <a:endParaRPr lang="sr-Latn-CS" sz="2000" dirty="0" smtClean="0">
              <a:solidFill>
                <a:srgbClr val="FF0000"/>
              </a:solidFill>
            </a:endParaRPr>
          </a:p>
          <a:p>
            <a:r>
              <a:rPr lang="sr-Latn-CS" sz="2000" dirty="0" smtClean="0"/>
              <a:t>resp = </a:t>
            </a:r>
            <a:r>
              <a:rPr lang="sr-Latn-CS" sz="2000" dirty="0" smtClean="0">
                <a:solidFill>
                  <a:srgbClr val="FF0000"/>
                </a:solidFill>
              </a:rPr>
              <a:t>42 </a:t>
            </a:r>
            <a:r>
              <a:rPr lang="sr-Latn-CS" sz="2000" dirty="0" smtClean="0"/>
              <a:t>-br. onih koji su iz posmatrane klase odgovorili , tj. od  6311 respondenata, </a:t>
            </a:r>
            <a:r>
              <a:rPr lang="sr-Latn-CS" sz="2000" dirty="0" smtClean="0">
                <a:solidFill>
                  <a:srgbClr val="FF0000"/>
                </a:solidFill>
              </a:rPr>
              <a:t>4.5%</a:t>
            </a:r>
            <a:r>
              <a:rPr lang="sr-Latn-CS" sz="2000" dirty="0" smtClean="0"/>
              <a:t> je u klasi 2.</a:t>
            </a:r>
          </a:p>
          <a:p>
            <a:r>
              <a:rPr lang="sr-Latn-CS" sz="2000" dirty="0" smtClean="0"/>
              <a:t>score: </a:t>
            </a:r>
            <a:r>
              <a:rPr lang="en-US" sz="2000" dirty="0" smtClean="0"/>
              <a:t>U </a:t>
            </a:r>
            <a:r>
              <a:rPr lang="en-US" sz="2000" dirty="0" err="1" smtClean="0"/>
              <a:t>grupi</a:t>
            </a:r>
            <a:r>
              <a:rPr lang="en-US" sz="2000" dirty="0" smtClean="0"/>
              <a:t> 2 </a:t>
            </a:r>
            <a:r>
              <a:rPr lang="en-US" sz="2000" dirty="0" err="1" smtClean="0"/>
              <a:t>ima</a:t>
            </a:r>
            <a:r>
              <a:rPr lang="en-US" sz="2000" dirty="0" smtClean="0"/>
              <a:t> 42:1758 </a:t>
            </a:r>
            <a:r>
              <a:rPr lang="en-US" sz="2000" dirty="0" err="1" smtClean="0"/>
              <a:t>respondenata</a:t>
            </a:r>
            <a:r>
              <a:rPr lang="en-US" sz="2000" dirty="0" smtClean="0"/>
              <a:t>, </a:t>
            </a:r>
            <a:r>
              <a:rPr lang="en-US" sz="2000" dirty="0" err="1" smtClean="0"/>
              <a:t>tj</a:t>
            </a:r>
            <a:r>
              <a:rPr lang="en-US" sz="2000" dirty="0" smtClean="0"/>
              <a:t>. </a:t>
            </a:r>
            <a:r>
              <a:rPr lang="sr-Latn-CS" sz="2000" dirty="0" smtClean="0">
                <a:solidFill>
                  <a:srgbClr val="FF0000"/>
                </a:solidFill>
              </a:rPr>
              <a:t>2.39%</a:t>
            </a:r>
            <a:endParaRPr lang="sr-Latn-CS" sz="2000" dirty="0" smtClean="0"/>
          </a:p>
          <a:p>
            <a:r>
              <a:rPr lang="sr-Latn-CS" sz="2000" dirty="0" smtClean="0"/>
              <a:t>index: Izračunava se  kao </a:t>
            </a:r>
            <a:r>
              <a:rPr lang="en-US" sz="2000" dirty="0" smtClean="0"/>
              <a:t>(2.39% /1.15%) x 100</a:t>
            </a:r>
            <a:r>
              <a:rPr lang="sr-Latn-CS" sz="2000" dirty="0" smtClean="0"/>
              <a:t> </a:t>
            </a:r>
            <a:r>
              <a:rPr lang="sr-Latn-CS" sz="2000" smtClean="0"/>
              <a:t>= </a:t>
            </a:r>
            <a:r>
              <a:rPr lang="sr-Latn-CS" sz="2000" smtClean="0">
                <a:solidFill>
                  <a:srgbClr val="FF0000"/>
                </a:solidFill>
              </a:rPr>
              <a:t>208</a:t>
            </a:r>
            <a:r>
              <a:rPr lang="en-US" sz="2000" smtClean="0"/>
              <a:t> </a:t>
            </a:r>
            <a:r>
              <a:rPr lang="en-US" sz="2000" dirty="0" smtClean="0">
                <a:sym typeface="Symbol"/>
              </a:rPr>
              <a:t></a:t>
            </a:r>
            <a:r>
              <a:rPr lang="sr-Latn-CS" sz="2000" dirty="0" smtClean="0">
                <a:sym typeface="Symbol"/>
              </a:rPr>
              <a:t> </a:t>
            </a:r>
            <a:r>
              <a:rPr lang="sr-Latn-CS" sz="2000" b="1" dirty="0" smtClean="0"/>
              <a:t>Stopa odziva je u ovoj klasi </a:t>
            </a:r>
            <a:r>
              <a:rPr lang="en-US" sz="2000" b="1" dirty="0" smtClean="0"/>
              <a:t>108% </a:t>
            </a:r>
            <a:r>
              <a:rPr lang="sr-Latn-CS" sz="2000" b="1" dirty="0" smtClean="0"/>
              <a:t>viša od prosečne za populaciju.</a:t>
            </a:r>
            <a:endParaRPr lang="en-US" sz="20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4800600"/>
            <a:ext cx="3886200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066800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Detaljan pregled “dobiti” </a:t>
            </a:r>
            <a:r>
              <a:rPr lang="sr-Latn-CS" sz="2400" dirty="0" smtClean="0"/>
              <a:t>(gain chart) - desna polovina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9200" t="70400" r="36000" b="3200"/>
          <a:stretch>
            <a:fillRect/>
          </a:stretch>
        </p:blipFill>
        <p:spPr bwMode="auto">
          <a:xfrm>
            <a:off x="0" y="3827165"/>
            <a:ext cx="9144000" cy="303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477512"/>
          </a:xfrm>
        </p:spPr>
        <p:txBody>
          <a:bodyPr>
            <a:normAutofit/>
          </a:bodyPr>
          <a:lstStyle/>
          <a:p>
            <a:r>
              <a:rPr lang="sr-Latn-CS" sz="2000" b="1" dirty="0" smtClean="0"/>
              <a:t>Kolone 8-13 su kumulativna statistika</a:t>
            </a:r>
          </a:p>
          <a:p>
            <a:r>
              <a:rPr lang="sr-Latn-CS" sz="2000" dirty="0" smtClean="0"/>
              <a:t>Tri najbolje klase (2, 4 i 3) čine ukupno 27.6% uzorka (2.2 +7.6+17.7), sa kombinovanom stopom odziva score=1.63, i indeksom </a:t>
            </a:r>
            <a:r>
              <a:rPr lang="en-US" sz="2000" dirty="0" smtClean="0"/>
              <a:t>142 (1.63% / 1.15%).</a:t>
            </a:r>
            <a:r>
              <a:rPr lang="sr-Latn-CS" sz="2000" dirty="0" smtClean="0"/>
              <a:t> </a:t>
            </a:r>
            <a:r>
              <a:rPr lang="en-US" sz="2000" dirty="0" smtClean="0">
                <a:sym typeface="Symbol"/>
              </a:rPr>
              <a:t></a:t>
            </a:r>
            <a:r>
              <a:rPr lang="sr-Latn-CS" sz="2000" dirty="0" smtClean="0">
                <a:sym typeface="Symbol"/>
              </a:rPr>
              <a:t> </a:t>
            </a:r>
            <a:r>
              <a:rPr lang="sr-Latn-CS" sz="2000" b="1" dirty="0" smtClean="0"/>
              <a:t>Stopa odziva u ove tri klase je 42</a:t>
            </a:r>
            <a:r>
              <a:rPr lang="en-US" sz="2000" b="1" dirty="0" smtClean="0"/>
              <a:t>% </a:t>
            </a:r>
            <a:r>
              <a:rPr lang="sr-Latn-CS" sz="2000" b="1" dirty="0" smtClean="0"/>
              <a:t>viša od prosečne za populaciju.</a:t>
            </a:r>
            <a:endParaRPr lang="en-US" sz="2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0" y="4800600"/>
            <a:ext cx="3733800" cy="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371600" y="4495800"/>
            <a:ext cx="685800" cy="1066800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562600" y="4953000"/>
            <a:ext cx="457200" cy="533400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127</TotalTime>
  <Words>510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Primena stabla odlučivanja u direktnom marketingu -SPSS alat</vt:lpstr>
      <vt:lpstr>SPSS file: subscrib.sav </vt:lpstr>
      <vt:lpstr>Semantika podataka</vt:lpstr>
      <vt:lpstr>Pridruživanje promenljivih ulazima/izlazu</vt:lpstr>
      <vt:lpstr>Ukupno 81040 komitenata je posmatrano:   6311 je vratilo popunjen obrazac 74729 nije reagovalo na poslat materijal   Dubina stabla je ograničena na 2, postavljanjem ulaznih parametara.  </vt:lpstr>
      <vt:lpstr>Rezultat “rasta” stabla u automatskom modu:</vt:lpstr>
      <vt:lpstr>Rezultat “rasta” stabla u automatskom modu:</vt:lpstr>
      <vt:lpstr>Detaljan pregled “dobiti” (gain chart) - leva polovina</vt:lpstr>
      <vt:lpstr>Detaljan pregled “dobiti” (gain chart) - desna polovina</vt:lpstr>
      <vt:lpstr>Primena modela - pretpostavka je da je ovo stablo finalno. </vt:lpstr>
    </vt:vector>
  </TitlesOfParts>
  <Company>ECCF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Primena stabla odlučivanja u direktnom marketingu -SPSS alat</dc:title>
  <dc:creator>Zita Bosnjak</dc:creator>
  <cp:lastModifiedBy>Zita Bosnjak</cp:lastModifiedBy>
  <cp:revision>26</cp:revision>
  <dcterms:created xsi:type="dcterms:W3CDTF">2018-03-14T11:13:43Z</dcterms:created>
  <dcterms:modified xsi:type="dcterms:W3CDTF">2018-03-28T10:34:36Z</dcterms:modified>
</cp:coreProperties>
</file>