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147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2308CC0-8128-4EB6-AD0D-9064946548DD}" type="datetimeFigureOut">
              <a:rPr lang="en-US" smtClean="0"/>
              <a:t>4/25/2018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733F36C-83F9-4522-8512-D67D47229C5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33F36C-83F9-4522-8512-D67D47229C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33F36C-83F9-4522-8512-D67D47229C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33F36C-83F9-4522-8512-D67D47229C52}"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733F36C-83F9-4522-8512-D67D47229C52}"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33F36C-83F9-4522-8512-D67D47229C52}"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733F36C-83F9-4522-8512-D67D47229C5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733F36C-83F9-4522-8512-D67D47229C52}"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2308CC0-8128-4EB6-AD0D-9064946548DD}" type="datetimeFigureOut">
              <a:rPr lang="en-US" smtClean="0"/>
              <a:t>4/25/2018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733F36C-83F9-4522-8512-D67D47229C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2308CC0-8128-4EB6-AD0D-9064946548DD}" type="datetimeFigureOut">
              <a:rPr lang="en-US" smtClean="0"/>
              <a:t>4/25/2018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733F36C-83F9-4522-8512-D67D47229C5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2308CC0-8128-4EB6-AD0D-9064946548DD}" type="datetimeFigureOut">
              <a:rPr lang="en-US" smtClean="0"/>
              <a:t>4/25/2018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733F36C-83F9-4522-8512-D67D47229C52}"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2308CC0-8128-4EB6-AD0D-9064946548DD}" type="datetimeFigureOut">
              <a:rPr lang="en-US" smtClean="0"/>
              <a:t>4/25/2018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733F36C-83F9-4522-8512-D67D47229C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blogs.gartner.com/doug-laney/files/2012/01/ad949-3D-Data-Management-Controlling-Data-Volume-Velocity-and-Variety.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en.wikipedia.org/wiki/Spanner_%28database%29" TargetMode="External"/><Relationship Id="rId3" Type="http://schemas.openxmlformats.org/officeDocument/2006/relationships/hyperlink" Target="https://en.wikipedia.org/wiki/NoSQL" TargetMode="External"/><Relationship Id="rId7" Type="http://schemas.openxmlformats.org/officeDocument/2006/relationships/hyperlink" Target="https://en.wikipedia.org/wiki/C-treeACE" TargetMode="External"/><Relationship Id="rId2" Type="http://schemas.openxmlformats.org/officeDocument/2006/relationships/hyperlink" Target="http://hadoop.apache.org/" TargetMode="External"/><Relationship Id="rId1" Type="http://schemas.openxmlformats.org/officeDocument/2006/relationships/slideLayout" Target="../slideLayouts/slideLayout2.xml"/><Relationship Id="rId6" Type="http://schemas.openxmlformats.org/officeDocument/2006/relationships/hyperlink" Target="https://en.wikipedia.org/wiki/Aerospike_database" TargetMode="External"/><Relationship Id="rId11" Type="http://schemas.openxmlformats.org/officeDocument/2006/relationships/hyperlink" Target="https://en.wikipedia.org/wiki/OrientDB" TargetMode="External"/><Relationship Id="rId5" Type="http://schemas.openxmlformats.org/officeDocument/2006/relationships/hyperlink" Target="https://en.wikipedia.org/wiki/MarkLogic" TargetMode="External"/><Relationship Id="rId10" Type="http://schemas.openxmlformats.org/officeDocument/2006/relationships/hyperlink" Target="https://en.wikipedia.org/wiki/Lightning_Memory-Mapped_Database" TargetMode="External"/><Relationship Id="rId4" Type="http://schemas.openxmlformats.org/officeDocument/2006/relationships/hyperlink" Target="https://en.wikipedia.org/wiki/ACID" TargetMode="External"/><Relationship Id="rId9" Type="http://schemas.openxmlformats.org/officeDocument/2006/relationships/hyperlink" Target="https://en.wikipedia.org/wiki/NewSQ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9sight.com/Big_Data_Zoo.pdf" TargetMode="External"/><Relationship Id="rId2" Type="http://schemas.openxmlformats.org/officeDocument/2006/relationships/hyperlink" Target="http://hortonworks.com/blog/7-key-drivers-for-the-big-data-marke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saphana.com/community/blogs/blog/2012/08/21/beyond-the-balance-sheet-run-your-business-on-new-signals-in-the-age-of-big-dat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Big Data</a:t>
            </a:r>
            <a:endParaRPr lang="en-US" dirty="0"/>
          </a:p>
        </p:txBody>
      </p:sp>
      <p:sp>
        <p:nvSpPr>
          <p:cNvPr id="3" name="Subtitle 2"/>
          <p:cNvSpPr>
            <a:spLocks noGrp="1"/>
          </p:cNvSpPr>
          <p:nvPr>
            <p:ph type="subTitle" idx="1"/>
          </p:nvPr>
        </p:nvSpPr>
        <p:spPr/>
        <p:txBody>
          <a:bodyPr>
            <a:normAutofit/>
          </a:bodyPr>
          <a:lstStyle/>
          <a:p>
            <a:r>
              <a:rPr lang="sr-Latn-CS" dirty="0" smtClean="0"/>
              <a:t>Metode i tehnike analize poslovnih podataka</a:t>
            </a:r>
          </a:p>
          <a:p>
            <a:r>
              <a:rPr lang="sr-Latn-CS" dirty="0" smtClean="0"/>
              <a:t>Prof. dr Zita Bošnjak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2176271"/>
          </a:xfrm>
        </p:spPr>
        <p:txBody>
          <a:bodyPr>
            <a:normAutofit fontScale="92500" lnSpcReduction="10000"/>
          </a:bodyPr>
          <a:lstStyle/>
          <a:p>
            <a:r>
              <a:rPr lang="en-US" dirty="0" smtClean="0">
                <a:hlinkClick r:id="rId2"/>
              </a:rPr>
              <a:t>Doug </a:t>
            </a:r>
            <a:r>
              <a:rPr lang="en-US" dirty="0" smtClean="0">
                <a:hlinkClick r:id="rId2"/>
              </a:rPr>
              <a:t>Laney of </a:t>
            </a:r>
            <a:r>
              <a:rPr lang="en-US" dirty="0" smtClean="0">
                <a:hlinkClick r:id="rId2"/>
              </a:rPr>
              <a:t>Gartner</a:t>
            </a:r>
            <a:r>
              <a:rPr lang="sr-Latn-CS" dirty="0" smtClean="0"/>
              <a:t>:</a:t>
            </a:r>
          </a:p>
          <a:p>
            <a:pPr marL="880110" lvl="1" indent="-514350"/>
            <a:r>
              <a:rPr lang="sr-Latn-CS" dirty="0" smtClean="0"/>
              <a:t>3V: </a:t>
            </a:r>
            <a:r>
              <a:rPr lang="en-US" dirty="0" smtClean="0"/>
              <a:t>Volume</a:t>
            </a:r>
            <a:r>
              <a:rPr lang="en-US" dirty="0" smtClean="0"/>
              <a:t>, Velocity, and </a:t>
            </a:r>
            <a:r>
              <a:rPr lang="en-US" dirty="0" smtClean="0"/>
              <a:t>Variety</a:t>
            </a:r>
            <a:endParaRPr lang="sr-Latn-CS" dirty="0" smtClean="0"/>
          </a:p>
          <a:p>
            <a:pPr marL="880110" lvl="1" indent="-514350"/>
            <a:r>
              <a:rPr lang="en-US" dirty="0" smtClean="0"/>
              <a:t>additional </a:t>
            </a:r>
            <a:r>
              <a:rPr lang="en-US" dirty="0" smtClean="0"/>
              <a:t>Vs </a:t>
            </a:r>
            <a:r>
              <a:rPr lang="en-US" dirty="0" smtClean="0"/>
              <a:t>including Validity, Veracity, Value, and Visibility</a:t>
            </a:r>
            <a:r>
              <a:rPr lang="en-US" dirty="0" smtClean="0"/>
              <a:t>.</a:t>
            </a:r>
            <a:endParaRPr lang="sr-Latn-CS" dirty="0" smtClean="0"/>
          </a:p>
          <a:p>
            <a:pPr marL="624078" indent="-514350"/>
            <a:r>
              <a:rPr lang="en-US" dirty="0" smtClean="0"/>
              <a:t>we do indeed now have a lot more volume, velocity, and variety than </a:t>
            </a:r>
            <a:r>
              <a:rPr lang="en-US" dirty="0" smtClean="0"/>
              <a:t>a</a:t>
            </a:r>
            <a:r>
              <a:rPr lang="sr-Latn-CS" dirty="0" smtClean="0"/>
              <a:t> </a:t>
            </a:r>
            <a:r>
              <a:rPr lang="en-US" dirty="0" smtClean="0"/>
              <a:t>decade </a:t>
            </a:r>
            <a:r>
              <a:rPr lang="en-US" dirty="0" smtClean="0"/>
              <a:t>ago</a:t>
            </a:r>
            <a:endParaRPr lang="en-US" dirty="0"/>
          </a:p>
        </p:txBody>
      </p:sp>
      <p:sp>
        <p:nvSpPr>
          <p:cNvPr id="2" name="Title 1"/>
          <p:cNvSpPr>
            <a:spLocks noGrp="1"/>
          </p:cNvSpPr>
          <p:nvPr>
            <p:ph type="title"/>
          </p:nvPr>
        </p:nvSpPr>
        <p:spPr/>
        <p:txBody>
          <a:bodyPr>
            <a:normAutofit fontScale="90000"/>
          </a:bodyPr>
          <a:lstStyle/>
          <a:p>
            <a:r>
              <a:rPr lang="en-US" dirty="0" smtClean="0"/>
              <a:t>The Original Big Data</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533400"/>
            <a:ext cx="8229600"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a:spcBef>
                <a:spcPct val="0"/>
              </a:spcBef>
            </a:pPr>
            <a:r>
              <a:rPr lang="en-US" sz="4100" b="1" dirty="0">
                <a:solidFill>
                  <a:schemeClr val="tx2"/>
                </a:solidFill>
                <a:effectLst>
                  <a:outerShdw blurRad="31750" dist="25400" dir="5400000" algn="tl" rotWithShape="0">
                    <a:srgbClr val="000000">
                      <a:alpha val="25000"/>
                    </a:srgbClr>
                  </a:outerShdw>
                </a:effectLst>
                <a:latin typeface="+mj-lt"/>
                <a:ea typeface="+mj-ea"/>
                <a:cs typeface="+mj-cs"/>
              </a:rPr>
              <a:t>Big Data as Technology</a:t>
            </a:r>
            <a: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en-US" sz="41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5" name="Content Placeholder 2"/>
          <p:cNvSpPr txBox="1">
            <a:spLocks/>
          </p:cNvSpPr>
          <p:nvPr/>
        </p:nvSpPr>
        <p:spPr>
          <a:xfrm>
            <a:off x="533400" y="1447800"/>
            <a:ext cx="8229600" cy="5029200"/>
          </a:xfrm>
          <a:prstGeom prst="rect">
            <a:avLst/>
          </a:prstGeom>
        </p:spPr>
        <p:txBody>
          <a:bodyPr vert="horz">
            <a:normAutofit fontScale="92500" lnSpcReduction="10000"/>
          </a:bodyPr>
          <a:lstStyle/>
          <a:p>
            <a:pPr marL="365760" lvl="0" indent="-256032">
              <a:spcBef>
                <a:spcPts val="400"/>
              </a:spcBef>
              <a:buClr>
                <a:schemeClr val="accent1"/>
              </a:buClr>
              <a:buSzPct val="68000"/>
              <a:buFont typeface="Wingdings 3"/>
              <a:buChar char=""/>
            </a:pPr>
            <a:r>
              <a:rPr lang="en-US" sz="2800" dirty="0" smtClean="0"/>
              <a:t>the fast rise of open source technologies such as </a:t>
            </a:r>
            <a:r>
              <a:rPr lang="en-US" sz="2800" dirty="0" err="1" smtClean="0">
                <a:hlinkClick r:id="rId2"/>
              </a:rPr>
              <a:t>Hadoop</a:t>
            </a:r>
            <a:r>
              <a:rPr lang="en-US" sz="2800" dirty="0" smtClean="0"/>
              <a:t> and other </a:t>
            </a:r>
            <a:r>
              <a:rPr lang="en-US" sz="2800" dirty="0" err="1" smtClean="0">
                <a:hlinkClick r:id="rId3"/>
              </a:rPr>
              <a:t>NoSQL</a:t>
            </a:r>
            <a:r>
              <a:rPr lang="en-US" sz="2800" dirty="0" smtClean="0"/>
              <a:t> ways of storing and manipulating data. </a:t>
            </a:r>
            <a:endParaRPr lang="sr-Latn-CS" sz="2800" dirty="0" smtClean="0"/>
          </a:p>
          <a:p>
            <a:pPr marL="365760" lvl="0" indent="-256032">
              <a:spcBef>
                <a:spcPts val="400"/>
              </a:spcBef>
              <a:buClr>
                <a:schemeClr val="accent1"/>
              </a:buClr>
              <a:buSzPct val="68000"/>
              <a:buFont typeface="Wingdings 3"/>
              <a:buChar char=""/>
            </a:pPr>
            <a:r>
              <a:rPr lang="en-US" sz="2400" dirty="0" smtClean="0"/>
              <a:t>The Apache™ </a:t>
            </a:r>
            <a:r>
              <a:rPr lang="en-US" sz="2400" dirty="0" err="1" smtClean="0"/>
              <a:t>Hadoop</a:t>
            </a:r>
            <a:r>
              <a:rPr lang="en-US" sz="2400" dirty="0" smtClean="0"/>
              <a:t>® project develops open-source software for reliable, scalable, distributed computing.</a:t>
            </a:r>
            <a:endParaRPr lang="sr-Latn-CS" sz="2400" dirty="0" smtClean="0"/>
          </a:p>
          <a:p>
            <a:pPr marL="365760" lvl="0" indent="-256032">
              <a:spcBef>
                <a:spcPts val="400"/>
              </a:spcBef>
              <a:buClr>
                <a:schemeClr val="accent1"/>
              </a:buClr>
              <a:buSzPct val="68000"/>
              <a:buFont typeface="Wingdings 3"/>
              <a:buChar char=""/>
            </a:pPr>
            <a:r>
              <a:rPr lang="en-US" sz="2400" dirty="0" smtClean="0"/>
              <a:t>Barriers to the greater adoption of </a:t>
            </a:r>
            <a:r>
              <a:rPr lang="en-US" sz="2400" dirty="0" err="1" smtClean="0"/>
              <a:t>NoSQL</a:t>
            </a:r>
            <a:r>
              <a:rPr lang="en-US" sz="2400" dirty="0" smtClean="0"/>
              <a:t> stores include the use of low-level query languages (instead of SQL, for instance the lack of ability to perform ad-hoc joins across tables), lack of standardized interfaces, and huge previous investments in existing relational databases. </a:t>
            </a:r>
            <a:endParaRPr lang="sr-Latn-CS" sz="2400" dirty="0" smtClean="0"/>
          </a:p>
          <a:p>
            <a:pPr marL="365760" lvl="0" indent="-256032">
              <a:spcBef>
                <a:spcPts val="400"/>
              </a:spcBef>
              <a:buClr>
                <a:schemeClr val="accent1"/>
              </a:buClr>
              <a:buSzPct val="68000"/>
              <a:buFont typeface="Wingdings 3"/>
              <a:buChar char=""/>
            </a:pPr>
            <a:r>
              <a:rPr lang="en-US" sz="2400" dirty="0" smtClean="0"/>
              <a:t>Most </a:t>
            </a:r>
            <a:r>
              <a:rPr lang="en-US" sz="2400" dirty="0" err="1" smtClean="0"/>
              <a:t>NoSQL</a:t>
            </a:r>
            <a:r>
              <a:rPr lang="en-US" sz="2400" dirty="0" smtClean="0"/>
              <a:t> stores lack true </a:t>
            </a:r>
            <a:r>
              <a:rPr lang="en-US" sz="2400" dirty="0" smtClean="0">
                <a:hlinkClick r:id="rId4" tooltip="ACID"/>
              </a:rPr>
              <a:t>ACID</a:t>
            </a:r>
            <a:r>
              <a:rPr lang="en-US" sz="2400" dirty="0" smtClean="0"/>
              <a:t> transactions, although a few databases, such as </a:t>
            </a:r>
            <a:r>
              <a:rPr lang="en-US" sz="2400" dirty="0" err="1" smtClean="0">
                <a:hlinkClick r:id="rId5" tooltip="MarkLogic"/>
              </a:rPr>
              <a:t>MarkLogic</a:t>
            </a:r>
            <a:r>
              <a:rPr lang="en-US" sz="2400" dirty="0" smtClean="0"/>
              <a:t>, </a:t>
            </a:r>
            <a:r>
              <a:rPr lang="en-US" sz="2400" dirty="0" err="1" smtClean="0">
                <a:hlinkClick r:id="rId6" tooltip="Aerospike database"/>
              </a:rPr>
              <a:t>Aerospike</a:t>
            </a:r>
            <a:r>
              <a:rPr lang="en-US" sz="2400" dirty="0" smtClean="0"/>
              <a:t>, </a:t>
            </a:r>
            <a:r>
              <a:rPr lang="en-US" sz="2400" dirty="0" err="1" smtClean="0"/>
              <a:t>FairCom</a:t>
            </a:r>
            <a:r>
              <a:rPr lang="en-US" sz="2400" dirty="0" smtClean="0"/>
              <a:t> </a:t>
            </a:r>
            <a:r>
              <a:rPr lang="en-US" sz="2400" dirty="0" smtClean="0">
                <a:hlinkClick r:id="rId7" tooltip="C-treeACE"/>
              </a:rPr>
              <a:t>c-</a:t>
            </a:r>
            <a:r>
              <a:rPr lang="en-US" sz="2400" dirty="0" err="1" smtClean="0">
                <a:hlinkClick r:id="rId7" tooltip="C-treeACE"/>
              </a:rPr>
              <a:t>treeACE</a:t>
            </a:r>
            <a:r>
              <a:rPr lang="en-US" sz="2400" dirty="0" smtClean="0"/>
              <a:t>, Google </a:t>
            </a:r>
            <a:r>
              <a:rPr lang="en-US" sz="2400" dirty="0" smtClean="0">
                <a:hlinkClick r:id="rId8" tooltip="Spanner (database)"/>
              </a:rPr>
              <a:t>Spanner</a:t>
            </a:r>
            <a:r>
              <a:rPr lang="en-US" sz="2400" dirty="0" smtClean="0"/>
              <a:t> (though technically a </a:t>
            </a:r>
            <a:r>
              <a:rPr lang="en-US" sz="2400" dirty="0" err="1" smtClean="0">
                <a:hlinkClick r:id="rId9" tooltip="NewSQL"/>
              </a:rPr>
              <a:t>NewSQL</a:t>
            </a:r>
            <a:r>
              <a:rPr lang="en-US" sz="2400" dirty="0" smtClean="0"/>
              <a:t> database), </a:t>
            </a:r>
            <a:r>
              <a:rPr lang="en-US" sz="2400" dirty="0" err="1" smtClean="0"/>
              <a:t>Symas</a:t>
            </a:r>
            <a:r>
              <a:rPr lang="en-US" sz="2400" dirty="0" smtClean="0"/>
              <a:t> </a:t>
            </a:r>
            <a:r>
              <a:rPr lang="en-US" sz="2400" dirty="0" smtClean="0">
                <a:hlinkClick r:id="rId10" tooltip="Lightning Memory-Mapped Database"/>
              </a:rPr>
              <a:t>LMDB</a:t>
            </a:r>
            <a:r>
              <a:rPr lang="en-US" sz="2400" dirty="0" smtClean="0"/>
              <a:t>, and </a:t>
            </a:r>
            <a:r>
              <a:rPr lang="en-US" sz="2400" dirty="0" err="1" smtClean="0">
                <a:hlinkClick r:id="rId11" tooltip="OrientDB"/>
              </a:rPr>
              <a:t>OrientDB</a:t>
            </a:r>
            <a:r>
              <a:rPr lang="en-US" sz="2400" dirty="0" smtClean="0"/>
              <a:t> have made them central to their designs.</a:t>
            </a:r>
            <a:endParaRPr kumimoji="0" lang="en-US" sz="23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Transactions, Interactions, and Observations.</a:t>
            </a:r>
            <a:r>
              <a:rPr lang="en-US" dirty="0" smtClean="0"/>
              <a:t> </a:t>
            </a:r>
            <a:endParaRPr lang="sr-Latn-CS" dirty="0" smtClean="0"/>
          </a:p>
          <a:p>
            <a:pPr lvl="1"/>
            <a:r>
              <a:rPr lang="en-US" dirty="0" smtClean="0"/>
              <a:t>Transactions </a:t>
            </a:r>
            <a:r>
              <a:rPr lang="en-US" dirty="0" smtClean="0"/>
              <a:t>make up the majority of what we have collected, stored and analyzed in the past. Interactions are data that comes from things like people clicking on web pages. Observations are data collected automatically</a:t>
            </a:r>
            <a:r>
              <a:rPr lang="en-US" dirty="0" smtClean="0"/>
              <a:t>.</a:t>
            </a:r>
            <a:endParaRPr lang="sr-Latn-CS" dirty="0" smtClean="0"/>
          </a:p>
          <a:p>
            <a:r>
              <a:rPr lang="en-US" dirty="0" smtClean="0">
                <a:hlinkClick r:id="rId3"/>
              </a:rPr>
              <a:t>Process-Mediated Data, Human-Sourced Information, and Machine-Generated </a:t>
            </a:r>
            <a:r>
              <a:rPr lang="en-US" dirty="0" smtClean="0">
                <a:hlinkClick r:id="rId3"/>
              </a:rPr>
              <a:t>Data</a:t>
            </a:r>
            <a:endParaRPr lang="sr-Latn-CS" dirty="0" smtClean="0"/>
          </a:p>
          <a:p>
            <a:pPr lvl="1"/>
            <a:r>
              <a:rPr lang="en-US" dirty="0" smtClean="0"/>
              <a:t>It </a:t>
            </a:r>
            <a:r>
              <a:rPr lang="en-US" dirty="0" smtClean="0"/>
              <a:t>is basically the same as the data </a:t>
            </a:r>
            <a:r>
              <a:rPr lang="en-US" dirty="0" smtClean="0"/>
              <a:t>warehousing</a:t>
            </a:r>
            <a:r>
              <a:rPr lang="sr-Latn-CS" dirty="0" smtClean="0"/>
              <a:t>,</a:t>
            </a:r>
            <a:r>
              <a:rPr lang="en-US" dirty="0" smtClean="0"/>
              <a:t> </a:t>
            </a:r>
            <a:r>
              <a:rPr lang="en-US" dirty="0" smtClean="0"/>
              <a:t>but with clearer </a:t>
            </a:r>
            <a:r>
              <a:rPr lang="en-US" dirty="0" smtClean="0"/>
              <a:t>name.</a:t>
            </a:r>
            <a:endParaRPr lang="en-US" dirty="0"/>
          </a:p>
        </p:txBody>
      </p:sp>
      <p:sp>
        <p:nvSpPr>
          <p:cNvPr id="3" name="Title 2"/>
          <p:cNvSpPr>
            <a:spLocks noGrp="1"/>
          </p:cNvSpPr>
          <p:nvPr>
            <p:ph type="title"/>
          </p:nvPr>
        </p:nvSpPr>
        <p:spPr/>
        <p:txBody>
          <a:bodyPr>
            <a:normAutofit fontScale="90000"/>
          </a:bodyPr>
          <a:lstStyle/>
          <a:p>
            <a:r>
              <a:rPr lang="en-US" dirty="0" smtClean="0"/>
              <a:t>why Big Data now is different from mere big data in the </a:t>
            </a:r>
            <a:r>
              <a:rPr lang="en-US" dirty="0" smtClean="0"/>
              <a:t>past</a:t>
            </a:r>
            <a:r>
              <a:rPr lang="sr-Latn-CS" dirty="0" smtClean="0"/>
              <a:t> 1/2</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Big Data as </a:t>
            </a:r>
            <a:r>
              <a:rPr lang="en-US" dirty="0" smtClean="0"/>
              <a:t>Signals</a:t>
            </a:r>
            <a:endParaRPr lang="sr-Latn-CS" dirty="0" smtClean="0"/>
          </a:p>
          <a:p>
            <a:pPr lvl="1"/>
            <a:r>
              <a:rPr lang="en-US" dirty="0" smtClean="0"/>
              <a:t>by </a:t>
            </a:r>
            <a:r>
              <a:rPr lang="en-US" dirty="0" smtClean="0"/>
              <a:t>the </a:t>
            </a:r>
            <a:r>
              <a:rPr lang="en-US" dirty="0" smtClean="0"/>
              <a:t>time </a:t>
            </a:r>
            <a:r>
              <a:rPr lang="en-US" dirty="0" smtClean="0"/>
              <a:t>transactions are recorded, it’s too late to do anything about </a:t>
            </a:r>
            <a:r>
              <a:rPr lang="en-US" dirty="0" smtClean="0"/>
              <a:t>them. </a:t>
            </a:r>
            <a:endParaRPr lang="sr-Latn-CS" dirty="0" smtClean="0"/>
          </a:p>
          <a:p>
            <a:pPr lvl="1"/>
            <a:r>
              <a:rPr lang="en-US" dirty="0" smtClean="0"/>
              <a:t>In </a:t>
            </a:r>
            <a:r>
              <a:rPr lang="en-US" dirty="0" smtClean="0"/>
              <a:t>the ‘new world,’ companies can instead use </a:t>
            </a:r>
            <a:r>
              <a:rPr lang="en-US" dirty="0" smtClean="0">
                <a:hlinkClick r:id="rId2"/>
              </a:rPr>
              <a:t>new ‘signal’ data</a:t>
            </a:r>
            <a:r>
              <a:rPr lang="en-US" dirty="0" smtClean="0"/>
              <a:t> to anticipate what’s going to happen, and intervene to improve the situation</a:t>
            </a:r>
            <a:r>
              <a:rPr lang="en-US" dirty="0" smtClean="0"/>
              <a:t>.</a:t>
            </a:r>
            <a:endParaRPr lang="sr-Latn-CS" dirty="0" smtClean="0"/>
          </a:p>
          <a:p>
            <a:pPr lvl="1"/>
            <a:r>
              <a:rPr lang="en-US" dirty="0" smtClean="0"/>
              <a:t>Examples include tracking brand sentiment on social media (if your ‘likes’ fall off a cliff, your sales will surely follow) and predictive maintenance (complex algorithms determine when you need to replace an aircraft part, before the plane gets expensively stuck on the runway).</a:t>
            </a:r>
            <a:endParaRPr lang="en-US" dirty="0"/>
          </a:p>
        </p:txBody>
      </p:sp>
      <p:sp>
        <p:nvSpPr>
          <p:cNvPr id="3" name="Title 2"/>
          <p:cNvSpPr>
            <a:spLocks noGrp="1"/>
          </p:cNvSpPr>
          <p:nvPr>
            <p:ph type="title"/>
          </p:nvPr>
        </p:nvSpPr>
        <p:spPr/>
        <p:txBody>
          <a:bodyPr>
            <a:normAutofit fontScale="90000"/>
          </a:bodyPr>
          <a:lstStyle/>
          <a:p>
            <a:r>
              <a:rPr lang="en-US" dirty="0" smtClean="0"/>
              <a:t>why Big Data now is different from mere big data in the </a:t>
            </a:r>
            <a:r>
              <a:rPr lang="en-US" dirty="0" smtClean="0"/>
              <a:t>past</a:t>
            </a:r>
            <a:r>
              <a:rPr lang="sr-Latn-CS" dirty="0" smtClean="0"/>
              <a:t> 2/2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13800" t="21333" r="37800" b="4267"/>
          <a:stretch>
            <a:fillRect/>
          </a:stretch>
        </p:blipFill>
        <p:spPr bwMode="auto">
          <a:xfrm>
            <a:off x="457200" y="203358"/>
            <a:ext cx="7696200" cy="6654642"/>
          </a:xfrm>
          <a:prstGeom prst="rect">
            <a:avLst/>
          </a:prstGeom>
          <a:noFill/>
          <a:ln w="9525">
            <a:noFill/>
            <a:miter lim="800000"/>
            <a:headEnd/>
            <a:tailEnd/>
          </a:ln>
          <a:effectLst/>
        </p:spPr>
      </p:pic>
      <p:sp>
        <p:nvSpPr>
          <p:cNvPr id="5" name="TextBox 4"/>
          <p:cNvSpPr txBox="1"/>
          <p:nvPr/>
        </p:nvSpPr>
        <p:spPr>
          <a:xfrm>
            <a:off x="8105001" y="127631"/>
            <a:ext cx="738664" cy="6730369"/>
          </a:xfrm>
          <a:prstGeom prst="rect">
            <a:avLst/>
          </a:prstGeom>
          <a:noFill/>
        </p:spPr>
        <p:txBody>
          <a:bodyPr vert="vert" wrap="none" rtlCol="0">
            <a:spAutoFit/>
          </a:bodyPr>
          <a:lstStyle/>
          <a:p>
            <a:r>
              <a:rPr lang="sr-Latn-CS" dirty="0" smtClean="0"/>
              <a:t>Prvi7 7 od 30 definicija sa sajta (25.04.2018.):</a:t>
            </a:r>
          </a:p>
          <a:p>
            <a:r>
              <a:rPr lang="en-US" dirty="0" smtClean="0"/>
              <a:t>https://www.opentracker.net/article/definitions-big-data/</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164</TotalTime>
  <Words>403</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Big Data</vt:lpstr>
      <vt:lpstr>The Original Big Data </vt:lpstr>
      <vt:lpstr>Slide 3</vt:lpstr>
      <vt:lpstr>why Big Data now is different from mere big data in the past 1/2</vt:lpstr>
      <vt:lpstr>why Big Data now is different from mere big data in the past 2/2</vt:lpstr>
      <vt:lpstr>Slide 6</vt:lpstr>
    </vt:vector>
  </TitlesOfParts>
  <Company>ECCF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dc:title>
  <dc:creator>Zita Bosnjak</dc:creator>
  <cp:lastModifiedBy>Zita Bosnjak</cp:lastModifiedBy>
  <cp:revision>9</cp:revision>
  <dcterms:created xsi:type="dcterms:W3CDTF">2018-04-25T07:09:24Z</dcterms:created>
  <dcterms:modified xsi:type="dcterms:W3CDTF">2018-04-25T09:53:26Z</dcterms:modified>
</cp:coreProperties>
</file>