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63" r:id="rId5"/>
    <p:sldId id="259" r:id="rId6"/>
    <p:sldId id="258" r:id="rId7"/>
    <p:sldId id="264" r:id="rId8"/>
    <p:sldId id="260" r:id="rId9"/>
    <p:sldId id="265" r:id="rId10"/>
    <p:sldId id="261" r:id="rId11"/>
    <p:sldId id="266" r:id="rId12"/>
    <p:sldId id="262" r:id="rId13"/>
    <p:sldId id="267" r:id="rId14"/>
    <p:sldId id="268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9640A-F8CF-461B-9DCC-F1A239D7B52A}" type="datetimeFigureOut">
              <a:rPr lang="en-US" smtClean="0"/>
              <a:pPr/>
              <a:t>3/13/2018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915DB-7B09-4F10-9397-B06183CC0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dirty="0" smtClean="0"/>
              <a:t>Priprema podataka za analizu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CS" dirty="0" smtClean="0"/>
              <a:t>Metode i tehnike analize (poslovnih) podataka</a:t>
            </a:r>
          </a:p>
          <a:p>
            <a:r>
              <a:rPr lang="sr-Latn-CS" dirty="0" smtClean="0"/>
              <a:t>Prof. dr Zita Bošnjak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CS" sz="3200" dirty="0" smtClean="0"/>
              <a:t>Izvorni podaci iz baze </a:t>
            </a:r>
            <a:r>
              <a:rPr lang="en-US" sz="3200" dirty="0" smtClean="0"/>
              <a:t>Mathematics Department in the College of Sciences</a:t>
            </a:r>
            <a:r>
              <a:rPr lang="sr-Latn-CS" sz="3200" dirty="0" smtClean="0"/>
              <a:t>, </a:t>
            </a:r>
            <a:r>
              <a:rPr lang="en-US" sz="3200" dirty="0" smtClean="0"/>
              <a:t>2008‒2014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/>
          </a:bodyPr>
          <a:lstStyle/>
          <a:p>
            <a:r>
              <a:rPr lang="sr-Latn-CS" dirty="0" smtClean="0">
                <a:solidFill>
                  <a:srgbClr val="FF0000"/>
                </a:solidFill>
              </a:rPr>
              <a:t>Redukcija podataka:</a:t>
            </a:r>
          </a:p>
          <a:p>
            <a:pPr lvl="1"/>
            <a:r>
              <a:rPr lang="en-US" dirty="0" err="1" smtClean="0"/>
              <a:t>Atribut</a:t>
            </a:r>
            <a:r>
              <a:rPr lang="sr-Latn-CS" dirty="0" smtClean="0"/>
              <a:t>i kao </a:t>
            </a:r>
            <a:r>
              <a:rPr lang="en-US" dirty="0" smtClean="0"/>
              <a:t>student</a:t>
            </a:r>
            <a:r>
              <a:rPr lang="sr-Latn-CS" dirty="0" smtClean="0"/>
              <a:t>ovo ime ili </a:t>
            </a:r>
            <a:r>
              <a:rPr lang="en-US" dirty="0" smtClean="0"/>
              <a:t>ID</a:t>
            </a:r>
            <a:r>
              <a:rPr lang="sr-Latn-CS" dirty="0" smtClean="0"/>
              <a:t>, koji ne pružaju znanje bitno za proces rudarenja podataka se moraju eliminisati.</a:t>
            </a:r>
          </a:p>
          <a:p>
            <a:pPr lvl="1"/>
            <a:r>
              <a:rPr lang="sr-Latn-CS" dirty="0" smtClean="0"/>
              <a:t>Selektujemo atribute relevantne za DM proces.</a:t>
            </a:r>
          </a:p>
          <a:p>
            <a:pPr lvl="2"/>
            <a:r>
              <a:rPr lang="sr-Latn-CS" dirty="0" smtClean="0"/>
              <a:t>Koeficijent korelacije se koristi kao značajan alat za odabir </a:t>
            </a:r>
            <a:r>
              <a:rPr lang="sr-Latn-CS" b="1" dirty="0" smtClean="0"/>
              <a:t>numeričkih</a:t>
            </a:r>
            <a:r>
              <a:rPr lang="sr-Latn-CS" dirty="0" smtClean="0"/>
              <a:t> atributa: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7246" y="5624688"/>
            <a:ext cx="1066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3200" i="1" dirty="0" smtClean="0"/>
              <a:t>r</a:t>
            </a:r>
            <a:r>
              <a:rPr lang="sr-Latn-CS" sz="2800" i="1" dirty="0" smtClean="0"/>
              <a:t> </a:t>
            </a:r>
            <a:r>
              <a:rPr lang="sr-Latn-CS" sz="2400" i="1" baseline="-25000" dirty="0" smtClean="0"/>
              <a:t>A,E</a:t>
            </a:r>
            <a:r>
              <a:rPr lang="sr-Latn-CS" sz="2000" i="1" baseline="-25000" dirty="0" smtClean="0"/>
              <a:t> </a:t>
            </a:r>
            <a:r>
              <a:rPr lang="sr-Latn-CS" sz="2800" dirty="0" smtClean="0"/>
              <a:t>=</a:t>
            </a:r>
            <a:r>
              <a:rPr lang="sr-Latn-CS" sz="2000" i="1" dirty="0" smtClean="0"/>
              <a:t> </a:t>
            </a:r>
            <a:endParaRPr lang="en-US" i="1" baseline="-25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362200" y="5943600"/>
            <a:ext cx="2362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38400" y="4953000"/>
            <a:ext cx="2819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1400" dirty="0" smtClean="0">
                <a:sym typeface="Symbol"/>
              </a:rPr>
              <a:t> </a:t>
            </a:r>
            <a:r>
              <a:rPr lang="sr-Latn-CS" dirty="0" smtClean="0">
                <a:sym typeface="Symbol"/>
              </a:rPr>
              <a:t>N</a:t>
            </a:r>
            <a:endParaRPr lang="sr-Latn-CS" sz="1400" dirty="0" smtClean="0">
              <a:sym typeface="Symbol"/>
            </a:endParaRPr>
          </a:p>
          <a:p>
            <a:r>
              <a:rPr lang="en-US" sz="2800" dirty="0" smtClean="0">
                <a:sym typeface="Symbol"/>
              </a:rPr>
              <a:t></a:t>
            </a:r>
            <a:r>
              <a:rPr lang="sr-Latn-CS" sz="2800" dirty="0" smtClean="0">
                <a:sym typeface="Symbol"/>
              </a:rPr>
              <a:t> (a</a:t>
            </a:r>
            <a:r>
              <a:rPr lang="sr-Latn-CS" sz="2800" baseline="-25000" dirty="0" smtClean="0">
                <a:sym typeface="Symbol"/>
              </a:rPr>
              <a:t>i</a:t>
            </a:r>
            <a:r>
              <a:rPr lang="sr-Latn-CS" sz="2800" dirty="0" smtClean="0">
                <a:sym typeface="Symbol"/>
              </a:rPr>
              <a:t> - Ā) (e</a:t>
            </a:r>
            <a:r>
              <a:rPr lang="sr-Latn-CS" sz="2800" baseline="-25000" dirty="0" smtClean="0">
                <a:sym typeface="Symbol"/>
              </a:rPr>
              <a:t>i</a:t>
            </a:r>
            <a:r>
              <a:rPr lang="sr-Latn-CS" sz="2800" dirty="0" smtClean="0">
                <a:sym typeface="Symbol"/>
              </a:rPr>
              <a:t> - Ē) </a:t>
            </a:r>
          </a:p>
          <a:p>
            <a:r>
              <a:rPr lang="sr-Latn-CS" dirty="0" smtClean="0">
                <a:sym typeface="Symbol"/>
              </a:rPr>
              <a:t>i=1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19400" y="5827887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800" dirty="0" smtClean="0"/>
              <a:t>N </a:t>
            </a:r>
            <a:r>
              <a:rPr lang="el-GR" sz="3200" dirty="0" smtClean="0">
                <a:latin typeface="OpenSymbol"/>
                <a:ea typeface="OpenSymbol"/>
                <a:cs typeface="Arimo"/>
              </a:rPr>
              <a:t>σ</a:t>
            </a:r>
            <a:r>
              <a:rPr lang="sr-Latn-CS" sz="2400" baseline="-25000" dirty="0" smtClean="0">
                <a:latin typeface="Arial" pitchFamily="34" charset="0"/>
                <a:ea typeface="OpenSymbol"/>
                <a:cs typeface="Arial" pitchFamily="34" charset="0"/>
              </a:rPr>
              <a:t>A</a:t>
            </a:r>
            <a:r>
              <a:rPr lang="el-GR" sz="2800" dirty="0" smtClean="0">
                <a:latin typeface="OpenSymbol"/>
                <a:ea typeface="OpenSymbol"/>
                <a:cs typeface="Arimo"/>
              </a:rPr>
              <a:t> σ</a:t>
            </a:r>
            <a:r>
              <a:rPr lang="sr-Latn-CS" sz="2000" baseline="-25000" dirty="0" smtClean="0">
                <a:latin typeface="Arial" pitchFamily="34" charset="0"/>
                <a:ea typeface="OpenSymbol"/>
                <a:cs typeface="Arial" pitchFamily="34" charset="0"/>
              </a:rPr>
              <a:t>E</a:t>
            </a:r>
            <a:endParaRPr lang="en-US" sz="28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0200" y="4800600"/>
            <a:ext cx="3733800" cy="2728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000" dirty="0" smtClean="0"/>
              <a:t>Legenda:</a:t>
            </a:r>
          </a:p>
          <a:p>
            <a:r>
              <a:rPr lang="sr-Latn-CS" sz="2000" dirty="0" smtClean="0"/>
              <a:t>N - broj instanci</a:t>
            </a:r>
          </a:p>
          <a:p>
            <a:r>
              <a:rPr lang="sr-Latn-CS" sz="2000" dirty="0" smtClean="0"/>
              <a:t>A, E - atributi</a:t>
            </a:r>
          </a:p>
          <a:p>
            <a:r>
              <a:rPr lang="sr-Latn-CS" sz="2000" dirty="0" smtClean="0"/>
              <a:t>a</a:t>
            </a:r>
            <a:r>
              <a:rPr lang="sr-Latn-CS" sz="2000" baseline="-25000" dirty="0" smtClean="0"/>
              <a:t>i </a:t>
            </a:r>
            <a:r>
              <a:rPr lang="sr-Latn-CS" sz="2000" dirty="0" smtClean="0"/>
              <a:t>,e</a:t>
            </a:r>
            <a:r>
              <a:rPr lang="sr-Latn-CS" sz="2000" baseline="-25000" dirty="0" smtClean="0"/>
              <a:t>i </a:t>
            </a:r>
            <a:r>
              <a:rPr lang="sr-Latn-CS" sz="2000" dirty="0" smtClean="0"/>
              <a:t>- stvarne vrednosti atributa</a:t>
            </a:r>
          </a:p>
          <a:p>
            <a:r>
              <a:rPr lang="sr-Latn-CS" sz="2000" dirty="0" smtClean="0">
                <a:sym typeface="Symbol"/>
              </a:rPr>
              <a:t>Ā, Ē - prosečne </a:t>
            </a:r>
            <a:r>
              <a:rPr lang="sr-Latn-CS" sz="2000" dirty="0" smtClean="0"/>
              <a:t>vrednosti atributa</a:t>
            </a:r>
          </a:p>
          <a:p>
            <a:r>
              <a:rPr lang="el-GR" sz="2000" dirty="0" smtClean="0">
                <a:latin typeface="OpenSymbol"/>
                <a:ea typeface="OpenSymbol"/>
                <a:cs typeface="Arimo"/>
              </a:rPr>
              <a:t>σ</a:t>
            </a:r>
            <a:r>
              <a:rPr lang="sr-Latn-CS" sz="1600" baseline="-25000" dirty="0" smtClean="0">
                <a:latin typeface="Arial" pitchFamily="34" charset="0"/>
                <a:ea typeface="OpenSymbol"/>
                <a:cs typeface="Arial" pitchFamily="34" charset="0"/>
              </a:rPr>
              <a:t>A </a:t>
            </a:r>
            <a:r>
              <a:rPr lang="sr-Latn-CS" sz="1600" dirty="0" smtClean="0">
                <a:latin typeface="Arial" pitchFamily="34" charset="0"/>
                <a:ea typeface="OpenSymbol"/>
                <a:cs typeface="Arial" pitchFamily="34" charset="0"/>
              </a:rPr>
              <a:t>,</a:t>
            </a:r>
            <a:r>
              <a:rPr lang="el-GR" sz="2000" dirty="0" smtClean="0">
                <a:latin typeface="OpenSymbol"/>
                <a:ea typeface="OpenSymbol"/>
                <a:cs typeface="Arimo"/>
              </a:rPr>
              <a:t>σ</a:t>
            </a:r>
            <a:r>
              <a:rPr lang="sr-Latn-CS" sz="1600" baseline="-25000" dirty="0" smtClean="0">
                <a:latin typeface="Arial" pitchFamily="34" charset="0"/>
                <a:ea typeface="OpenSymbol"/>
                <a:cs typeface="Arial" pitchFamily="34" charset="0"/>
              </a:rPr>
              <a:t>E </a:t>
            </a:r>
            <a:r>
              <a:rPr lang="sr-Latn-CS" sz="2000" dirty="0" smtClean="0">
                <a:sym typeface="Symbol"/>
              </a:rPr>
              <a:t>- standardne devijacije</a:t>
            </a:r>
            <a:endParaRPr lang="sr-Latn-CS" sz="2000" dirty="0" smtClean="0"/>
          </a:p>
          <a:p>
            <a:endParaRPr lang="sr-Latn-CS" sz="2000" dirty="0" smtClean="0"/>
          </a:p>
          <a:p>
            <a:endParaRPr lang="sr-Latn-CS" sz="2000" baseline="-25000" dirty="0" smtClean="0"/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143000" y="5029200"/>
            <a:ext cx="3962400" cy="1524000"/>
          </a:xfrm>
          <a:prstGeom prst="rect">
            <a:avLst/>
          </a:prstGeom>
          <a:solidFill>
            <a:schemeClr val="accent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sr-Latn-CS" dirty="0" smtClean="0"/>
              <a:t>Redukovani predmeti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0000" t="37333" r="16200" b="27733"/>
          <a:stretch>
            <a:fillRect/>
          </a:stretch>
        </p:blipFill>
        <p:spPr bwMode="auto">
          <a:xfrm>
            <a:off x="497137" y="3886200"/>
            <a:ext cx="7580063" cy="2768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600" y="1066800"/>
            <a:ext cx="8915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sz="2400" dirty="0" smtClean="0"/>
              <a:t>Oni koji visoko koreliraju sa kursem programiranja </a:t>
            </a:r>
            <a:r>
              <a:rPr lang="en-US" sz="2400" dirty="0" smtClean="0"/>
              <a:t>CSC206</a:t>
            </a:r>
            <a:r>
              <a:rPr lang="en-US" sz="2400" dirty="0"/>
              <a:t>. </a:t>
            </a:r>
            <a:endParaRPr lang="sr-Latn-CS" sz="2400" dirty="0" smtClean="0"/>
          </a:p>
          <a:p>
            <a:pPr>
              <a:buFont typeface="Arial" pitchFamily="34" charset="0"/>
              <a:buChar char="•"/>
            </a:pPr>
            <a:r>
              <a:rPr lang="sr-Latn-CS" sz="2400" dirty="0" smtClean="0"/>
              <a:t>Odabrana su dva kursa engleskog, </a:t>
            </a:r>
            <a:r>
              <a:rPr lang="en-US" sz="2400" dirty="0"/>
              <a:t>ENG121 </a:t>
            </a:r>
            <a:r>
              <a:rPr lang="sr-Latn-CS" sz="2400" dirty="0"/>
              <a:t>i</a:t>
            </a:r>
            <a:r>
              <a:rPr lang="en-US" sz="2400" dirty="0"/>
              <a:t> ENG122</a:t>
            </a:r>
            <a:r>
              <a:rPr lang="sr-Latn-CS" sz="2400" dirty="0" smtClean="0"/>
              <a:t>:</a:t>
            </a:r>
          </a:p>
          <a:p>
            <a:endParaRPr lang="sr-Latn-CS" sz="1000" dirty="0"/>
          </a:p>
          <a:p>
            <a:pPr lvl="1">
              <a:buFont typeface="Arial" pitchFamily="34" charset="0"/>
              <a:buChar char="•"/>
            </a:pPr>
            <a:r>
              <a:rPr lang="sr-Latn-CS" dirty="0"/>
              <a:t> </a:t>
            </a:r>
            <a:r>
              <a:rPr lang="sr-Latn-CS" sz="2000" dirty="0" smtClean="0"/>
              <a:t>većina studenata ih je birala pa ima najmanje nedostajućih (NULL) podataka,</a:t>
            </a:r>
          </a:p>
          <a:p>
            <a:pPr lvl="1"/>
            <a:r>
              <a:rPr lang="sr-Latn-CS" sz="2000" dirty="0"/>
              <a:t> </a:t>
            </a:r>
            <a:r>
              <a:rPr lang="sr-Latn-CS" sz="2000" dirty="0" smtClean="0"/>
              <a:t>  a NULL je zamenjen ocenom sa drugih engleskih kurseva ili prosekom ocena.</a:t>
            </a:r>
          </a:p>
          <a:p>
            <a:pPr lvl="1">
              <a:buFont typeface="Arial" pitchFamily="34" charset="0"/>
              <a:buChar char="•"/>
            </a:pPr>
            <a:r>
              <a:rPr lang="sr-Latn-CS" sz="2000" dirty="0"/>
              <a:t> </a:t>
            </a:r>
            <a:r>
              <a:rPr lang="sr-Latn-CS" sz="2000" dirty="0" smtClean="0"/>
              <a:t>imaju velik stepen korelacije sa ostalim kursevima engleskog.</a:t>
            </a:r>
          </a:p>
          <a:p>
            <a:pPr lvl="1"/>
            <a:endParaRPr lang="sr-Latn-CS" sz="1000" dirty="0" smtClean="0"/>
          </a:p>
          <a:p>
            <a:pPr>
              <a:buFont typeface="Arial" pitchFamily="34" charset="0"/>
              <a:buChar char="•"/>
            </a:pPr>
            <a:r>
              <a:rPr lang="sr-Latn-CS" dirty="0" smtClean="0"/>
              <a:t> </a:t>
            </a:r>
            <a:r>
              <a:rPr lang="sr-Latn-CS" sz="2400" dirty="0" smtClean="0"/>
              <a:t>Odabrani su kursevi matematike </a:t>
            </a:r>
            <a:r>
              <a:rPr lang="en-US" sz="2400" dirty="0" smtClean="0"/>
              <a:t>MATH201</a:t>
            </a:r>
            <a:r>
              <a:rPr lang="sr-Latn-CS" sz="2400" dirty="0" smtClean="0"/>
              <a:t> (na arapskom) i </a:t>
            </a:r>
            <a:r>
              <a:rPr lang="en-US" sz="2400" dirty="0" smtClean="0"/>
              <a:t>MATH253</a:t>
            </a:r>
            <a:r>
              <a:rPr lang="sr-Latn-CS" sz="2400" dirty="0" smtClean="0"/>
              <a:t> (na engleskom).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CS" sz="3200" dirty="0" smtClean="0"/>
              <a:t>Izvorni podaci iz baze </a:t>
            </a:r>
            <a:r>
              <a:rPr lang="en-US" sz="3200" dirty="0" smtClean="0"/>
              <a:t>Mathematics Department in the College of Sciences</a:t>
            </a:r>
            <a:r>
              <a:rPr lang="sr-Latn-CS" sz="3200" dirty="0" smtClean="0"/>
              <a:t>, </a:t>
            </a:r>
            <a:r>
              <a:rPr lang="en-US" sz="3200" dirty="0" smtClean="0"/>
              <a:t>2008‒2014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>
                <a:solidFill>
                  <a:srgbClr val="FF0000"/>
                </a:solidFill>
              </a:rPr>
              <a:t>Diskretizacija/normalizacija podataka:</a:t>
            </a:r>
          </a:p>
          <a:p>
            <a:pPr lvl="1"/>
            <a:r>
              <a:rPr lang="sr-Latn-CS" dirty="0" smtClean="0"/>
              <a:t>Diskretizacija smanjuje broj mogućih vrednosti atributa, pa i mogući broj različitih klasa u koje klasifikujemo podatke</a:t>
            </a:r>
          </a:p>
          <a:p>
            <a:pPr lvl="2"/>
            <a:r>
              <a:rPr lang="sr-Latn-CS" dirty="0" smtClean="0"/>
              <a:t>Klasni atribut je uspeh iz programiranja: Good / bad</a:t>
            </a:r>
          </a:p>
          <a:p>
            <a:pPr lvl="2">
              <a:buNone/>
            </a:pPr>
            <a:r>
              <a:rPr lang="sr-Latn-CS" dirty="0"/>
              <a:t>	</a:t>
            </a:r>
            <a:r>
              <a:rPr lang="sr-Latn-CS" dirty="0" smtClean="0"/>
              <a:t>	good ( za ocene A+, A, B+, B), </a:t>
            </a:r>
          </a:p>
          <a:p>
            <a:pPr lvl="2">
              <a:buNone/>
            </a:pPr>
            <a:r>
              <a:rPr lang="sr-Latn-CS" dirty="0"/>
              <a:t>	</a:t>
            </a:r>
            <a:r>
              <a:rPr lang="sr-Latn-CS" dirty="0" smtClean="0"/>
              <a:t>	bad (za ocene C+, C, D+, D)</a:t>
            </a:r>
            <a:endParaRPr lang="en-US" dirty="0" smtClean="0"/>
          </a:p>
          <a:p>
            <a:pPr lvl="1"/>
            <a:r>
              <a:rPr lang="en-US" dirty="0" err="1" smtClean="0"/>
              <a:t>Normaliza</a:t>
            </a:r>
            <a:r>
              <a:rPr lang="sr-Latn-CS" dirty="0" smtClean="0"/>
              <a:t>cija pomaže da izbegnemo velike raspone podataka.</a:t>
            </a:r>
          </a:p>
          <a:p>
            <a:pPr lvl="1"/>
            <a:endParaRPr lang="sr-Latn-C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Diskretizovani podaci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31200" t="49067" r="7800" b="16000"/>
          <a:stretch>
            <a:fillRect/>
          </a:stretch>
        </p:blipFill>
        <p:spPr bwMode="auto">
          <a:xfrm>
            <a:off x="0" y="1447800"/>
            <a:ext cx="8955025" cy="28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Normalizacija podataka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2800" t="27733" r="10200" b="7467"/>
          <a:stretch>
            <a:fillRect/>
          </a:stretch>
        </p:blipFill>
        <p:spPr bwMode="auto">
          <a:xfrm>
            <a:off x="67653" y="1301042"/>
            <a:ext cx="9042480" cy="491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4000" t="9600" r="10200" b="4267"/>
          <a:stretch>
            <a:fillRect/>
          </a:stretch>
        </p:blipFill>
        <p:spPr bwMode="auto">
          <a:xfrm>
            <a:off x="0" y="0"/>
            <a:ext cx="9144000" cy="673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24600" t="12800" r="10200" b="25600"/>
          <a:stretch>
            <a:fillRect/>
          </a:stretch>
        </p:blipFill>
        <p:spPr bwMode="auto">
          <a:xfrm>
            <a:off x="0" y="457200"/>
            <a:ext cx="903321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24000" t="9600" r="10200" b="9600"/>
          <a:stretch>
            <a:fillRect/>
          </a:stretch>
        </p:blipFill>
        <p:spPr bwMode="auto">
          <a:xfrm>
            <a:off x="0" y="228600"/>
            <a:ext cx="9144000" cy="6316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Zaključci analize podataka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Matematički predmeti </a:t>
            </a:r>
            <a:r>
              <a:rPr lang="sr-Latn-CS" b="1" dirty="0" smtClean="0"/>
              <a:t>nemaju efekta </a:t>
            </a:r>
            <a:r>
              <a:rPr lang="sr-Latn-CS" dirty="0" smtClean="0"/>
              <a:t>na performanse na predmetu Programiranje.</a:t>
            </a:r>
          </a:p>
          <a:p>
            <a:r>
              <a:rPr lang="sr-Latn-CS" dirty="0" smtClean="0"/>
              <a:t>Postignuća na predmetima engleskog jezika </a:t>
            </a:r>
            <a:r>
              <a:rPr lang="sr-Latn-CS" b="1" dirty="0" smtClean="0"/>
              <a:t>imaju </a:t>
            </a:r>
            <a:r>
              <a:rPr lang="en-US" b="1" dirty="0" err="1" smtClean="0"/>
              <a:t>signifi</a:t>
            </a:r>
            <a:r>
              <a:rPr lang="sr-Latn-CS" b="1" dirty="0" smtClean="0"/>
              <a:t>kantan</a:t>
            </a:r>
            <a:r>
              <a:rPr lang="en-US" b="1" dirty="0" smtClean="0"/>
              <a:t> </a:t>
            </a:r>
            <a:r>
              <a:rPr lang="en-US" b="1" dirty="0" err="1" smtClean="0"/>
              <a:t>predi</a:t>
            </a:r>
            <a:r>
              <a:rPr lang="sr-Latn-CS" b="1" dirty="0" smtClean="0"/>
              <a:t>k</a:t>
            </a:r>
            <a:r>
              <a:rPr lang="en-US" b="1" dirty="0" err="1" smtClean="0"/>
              <a:t>tiv</a:t>
            </a:r>
            <a:r>
              <a:rPr lang="sr-Latn-CS" b="1" dirty="0" smtClean="0"/>
              <a:t>ni</a:t>
            </a:r>
            <a:r>
              <a:rPr lang="en-US" b="1" dirty="0" smtClean="0"/>
              <a:t> </a:t>
            </a:r>
            <a:r>
              <a:rPr lang="en-US" b="1" dirty="0" err="1" smtClean="0"/>
              <a:t>efe</a:t>
            </a:r>
            <a:r>
              <a:rPr lang="sr-Latn-CS" b="1" dirty="0" smtClean="0"/>
              <a:t>ka</a:t>
            </a:r>
            <a:r>
              <a:rPr lang="en-US" b="1" dirty="0" smtClean="0"/>
              <a:t>t </a:t>
            </a:r>
            <a:r>
              <a:rPr lang="sr-Latn-CS" dirty="0" smtClean="0"/>
              <a:t>na </a:t>
            </a:r>
            <a:r>
              <a:rPr lang="en-US" dirty="0" err="1" smtClean="0"/>
              <a:t>performan</a:t>
            </a:r>
            <a:r>
              <a:rPr lang="sr-Latn-CS" dirty="0" smtClean="0"/>
              <a:t>s</a:t>
            </a:r>
            <a:r>
              <a:rPr lang="en-US" dirty="0" smtClean="0"/>
              <a:t>e </a:t>
            </a:r>
            <a:r>
              <a:rPr lang="en-US" dirty="0" err="1" smtClean="0"/>
              <a:t>i</a:t>
            </a:r>
            <a:r>
              <a:rPr lang="sr-Latn-CS" dirty="0" smtClean="0"/>
              <a:t>z</a:t>
            </a:r>
            <a:r>
              <a:rPr lang="en-US" dirty="0" smtClean="0"/>
              <a:t> </a:t>
            </a:r>
            <a:r>
              <a:rPr lang="en-US" dirty="0" err="1" smtClean="0"/>
              <a:t>programi</a:t>
            </a:r>
            <a:r>
              <a:rPr lang="sr-Latn-CS" dirty="0" smtClean="0"/>
              <a:t>ranja.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sr-Latn-CS" dirty="0" smtClean="0"/>
              <a:t>Evaluacija rezultata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257800"/>
            <a:ext cx="8305800" cy="1371600"/>
          </a:xfrm>
        </p:spPr>
        <p:txBody>
          <a:bodyPr>
            <a:normAutofit/>
          </a:bodyPr>
          <a:lstStyle/>
          <a:p>
            <a:r>
              <a:rPr lang="sr-Latn-CS" sz="2800" dirty="0" smtClean="0"/>
              <a:t>“</a:t>
            </a:r>
            <a:r>
              <a:rPr lang="en-US" sz="2800" dirty="0" smtClean="0"/>
              <a:t>In </a:t>
            </a:r>
            <a:r>
              <a:rPr lang="en-US" sz="2800" dirty="0"/>
              <a:t>future work, we will try to include more data records to generate more rules with a </a:t>
            </a:r>
            <a:r>
              <a:rPr lang="en-US" sz="2800" dirty="0" smtClean="0"/>
              <a:t>higher</a:t>
            </a:r>
            <a:r>
              <a:rPr lang="sr-Latn-CS" sz="2800" dirty="0" smtClean="0"/>
              <a:t> </a:t>
            </a:r>
            <a:r>
              <a:rPr lang="en-US" sz="2800" dirty="0" smtClean="0"/>
              <a:t>accuracy </a:t>
            </a:r>
            <a:r>
              <a:rPr lang="en-US" sz="2800" dirty="0"/>
              <a:t>rate</a:t>
            </a:r>
            <a:r>
              <a:rPr lang="en-US" sz="2800" dirty="0" smtClean="0"/>
              <a:t>.</a:t>
            </a:r>
            <a:r>
              <a:rPr lang="sr-Latn-CS" sz="2800" dirty="0" smtClean="0"/>
              <a:t>” - autori</a:t>
            </a:r>
            <a:endParaRPr lang="en-US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33600" t="45867" r="24600" b="24533"/>
          <a:stretch>
            <a:fillRect/>
          </a:stretch>
        </p:blipFill>
        <p:spPr bwMode="auto">
          <a:xfrm>
            <a:off x="685800" y="2209800"/>
            <a:ext cx="7394625" cy="2945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066800"/>
            <a:ext cx="82296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sr-Latn-CS" sz="3200" dirty="0" smtClean="0"/>
              <a:t> </a:t>
            </a:r>
            <a:r>
              <a:rPr lang="sr-Latn-CS" sz="2800" dirty="0" smtClean="0"/>
              <a:t>Model korektno predviđa </a:t>
            </a:r>
            <a:r>
              <a:rPr lang="en-US" sz="2800" dirty="0" smtClean="0"/>
              <a:t>9 </a:t>
            </a:r>
            <a:r>
              <a:rPr lang="sr-Latn-CS" sz="2800" dirty="0" smtClean="0"/>
              <a:t>od </a:t>
            </a:r>
            <a:r>
              <a:rPr lang="en-US" sz="2800" dirty="0" smtClean="0"/>
              <a:t>17 </a:t>
            </a:r>
            <a:r>
              <a:rPr lang="sr-Latn-CS" sz="2800" dirty="0" smtClean="0"/>
              <a:t>test slučajeva, sa</a:t>
            </a:r>
          </a:p>
          <a:p>
            <a:r>
              <a:rPr lang="sr-Latn-CS" sz="2800" dirty="0"/>
              <a:t> </a:t>
            </a:r>
            <a:r>
              <a:rPr lang="sr-Latn-CS" sz="2800" dirty="0" smtClean="0"/>
              <a:t>  tačnošću od </a:t>
            </a:r>
            <a:r>
              <a:rPr lang="en-US" sz="2800" dirty="0" smtClean="0"/>
              <a:t>52.94</a:t>
            </a:r>
            <a:r>
              <a:rPr lang="en-US" sz="2800" dirty="0"/>
              <a:t>%.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Primer</a:t>
            </a:r>
            <a:br>
              <a:rPr lang="sr-Latn-CS" dirty="0" smtClean="0"/>
            </a:br>
            <a:r>
              <a:rPr lang="it-IT" sz="3100" dirty="0"/>
              <a:t>Procedia Computer Science 82 ( 2016 ) 80 – </a:t>
            </a:r>
            <a:r>
              <a:rPr lang="it-IT" sz="3100" dirty="0" smtClean="0"/>
              <a:t>89</a:t>
            </a:r>
            <a:r>
              <a:rPr lang="sr-Latn-CS" dirty="0" smtClean="0"/>
              <a:t/>
            </a:r>
            <a:br>
              <a:rPr lang="sr-Latn-C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/>
              <a:t>Ghada</a:t>
            </a:r>
            <a:r>
              <a:rPr lang="en-US" dirty="0"/>
              <a:t> </a:t>
            </a:r>
            <a:r>
              <a:rPr lang="en-US" dirty="0" err="1" smtClean="0"/>
              <a:t>Badr</a:t>
            </a:r>
            <a:r>
              <a:rPr lang="en-US" dirty="0" smtClean="0"/>
              <a:t>, </a:t>
            </a:r>
            <a:r>
              <a:rPr lang="en-US" dirty="0" err="1"/>
              <a:t>Afnan</a:t>
            </a:r>
            <a:r>
              <a:rPr lang="en-US" dirty="0"/>
              <a:t> </a:t>
            </a:r>
            <a:r>
              <a:rPr lang="en-US" dirty="0" err="1" smtClean="0"/>
              <a:t>Algobail</a:t>
            </a:r>
            <a:r>
              <a:rPr lang="en-US" dirty="0" smtClean="0"/>
              <a:t>, </a:t>
            </a:r>
            <a:r>
              <a:rPr lang="en-US" dirty="0" err="1"/>
              <a:t>Hanadi</a:t>
            </a:r>
            <a:r>
              <a:rPr lang="en-US" dirty="0"/>
              <a:t> </a:t>
            </a:r>
            <a:r>
              <a:rPr lang="en-US" dirty="0" err="1" smtClean="0"/>
              <a:t>Almutairi</a:t>
            </a:r>
            <a:r>
              <a:rPr lang="en-US" dirty="0" smtClean="0"/>
              <a:t>, </a:t>
            </a:r>
            <a:r>
              <a:rPr lang="en-US" dirty="0" err="1"/>
              <a:t>Manal</a:t>
            </a:r>
            <a:r>
              <a:rPr lang="en-US" dirty="0"/>
              <a:t> </a:t>
            </a:r>
            <a:r>
              <a:rPr lang="en-US" dirty="0" err="1" smtClean="0"/>
              <a:t>Almutery</a:t>
            </a:r>
            <a:r>
              <a:rPr lang="sr-Latn-CS" dirty="0" smtClean="0"/>
              <a:t>: </a:t>
            </a:r>
            <a:r>
              <a:rPr lang="en-US" b="1" dirty="0" smtClean="0"/>
              <a:t>Predicting Students’ Performance in University Courses: A</a:t>
            </a:r>
            <a:r>
              <a:rPr lang="sr-Latn-CS" b="1" dirty="0" smtClean="0"/>
              <a:t> </a:t>
            </a:r>
            <a:r>
              <a:rPr lang="en-US" b="1" dirty="0" smtClean="0"/>
              <a:t>Case Study and Tool in KSU Mathematics Department</a:t>
            </a:r>
            <a:endParaRPr lang="sr-Latn-CS" b="1" dirty="0" smtClean="0"/>
          </a:p>
          <a:p>
            <a:endParaRPr lang="sr-Latn-CS" b="1" dirty="0"/>
          </a:p>
          <a:p>
            <a:r>
              <a:rPr lang="en-US" i="1" dirty="0" smtClean="0"/>
              <a:t>King </a:t>
            </a:r>
            <a:r>
              <a:rPr lang="en-US" i="1" dirty="0"/>
              <a:t>Saud University, College of Computer and Information Sciences, Computer Science Department, Riyadh, Kingdom of Saudi Arabia</a:t>
            </a:r>
          </a:p>
          <a:p>
            <a:r>
              <a:rPr lang="en-US" i="1" dirty="0" smtClean="0"/>
              <a:t>IRI-The </a:t>
            </a:r>
            <a:r>
              <a:rPr lang="en-US" i="1" dirty="0"/>
              <a:t>City of Scientific Research and Technological Applications, University and Research District, P.O. 21934 New Borg </a:t>
            </a:r>
            <a:r>
              <a:rPr lang="en-US" i="1" dirty="0" err="1"/>
              <a:t>Alarab</a:t>
            </a:r>
            <a:r>
              <a:rPr lang="en-US" i="1" dirty="0"/>
              <a:t>, </a:t>
            </a:r>
            <a:r>
              <a:rPr lang="en-US" i="1" dirty="0" smtClean="0"/>
              <a:t>Alex,</a:t>
            </a:r>
            <a:r>
              <a:rPr lang="sr-Latn-CS" i="1" dirty="0" smtClean="0"/>
              <a:t> </a:t>
            </a:r>
            <a:r>
              <a:rPr lang="en-US" i="1" dirty="0" smtClean="0"/>
              <a:t>Egypt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1600" t="9600" r="20400" b="3200"/>
          <a:stretch>
            <a:fillRect/>
          </a:stretch>
        </p:blipFill>
        <p:spPr bwMode="auto">
          <a:xfrm>
            <a:off x="598317" y="27187"/>
            <a:ext cx="8077200" cy="6830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Cilj analize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I</a:t>
            </a:r>
            <a:r>
              <a:rPr lang="en-US" dirty="0" err="1" smtClean="0"/>
              <a:t>dentif</a:t>
            </a:r>
            <a:r>
              <a:rPr lang="sr-Latn-CS" dirty="0" smtClean="0"/>
              <a:t>ikovati</a:t>
            </a:r>
            <a:r>
              <a:rPr lang="en-US" dirty="0" smtClean="0"/>
              <a:t> </a:t>
            </a:r>
            <a:r>
              <a:rPr lang="sr-Latn-CS" dirty="0" smtClean="0"/>
              <a:t>asocijativna pravila među različitim predmetima studijskog programa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Na osnovu ovih relacija predvideti buduću ocenu studenta na predmetu Programiranje.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Posebno istražiti slab uspeh na predmetu Programiranja, na osnovu uspeha iz Matematike i drugih predmeta povezanih asocijativnim pravilima sa Programiranjem.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Proces analize podataka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8154467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6019800" y="1219200"/>
            <a:ext cx="2362200" cy="4572000"/>
          </a:xfrm>
          <a:prstGeom prst="ellipse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71600" y="3124200"/>
            <a:ext cx="1905000" cy="685800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371600" y="57150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b="1" i="1" dirty="0" smtClean="0"/>
              <a:t>-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Classification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Based on Associations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CS" sz="3200" dirty="0" smtClean="0"/>
              <a:t>Izvorni podaci iz baze </a:t>
            </a:r>
            <a:r>
              <a:rPr lang="en-US" sz="3200" dirty="0" smtClean="0"/>
              <a:t>Mathematics Department in the College of Sciences</a:t>
            </a:r>
            <a:r>
              <a:rPr lang="sr-Latn-CS" sz="3200" dirty="0" smtClean="0"/>
              <a:t>, </a:t>
            </a:r>
            <a:r>
              <a:rPr lang="en-US" sz="3200" dirty="0" smtClean="0"/>
              <a:t>2008‒2014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>
                <a:solidFill>
                  <a:srgbClr val="FF0000"/>
                </a:solidFill>
              </a:rPr>
              <a:t>Prevođenje podataka:</a:t>
            </a:r>
          </a:p>
          <a:p>
            <a:pPr lvl="1"/>
            <a:r>
              <a:rPr lang="en-US" dirty="0" err="1" smtClean="0"/>
              <a:t>Institu</a:t>
            </a:r>
            <a:r>
              <a:rPr lang="sr-Latn-CS" dirty="0" smtClean="0"/>
              <a:t>cije </a:t>
            </a:r>
            <a:r>
              <a:rPr lang="en-US" dirty="0" smtClean="0"/>
              <a:t> </a:t>
            </a:r>
            <a:r>
              <a:rPr lang="sr-Latn-CS" dirty="0" smtClean="0"/>
              <a:t>uobičajeno čuvaju studentske slogove na izvornom jeziku. </a:t>
            </a:r>
            <a:endParaRPr lang="en-US" dirty="0"/>
          </a:p>
          <a:p>
            <a:pPr lvl="1"/>
            <a:r>
              <a:rPr lang="sr-Latn-CS" dirty="0" smtClean="0"/>
              <a:t>Prevođenje na jezik analize se obavlja ili manuelno ili mašinskim prevođenjem </a:t>
            </a:r>
          </a:p>
          <a:p>
            <a:pPr lvl="1"/>
            <a:r>
              <a:rPr lang="sr-Latn-CS" dirty="0" smtClean="0"/>
              <a:t>Postiže se bolje razumevanje podataka.</a:t>
            </a:r>
            <a:endParaRPr lang="en-US" dirty="0" smtClean="0"/>
          </a:p>
          <a:p>
            <a:pPr lvl="1">
              <a:buNone/>
            </a:pPr>
            <a:endParaRPr lang="sr-Latn-CS" dirty="0"/>
          </a:p>
          <a:p>
            <a:pPr lvl="1">
              <a:buNone/>
            </a:pPr>
            <a:r>
              <a:rPr lang="sr-Latn-CS" dirty="0" smtClean="0"/>
              <a:t>U primeru je prevođeno sa arapskog na engleski. </a:t>
            </a:r>
          </a:p>
          <a:p>
            <a:pPr lvl="1">
              <a:buNone/>
            </a:pPr>
            <a:r>
              <a:rPr lang="en-US" dirty="0"/>
              <a:t>Excel spreadsheet </a:t>
            </a:r>
            <a:r>
              <a:rPr lang="sr-Latn-CS" dirty="0" smtClean="0"/>
              <a:t>sa</a:t>
            </a:r>
            <a:r>
              <a:rPr lang="en-US" dirty="0" smtClean="0"/>
              <a:t> </a:t>
            </a:r>
            <a:r>
              <a:rPr lang="en-US" dirty="0"/>
              <a:t>203 </a:t>
            </a:r>
            <a:r>
              <a:rPr lang="sr-Latn-CS" dirty="0" smtClean="0"/>
              <a:t>sloga</a:t>
            </a:r>
            <a:r>
              <a:rPr lang="en-US" dirty="0" smtClean="0"/>
              <a:t> </a:t>
            </a:r>
            <a:r>
              <a:rPr lang="sr-Latn-CS" dirty="0" smtClean="0"/>
              <a:t>i </a:t>
            </a:r>
            <a:r>
              <a:rPr lang="en-US" dirty="0" smtClean="0"/>
              <a:t>57 </a:t>
            </a:r>
            <a:r>
              <a:rPr lang="sr-Latn-CS" dirty="0" smtClean="0"/>
              <a:t>atributa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Podaci nakon prevođenja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2400" t="43733" r="22200" b="12800"/>
          <a:stretch>
            <a:fillRect/>
          </a:stretch>
        </p:blipFill>
        <p:spPr bwMode="auto">
          <a:xfrm>
            <a:off x="304800" y="1371600"/>
            <a:ext cx="8632843" cy="4649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CS" sz="3200" dirty="0" smtClean="0"/>
              <a:t>Izvorni podaci iz baze </a:t>
            </a:r>
            <a:r>
              <a:rPr lang="en-US" sz="3200" dirty="0" smtClean="0"/>
              <a:t>Mathematics Department in the College of Sciences</a:t>
            </a:r>
            <a:r>
              <a:rPr lang="sr-Latn-CS" sz="3200" dirty="0" smtClean="0"/>
              <a:t>, </a:t>
            </a:r>
            <a:r>
              <a:rPr lang="en-US" sz="3200" dirty="0" smtClean="0"/>
              <a:t>2008‒2014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dirty="0" smtClean="0">
                <a:solidFill>
                  <a:srgbClr val="FF0000"/>
                </a:solidFill>
              </a:rPr>
              <a:t>Pročišćavanje podataka:</a:t>
            </a:r>
          </a:p>
          <a:p>
            <a:pPr lvl="1"/>
            <a:r>
              <a:rPr lang="sr-Latn-CS" dirty="0" smtClean="0"/>
              <a:t>Podaci mogu sadržavati nekonzistentne ili nedostajuće vrednosti. </a:t>
            </a:r>
          </a:p>
          <a:p>
            <a:pPr lvl="1">
              <a:buNone/>
            </a:pPr>
            <a:r>
              <a:rPr lang="sr-Latn-CS" dirty="0" smtClean="0"/>
              <a:t>	Npr. integracija podataka o studentima može dovesti do nekonzistentnih atributa jer se ocene na nekim fakultetima daju u vidu slova, a na nekim kao numeričke vrednosti.</a:t>
            </a:r>
          </a:p>
          <a:p>
            <a:pPr lvl="1"/>
            <a:r>
              <a:rPr lang="sr-Latn-CS" dirty="0" smtClean="0"/>
              <a:t>Nadomestimo nedostajuće podatke, uklanjamo loše vrednosti (</a:t>
            </a:r>
            <a:r>
              <a:rPr lang="en-US" dirty="0" smtClean="0"/>
              <a:t>noisy</a:t>
            </a:r>
            <a:r>
              <a:rPr lang="sr-Latn-CS" dirty="0" smtClean="0"/>
              <a:t> data), rešavamo nekonzistentnosti.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CS" dirty="0" smtClean="0"/>
              <a:t>Kako su nadomešteni nedostajući podaci?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Nedostajuća ocena na predmetu se zamenjuje postignutom prosečnom ocenom na svim ostalim položenim predmetima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Nedostajuća ocena na predmetu se zamenjuje ocenom postignutom na sličnom (ekvivalentnom) predmetu</a:t>
            </a:r>
          </a:p>
          <a:p>
            <a:pPr marL="514350" indent="-514350">
              <a:buFont typeface="+mj-lt"/>
              <a:buAutoNum type="arabicPeriod"/>
            </a:pPr>
            <a:r>
              <a:rPr lang="sr-Latn-CS" dirty="0" smtClean="0"/>
              <a:t>Redovi sa velikim stepenom nedostajućih vrednosti se isključuju iz analize.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594</Words>
  <Application>Microsoft Office PowerPoint</Application>
  <PresentationFormat>On-screen Show (4:3)</PresentationFormat>
  <Paragraphs>74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Priprema podataka za analizu</vt:lpstr>
      <vt:lpstr>Primer Procedia Computer Science 82 ( 2016 ) 80 – 89 </vt:lpstr>
      <vt:lpstr>Slide 3</vt:lpstr>
      <vt:lpstr>Cilj analize</vt:lpstr>
      <vt:lpstr>Proces analize podataka</vt:lpstr>
      <vt:lpstr>Izvorni podaci iz baze Mathematics Department in the College of Sciences, 2008‒2014</vt:lpstr>
      <vt:lpstr>Podaci nakon prevođenja</vt:lpstr>
      <vt:lpstr>Izvorni podaci iz baze Mathematics Department in the College of Sciences, 2008‒2014</vt:lpstr>
      <vt:lpstr>Kako su nadomešteni nedostajući podaci?</vt:lpstr>
      <vt:lpstr>Izvorni podaci iz baze Mathematics Department in the College of Sciences, 2008‒2014</vt:lpstr>
      <vt:lpstr>Redukovani predmeti</vt:lpstr>
      <vt:lpstr>Izvorni podaci iz baze Mathematics Department in the College of Sciences, 2008‒2014</vt:lpstr>
      <vt:lpstr>Diskretizovani podaci</vt:lpstr>
      <vt:lpstr>Normalizacija podataka</vt:lpstr>
      <vt:lpstr>Slide 15</vt:lpstr>
      <vt:lpstr>Slide 16</vt:lpstr>
      <vt:lpstr>Slide 17</vt:lpstr>
      <vt:lpstr>Zaključci analize podataka</vt:lpstr>
      <vt:lpstr>Evaluacija rezultata</vt:lpstr>
    </vt:vector>
  </TitlesOfParts>
  <Company>ECCF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Priprema podataka za analizu</dc:title>
  <dc:creator>Zita Bosnjak</dc:creator>
  <cp:lastModifiedBy>Zita Bosnjak</cp:lastModifiedBy>
  <cp:revision>42</cp:revision>
  <dcterms:created xsi:type="dcterms:W3CDTF">2018-03-06T08:57:11Z</dcterms:created>
  <dcterms:modified xsi:type="dcterms:W3CDTF">2018-03-13T09:54:32Z</dcterms:modified>
</cp:coreProperties>
</file>