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8" r:id="rId5"/>
    <p:sldId id="261" r:id="rId6"/>
    <p:sldId id="265" r:id="rId7"/>
    <p:sldId id="263" r:id="rId8"/>
    <p:sldId id="259" r:id="rId9"/>
    <p:sldId id="260" r:id="rId10"/>
    <p:sldId id="266" r:id="rId11"/>
    <p:sldId id="268" r:id="rId12"/>
    <p:sldId id="267" r:id="rId13"/>
    <p:sldId id="270" r:id="rId14"/>
    <p:sldId id="269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5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E75AF-216F-42D1-A45A-A50CAC2ED139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7C2B-85D9-47C4-A74E-2C1F40336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Strategije</a:t>
            </a:r>
            <a:r>
              <a:rPr lang="en-US" dirty="0" smtClean="0"/>
              <a:t>, </a:t>
            </a:r>
            <a:r>
              <a:rPr lang="sr-Latn-CS" dirty="0" smtClean="0"/>
              <a:t>z</a:t>
            </a:r>
            <a:r>
              <a:rPr lang="en-US" dirty="0" err="1" smtClean="0"/>
              <a:t>adaci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sr-Latn-CS" dirty="0" smtClean="0"/>
              <a:t>algoritmi automatizovanog učenja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Metode i tehnike analize (poslovnih) podataka</a:t>
            </a:r>
          </a:p>
          <a:p>
            <a:r>
              <a:rPr lang="sr-Latn-CS" dirty="0" smtClean="0"/>
              <a:t>Prof. dr Zita Bošnjak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Strategije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r>
              <a:rPr lang="sr-Latn-CS" dirty="0" smtClean="0"/>
              <a:t>Nadgledano učenje</a:t>
            </a:r>
          </a:p>
          <a:p>
            <a:pPr>
              <a:buNone/>
            </a:pPr>
            <a:r>
              <a:rPr lang="sr-Latn-CS" dirty="0" smtClean="0"/>
              <a:t>	</a:t>
            </a:r>
          </a:p>
          <a:p>
            <a:pPr>
              <a:buNone/>
            </a:pPr>
            <a:r>
              <a:rPr lang="sr-Latn-CS" dirty="0" smtClean="0"/>
              <a:t>			</a:t>
            </a:r>
            <a:r>
              <a:rPr lang="sr-Latn-CS" sz="2000" dirty="0" smtClean="0">
                <a:sym typeface="Symbol"/>
              </a:rPr>
              <a:t> </a:t>
            </a:r>
            <a:r>
              <a:rPr lang="sr-Latn-CS" dirty="0" smtClean="0"/>
              <a:t>Otkrivanje asocijacija</a:t>
            </a:r>
          </a:p>
          <a:p>
            <a:pPr>
              <a:buNone/>
            </a:pPr>
            <a:endParaRPr lang="sr-Latn-CS" dirty="0" smtClean="0"/>
          </a:p>
          <a:p>
            <a:pPr algn="r"/>
            <a:r>
              <a:rPr lang="sr-Latn-CS" u="sng" dirty="0" smtClean="0"/>
              <a:t>Nenadgledano učenje</a:t>
            </a:r>
            <a:endParaRPr lang="en-US" u="sng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752600" y="1143000"/>
            <a:ext cx="190500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15000" y="1143000"/>
            <a:ext cx="2590800" cy="3048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76800" y="1219200"/>
            <a:ext cx="0" cy="2133600"/>
          </a:xfrm>
          <a:prstGeom prst="straightConnector1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1"/>
            <a:ext cx="8229600" cy="914400"/>
          </a:xfrm>
        </p:spPr>
        <p:txBody>
          <a:bodyPr>
            <a:noAutofit/>
          </a:bodyPr>
          <a:lstStyle/>
          <a:p>
            <a:r>
              <a:rPr lang="sr-Latn-CS" sz="2400" dirty="0" smtClean="0">
                <a:cs typeface="Arial" pitchFamily="34" charset="0"/>
              </a:rPr>
              <a:t>Svaki slog sadrži skup ATRIBUTA, od kojih su </a:t>
            </a:r>
            <a:r>
              <a:rPr lang="sr-Latn-CS" sz="2400" b="1" dirty="0" smtClean="0">
                <a:cs typeface="Arial" pitchFamily="34" charset="0"/>
              </a:rPr>
              <a:t>SVI </a:t>
            </a:r>
            <a:r>
              <a:rPr lang="sr-Latn-CS" sz="2400" dirty="0" smtClean="0">
                <a:solidFill>
                  <a:srgbClr val="00B050"/>
                </a:solidFill>
                <a:cs typeface="Arial" pitchFamily="34" charset="0"/>
              </a:rPr>
              <a:t>ULAZNI.</a:t>
            </a:r>
          </a:p>
          <a:p>
            <a:r>
              <a:rPr lang="sr-Latn-CS" sz="2400" dirty="0" smtClean="0">
                <a:cs typeface="Arial" pitchFamily="34" charset="0"/>
              </a:rPr>
              <a:t>NE POSTOJI IZLAZNI, ZAVISNI ATRIBUT!</a:t>
            </a:r>
          </a:p>
          <a:p>
            <a:r>
              <a:rPr lang="sr-Latn-CS" sz="2400" dirty="0" smtClean="0">
                <a:cs typeface="Arial" pitchFamily="34" charset="0"/>
              </a:rPr>
              <a:t>: </a:t>
            </a:r>
          </a:p>
        </p:txBody>
      </p:sp>
      <p:graphicFrame>
        <p:nvGraphicFramePr>
          <p:cNvPr id="4" name="Group 89"/>
          <p:cNvGraphicFramePr>
            <a:graphicFrameLocks/>
          </p:cNvGraphicFramePr>
          <p:nvPr/>
        </p:nvGraphicFramePr>
        <p:xfrm>
          <a:off x="838200" y="1600200"/>
          <a:ext cx="7238997" cy="4873219"/>
        </p:xfrm>
        <a:graphic>
          <a:graphicData uri="http://schemas.openxmlformats.org/drawingml/2006/table">
            <a:tbl>
              <a:tblPr/>
              <a:tblGrid>
                <a:gridCol w="1448079"/>
                <a:gridCol w="1448078"/>
                <a:gridCol w="1446683"/>
                <a:gridCol w="1448079"/>
                <a:gridCol w="1448078"/>
              </a:tblGrid>
              <a:tr h="412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Površina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Kancelarija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Ulazi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Starost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Vrednost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2333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144,000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2356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151,000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2379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2425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2448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2494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Nenadgledano učenje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>
            <a:normAutofit fontScale="92500"/>
          </a:bodyPr>
          <a:lstStyle/>
          <a:p>
            <a:r>
              <a:rPr lang="sr-Latn-CS" dirty="0" smtClean="0"/>
              <a:t>Zadatak učenja je grupisati sve slogove skupa za obučavanje (entitete) po nekom kriterijumu SLIČNOSTI u klastere /particije polaznog skupa: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sr-Latn-CS" dirty="0" smtClean="0"/>
              <a:t>Nenadgledano učenje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733800"/>
            <a:ext cx="90736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sr-Latn-CS" dirty="0" smtClean="0"/>
              <a:t>PODACI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1524000" y="3886200"/>
            <a:ext cx="533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57401" y="3581400"/>
            <a:ext cx="1295399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definisane šeme “sličnosti”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3352800" y="3886200"/>
            <a:ext cx="2438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81200" y="32004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dirty="0" smtClean="0"/>
              <a:t>nenadgl. uč.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32766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Model podataka:</a:t>
            </a:r>
          </a:p>
          <a:p>
            <a:r>
              <a:rPr lang="sr-Latn-CS" dirty="0" smtClean="0"/>
              <a:t>formirani klasteri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91200" y="3581400"/>
            <a:ext cx="129539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tehnik(e)a evaluacije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57800" y="47244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Donosioc odluke: značenje formiranih klastera (“labeling”)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5400000">
            <a:off x="6210300" y="4381500"/>
            <a:ext cx="381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1"/>
            <a:ext cx="8991600" cy="914400"/>
          </a:xfrm>
        </p:spPr>
        <p:txBody>
          <a:bodyPr>
            <a:noAutofit/>
          </a:bodyPr>
          <a:lstStyle/>
          <a:p>
            <a:r>
              <a:rPr lang="sr-Latn-CS" sz="2400" dirty="0" smtClean="0">
                <a:cs typeface="Arial" pitchFamily="34" charset="0"/>
              </a:rPr>
              <a:t>IZGRADITI MODEL znači izvršiti particiju polaznog skupa entiteta na osnovu vrednosti </a:t>
            </a:r>
            <a:r>
              <a:rPr lang="sr-Latn-CS" sz="2400" dirty="0" smtClean="0">
                <a:solidFill>
                  <a:srgbClr val="00B050"/>
                </a:solidFill>
                <a:cs typeface="Arial" pitchFamily="34" charset="0"/>
              </a:rPr>
              <a:t>ULAZNIH</a:t>
            </a:r>
            <a:r>
              <a:rPr lang="sr-Latn-CS" sz="2400" dirty="0" smtClean="0">
                <a:cs typeface="Arial" pitchFamily="34" charset="0"/>
              </a:rPr>
              <a:t> atributa:</a:t>
            </a:r>
            <a:endParaRPr lang="en-US" sz="2400" dirty="0"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Nenadgledano učenje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2600" y="762000"/>
            <a:ext cx="914400" cy="381000"/>
          </a:xfrm>
          <a:prstGeom prst="rect">
            <a:avLst/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5105400"/>
            <a:ext cx="2895600" cy="147732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CS" dirty="0" smtClean="0"/>
              <a:t>Očekivano je da će mlađi investitori, sa solidnim primanjima, imati manje konzervativan pristup investiranju - klaster 1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5400" t="30933" r="42000" b="35200"/>
          <a:stretch>
            <a:fillRect/>
          </a:stretch>
        </p:blipFill>
        <p:spPr bwMode="auto">
          <a:xfrm>
            <a:off x="-1" y="1447800"/>
            <a:ext cx="9144001" cy="3311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 rot="16200000">
            <a:off x="876300" y="4762500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6200000">
            <a:off x="4152900" y="4762500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71800" y="5105400"/>
            <a:ext cx="5562600" cy="147732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CS" dirty="0" smtClean="0"/>
              <a:t>Neočekivano je da se na sličan način ponašaju osobe  koje imaju punomoć, visoka primanja i vole skijanje. </a:t>
            </a:r>
          </a:p>
          <a:p>
            <a:r>
              <a:rPr lang="sr-Latn-CS" b="1" dirty="0" smtClean="0">
                <a:solidFill>
                  <a:srgbClr val="FF0000"/>
                </a:solidFill>
              </a:rPr>
              <a:t>Kako iskoristiti ovo saznanje?</a:t>
            </a:r>
          </a:p>
          <a:p>
            <a:r>
              <a:rPr lang="sr-Latn-CS" b="1" i="1" dirty="0" smtClean="0"/>
              <a:t>Npr. Acme Investors može da promoviše otvaranje računa za decu/unuke  u časopisima o skijanju.</a:t>
            </a:r>
            <a:endParaRPr lang="en-US" b="1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Razlike nadgledanih i nenadgledanih modela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sr-Latn-CS" dirty="0" smtClean="0"/>
              <a:t>NADGLEDANO UČENJE</a:t>
            </a:r>
          </a:p>
          <a:p>
            <a:pPr algn="ctr"/>
            <a:r>
              <a:rPr lang="sr-Latn-CS" dirty="0" smtClean="0"/>
              <a:t>(postoji </a:t>
            </a:r>
            <a:r>
              <a:rPr lang="sr-Latn-CS" dirty="0" smtClean="0">
                <a:solidFill>
                  <a:srgbClr val="FF0000"/>
                </a:solidFill>
              </a:rPr>
              <a:t>izlazna klasa ili istorijska vrednost</a:t>
            </a:r>
            <a:r>
              <a:rPr lang="sr-Latn-C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04800" y="2174874"/>
            <a:ext cx="4192588" cy="4302125"/>
          </a:xfrm>
        </p:spPr>
        <p:txBody>
          <a:bodyPr>
            <a:normAutofit fontScale="85000" lnSpcReduction="10000"/>
          </a:bodyPr>
          <a:lstStyle/>
          <a:p>
            <a:r>
              <a:rPr lang="sr-Latn-CS" dirty="0" smtClean="0"/>
              <a:t>Šta je karakteristično za muške, a šta za ženske investitore? (po kojim </a:t>
            </a:r>
            <a:r>
              <a:rPr lang="sr-Latn-CS" dirty="0" smtClean="0">
                <a:solidFill>
                  <a:srgbClr val="00B050"/>
                </a:solidFill>
              </a:rPr>
              <a:t>ULAZNIM</a:t>
            </a:r>
            <a:r>
              <a:rPr lang="sr-Latn-CS" dirty="0" smtClean="0"/>
              <a:t> atributima se razlikuju, ako je vrednost </a:t>
            </a:r>
            <a:r>
              <a:rPr lang="sr-Latn-CS" dirty="0" smtClean="0">
                <a:solidFill>
                  <a:srgbClr val="FF0000"/>
                </a:solidFill>
              </a:rPr>
              <a:t>IZLAZNOG</a:t>
            </a:r>
            <a:r>
              <a:rPr lang="sr-Latn-CS" dirty="0" smtClean="0"/>
              <a:t> atributa, </a:t>
            </a:r>
            <a:r>
              <a:rPr lang="sr-Latn-CS" dirty="0" smtClean="0">
                <a:solidFill>
                  <a:srgbClr val="FF0000"/>
                </a:solidFill>
              </a:rPr>
              <a:t>POL: muško tj. žensko</a:t>
            </a:r>
            <a:r>
              <a:rPr lang="sr-Latn-CS" dirty="0" smtClean="0"/>
              <a:t>)</a:t>
            </a:r>
          </a:p>
          <a:p>
            <a:r>
              <a:rPr lang="sr-Latn-CS" dirty="0" smtClean="0"/>
              <a:t>Da li će novi klijent tražiti dozvoljeni minus, ako to nije učinio pri otvaranju računa? (</a:t>
            </a:r>
            <a:r>
              <a:rPr lang="sr-Latn-CS" dirty="0" smtClean="0">
                <a:solidFill>
                  <a:srgbClr val="FF0000"/>
                </a:solidFill>
              </a:rPr>
              <a:t>MINUS: DA / NE</a:t>
            </a:r>
            <a:r>
              <a:rPr lang="sr-Latn-CS" dirty="0" smtClean="0"/>
              <a:t>)</a:t>
            </a:r>
          </a:p>
          <a:p>
            <a:r>
              <a:rPr lang="sr-Latn-CS" dirty="0" smtClean="0"/>
              <a:t>Kakvu vrednost  nekretnine mogu očekivati, na osnovu </a:t>
            </a:r>
            <a:r>
              <a:rPr lang="sr-Latn-CS" dirty="0" smtClean="0">
                <a:solidFill>
                  <a:srgbClr val="FF0000"/>
                </a:solidFill>
              </a:rPr>
              <a:t>kretanja u prethodom </a:t>
            </a:r>
            <a:r>
              <a:rPr lang="sr-Latn-CS" dirty="0" smtClean="0"/>
              <a:t>petogodišnjem periodu? </a:t>
            </a:r>
          </a:p>
          <a:p>
            <a:r>
              <a:rPr lang="sr-Latn-CS" dirty="0" smtClean="0"/>
              <a:t>...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sr-Latn-CS" dirty="0" smtClean="0"/>
              <a:t>NENADGLEDANO UČENJE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sr-Latn-CS" dirty="0" smtClean="0"/>
              <a:t>Koja sličnost atributa grupiše moje dobavljače?</a:t>
            </a:r>
          </a:p>
          <a:p>
            <a:r>
              <a:rPr lang="sr-Latn-CS" dirty="0" smtClean="0"/>
              <a:t>Koje razlike u vrednostima atributa segmentiraju bazu komitenata?</a:t>
            </a:r>
          </a:p>
          <a:p>
            <a:r>
              <a:rPr lang="sr-Latn-CS" dirty="0" smtClean="0"/>
              <a:t>Kakav je profil klijenata sa hipotekarnim kreditom?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Strategije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r>
              <a:rPr lang="sr-Latn-CS" dirty="0" smtClean="0"/>
              <a:t>Nadgledano učenje</a:t>
            </a:r>
          </a:p>
          <a:p>
            <a:pPr>
              <a:buNone/>
            </a:pPr>
            <a:r>
              <a:rPr lang="sr-Latn-CS" dirty="0" smtClean="0"/>
              <a:t>	</a:t>
            </a:r>
          </a:p>
          <a:p>
            <a:pPr>
              <a:buNone/>
            </a:pPr>
            <a:r>
              <a:rPr lang="sr-Latn-CS" dirty="0" smtClean="0"/>
              <a:t>			</a:t>
            </a:r>
            <a:r>
              <a:rPr lang="sr-Latn-CS" sz="2000" dirty="0" smtClean="0">
                <a:sym typeface="Symbol"/>
              </a:rPr>
              <a:t> </a:t>
            </a:r>
            <a:r>
              <a:rPr lang="sr-Latn-CS" u="sng" dirty="0" smtClean="0"/>
              <a:t>Otkrivanje asocijacija</a:t>
            </a:r>
          </a:p>
          <a:p>
            <a:pPr>
              <a:buNone/>
            </a:pPr>
            <a:endParaRPr lang="sr-Latn-CS" dirty="0" smtClean="0"/>
          </a:p>
          <a:p>
            <a:pPr algn="r"/>
            <a:r>
              <a:rPr lang="sr-Latn-CS" dirty="0" smtClean="0"/>
              <a:t>Nenadgledano učenje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752600" y="1143000"/>
            <a:ext cx="190500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15000" y="1143000"/>
            <a:ext cx="2590800" cy="3048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76800" y="1219200"/>
            <a:ext cx="0" cy="2133600"/>
          </a:xfrm>
          <a:prstGeom prst="straightConnector1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Otkrivanje asocijacija</a:t>
            </a:r>
            <a:br>
              <a:rPr lang="sr-Latn-C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Market Basket Analysis - analiza potrošačke korpe</a:t>
            </a:r>
          </a:p>
          <a:p>
            <a:r>
              <a:rPr lang="sr-Latn-CS" dirty="0" smtClean="0"/>
              <a:t>otkriti asocijacije ( X</a:t>
            </a:r>
            <a:r>
              <a:rPr lang="sr-Latn-CS" dirty="0" smtClean="0">
                <a:sym typeface="Symbol"/>
              </a:rPr>
              <a:t>  </a:t>
            </a:r>
            <a:r>
              <a:rPr lang="sr-Latn-CS" dirty="0" smtClean="0"/>
              <a:t>Y) među robom široke potrošnje - koja roba se zajedno prodaje i zašto je to tako?</a:t>
            </a:r>
          </a:p>
          <a:p>
            <a:r>
              <a:rPr lang="sr-Latn-CS" dirty="0" smtClean="0"/>
              <a:t>ULAZI i IZLAZI zamenjuju mesta:</a:t>
            </a:r>
            <a:endParaRPr lang="sr-Latn-CS" dirty="0"/>
          </a:p>
          <a:p>
            <a:pPr lvl="1">
              <a:buNone/>
            </a:pPr>
            <a:r>
              <a:rPr lang="sr-Latn-CS" dirty="0" smtClean="0"/>
              <a:t>R1: </a:t>
            </a:r>
            <a:r>
              <a:rPr lang="sr-Latn-CS" dirty="0" smtClean="0">
                <a:solidFill>
                  <a:srgbClr val="00B050"/>
                </a:solidFill>
              </a:rPr>
              <a:t>vino </a:t>
            </a:r>
            <a:r>
              <a:rPr lang="sr-Latn-CS" dirty="0" smtClean="0"/>
              <a:t>&amp;</a:t>
            </a:r>
            <a:r>
              <a:rPr lang="sr-Latn-CS" dirty="0" smtClean="0">
                <a:solidFill>
                  <a:srgbClr val="00B050"/>
                </a:solidFill>
              </a:rPr>
              <a:t> pivo </a:t>
            </a:r>
            <a:r>
              <a:rPr lang="sr-Latn-CS" dirty="0" smtClean="0">
                <a:sym typeface="Symbol"/>
              </a:rPr>
              <a:t> </a:t>
            </a:r>
            <a:r>
              <a:rPr lang="sr-Latn-CS" dirty="0" smtClean="0">
                <a:solidFill>
                  <a:srgbClr val="FF0000"/>
                </a:solidFill>
                <a:sym typeface="Symbol"/>
              </a:rPr>
              <a:t>riblja_pašteta</a:t>
            </a:r>
            <a:r>
              <a:rPr lang="sr-Latn-CS" dirty="0" smtClean="0">
                <a:sym typeface="Symbol"/>
              </a:rPr>
              <a:t> </a:t>
            </a:r>
          </a:p>
          <a:p>
            <a:pPr lvl="1">
              <a:buNone/>
            </a:pPr>
            <a:r>
              <a:rPr lang="sr-Latn-CS" dirty="0" smtClean="0">
                <a:sym typeface="Symbol"/>
              </a:rPr>
              <a:t>R2: </a:t>
            </a:r>
            <a:r>
              <a:rPr lang="sr-Latn-CS" dirty="0" smtClean="0">
                <a:solidFill>
                  <a:srgbClr val="FF0000"/>
                </a:solidFill>
                <a:sym typeface="Symbol"/>
              </a:rPr>
              <a:t>riblja_pašteta</a:t>
            </a:r>
            <a:r>
              <a:rPr lang="sr-Latn-CS" dirty="0" smtClean="0">
                <a:sym typeface="Symbol"/>
              </a:rPr>
              <a:t> &amp; </a:t>
            </a:r>
            <a:r>
              <a:rPr lang="sr-Latn-CS" dirty="0" smtClean="0">
                <a:solidFill>
                  <a:srgbClr val="00B050"/>
                </a:solidFill>
                <a:sym typeface="Symbol"/>
              </a:rPr>
              <a:t>vino</a:t>
            </a:r>
            <a:r>
              <a:rPr lang="sr-Latn-CS" dirty="0" smtClean="0">
                <a:sym typeface="Symbol"/>
              </a:rPr>
              <a:t>  </a:t>
            </a:r>
            <a:r>
              <a:rPr lang="sr-Latn-CS" dirty="0" smtClean="0">
                <a:solidFill>
                  <a:srgbClr val="00B050"/>
                </a:solidFill>
              </a:rPr>
              <a:t>pivo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Strategije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r>
              <a:rPr lang="sr-Latn-CS" dirty="0" smtClean="0"/>
              <a:t>Nadgledano učenje</a:t>
            </a:r>
            <a:endParaRPr lang="sr-Latn-CS" sz="2400" dirty="0" smtClean="0"/>
          </a:p>
          <a:p>
            <a:pPr>
              <a:buNone/>
            </a:pPr>
            <a:r>
              <a:rPr lang="sr-Latn-CS" sz="2400" dirty="0" smtClean="0"/>
              <a:t>	</a:t>
            </a:r>
            <a:endParaRPr lang="sr-Latn-CS" sz="1050" dirty="0" smtClean="0"/>
          </a:p>
          <a:p>
            <a:pPr>
              <a:buNone/>
            </a:pPr>
            <a:r>
              <a:rPr lang="sr-Latn-CS" dirty="0" smtClean="0"/>
              <a:t>				</a:t>
            </a:r>
            <a:r>
              <a:rPr lang="sr-Latn-CS" sz="2000" dirty="0" smtClean="0">
                <a:sym typeface="Symbol"/>
              </a:rPr>
              <a:t> </a:t>
            </a:r>
            <a:r>
              <a:rPr lang="sr-Latn-CS" dirty="0" smtClean="0"/>
              <a:t>Otkrivanje asocijacija</a:t>
            </a:r>
          </a:p>
          <a:p>
            <a:pPr>
              <a:buNone/>
            </a:pPr>
            <a:endParaRPr lang="sr-Latn-CS" dirty="0" smtClean="0"/>
          </a:p>
          <a:p>
            <a:pPr>
              <a:buNone/>
            </a:pPr>
            <a:endParaRPr lang="sr-Latn-CS" sz="1100" dirty="0" smtClean="0"/>
          </a:p>
          <a:p>
            <a:pPr algn="r"/>
            <a:r>
              <a:rPr lang="sr-Latn-CS" dirty="0" smtClean="0"/>
              <a:t>Nenadgledano učenje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752600" y="1143000"/>
            <a:ext cx="190500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15000" y="1143000"/>
            <a:ext cx="2590800" cy="3048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76800" y="1219200"/>
            <a:ext cx="0" cy="2133600"/>
          </a:xfrm>
          <a:prstGeom prst="straightConnector1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2667000"/>
            <a:ext cx="2057400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ZADACI: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klasifikacija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 estimacija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predviđanje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105400"/>
            <a:ext cx="3733800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ZADACI:</a:t>
            </a:r>
          </a:p>
          <a:p>
            <a:r>
              <a:rPr lang="sr-Latn-CS" sz="2400" dirty="0" smtClean="0"/>
              <a:t>klasterovanje /segmentacija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3657600"/>
            <a:ext cx="4191000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ZADACI:</a:t>
            </a:r>
          </a:p>
          <a:p>
            <a:r>
              <a:rPr lang="sr-Latn-CS" sz="2400" dirty="0" smtClean="0"/>
              <a:t>generisanje asocijativnih pravila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Međusobni odnos zadataka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599" y="1295400"/>
          <a:ext cx="87630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4008"/>
                <a:gridCol w="2171364"/>
                <a:gridCol w="2093814"/>
                <a:gridCol w="209381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KLASIFIKACIJA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ESTIMACIJA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PREDVIĐANJE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IZLAZNI ATRIBUT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KATEGORIČKI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NUMERIČKA VREDNOST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dirty="0" smtClean="0"/>
                        <a:t>KATEGORIČKI  ILI NUMERIČKI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NAMERA:</a:t>
                      </a:r>
                    </a:p>
                    <a:p>
                      <a:pPr algn="ctr"/>
                      <a:r>
                        <a:rPr lang="sr-Latn-CS" dirty="0" smtClean="0"/>
                        <a:t>da se modelom odredi sadašnje stanje ili predvidi buduća vrednost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Sadašnje stanje: </a:t>
                      </a:r>
                    </a:p>
                    <a:p>
                      <a:pPr algn="ctr"/>
                      <a:r>
                        <a:rPr lang="sr-Latn-CS" dirty="0" smtClean="0"/>
                        <a:t>Da se “novi” entitet dodeli jednoj klasi</a:t>
                      </a:r>
                      <a:r>
                        <a:rPr lang="sr-Latn-CS" baseline="0" dirty="0" smtClean="0"/>
                        <a:t> iz unapred definisanog skupa klasa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Sadašnje stanje: </a:t>
                      </a:r>
                    </a:p>
                    <a:p>
                      <a:pPr algn="ctr"/>
                      <a:r>
                        <a:rPr lang="sr-Latn-CS" dirty="0" smtClean="0"/>
                        <a:t>Određivanje nepoznate vrednosti izlaznog atributa, za poznate ulaze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Predvideti buduću kategoriju ili vrednost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191000"/>
            <a:ext cx="68644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sz="2000" dirty="0" smtClean="0"/>
              <a:t> DM algoritam koji vrši klasifikaciju, ne vrši estimaciju i obrnuto</a:t>
            </a:r>
            <a:r>
              <a:rPr lang="sr-Latn-C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sr-Latn-CS" dirty="0"/>
              <a:t> </a:t>
            </a:r>
            <a:r>
              <a:rPr lang="sr-Latn-CS" sz="2000" dirty="0" smtClean="0"/>
              <a:t>DM algoritam koji vrši klasifikaciju, može da vrši i predikciju.</a:t>
            </a:r>
          </a:p>
          <a:p>
            <a:pPr>
              <a:buFont typeface="Arial" pitchFamily="34" charset="0"/>
              <a:buChar char="•"/>
            </a:pPr>
            <a:r>
              <a:rPr lang="sr-Latn-CS" dirty="0" smtClean="0"/>
              <a:t> </a:t>
            </a:r>
            <a:r>
              <a:rPr lang="sr-Latn-CS" sz="2000" dirty="0" smtClean="0"/>
              <a:t>DM algoritam koji vrši estimaciju, može da vrši i predikciju.</a:t>
            </a:r>
            <a:endParaRPr lang="sr-Latn-C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143000"/>
          </a:xfrm>
        </p:spPr>
        <p:txBody>
          <a:bodyPr>
            <a:noAutofit/>
          </a:bodyPr>
          <a:lstStyle/>
          <a:p>
            <a:r>
              <a:rPr lang="sr-Latn-CS" sz="3200" dirty="0" smtClean="0"/>
              <a:t>Primer: Tumačenje pravila kao prediktivnog ili klasifikatornog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066800"/>
            <a:ext cx="5105400" cy="1752600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rmAutofit/>
          </a:bodyPr>
          <a:lstStyle/>
          <a:p>
            <a:pPr marL="274320">
              <a:spcBef>
                <a:spcPts val="0"/>
              </a:spcBef>
              <a:buNone/>
            </a:pPr>
            <a:r>
              <a:rPr lang="sr-Latn-CS" sz="2800" dirty="0" smtClean="0"/>
              <a:t>IF 169 &lt; Max_srčani_ritam &lt;= 202 </a:t>
            </a:r>
          </a:p>
          <a:p>
            <a:pPr marL="274320">
              <a:spcBef>
                <a:spcPts val="0"/>
              </a:spcBef>
              <a:buNone/>
            </a:pPr>
            <a:r>
              <a:rPr lang="sr-Latn-CS" sz="2800" dirty="0" smtClean="0"/>
              <a:t>THEN pripadnost_klasi = ZDRAV</a:t>
            </a:r>
          </a:p>
          <a:p>
            <a:pPr>
              <a:spcBef>
                <a:spcPts val="0"/>
              </a:spcBef>
              <a:buNone/>
            </a:pPr>
            <a:r>
              <a:rPr lang="sr-Latn-CS" sz="2800" dirty="0"/>
              <a:t>	</a:t>
            </a:r>
            <a:r>
              <a:rPr lang="sr-Latn-CS" sz="2800" dirty="0" smtClean="0"/>
              <a:t>	</a:t>
            </a:r>
            <a:r>
              <a:rPr lang="sr-Latn-CS" sz="2000" dirty="0" smtClean="0"/>
              <a:t>Rule accuracy: 85,07%</a:t>
            </a:r>
          </a:p>
          <a:p>
            <a:pPr>
              <a:spcBef>
                <a:spcPts val="0"/>
              </a:spcBef>
              <a:buNone/>
            </a:pPr>
            <a:r>
              <a:rPr lang="sr-Latn-CS" sz="2000" dirty="0"/>
              <a:t>	</a:t>
            </a:r>
            <a:r>
              <a:rPr lang="sr-Latn-CS" sz="2000" dirty="0" smtClean="0"/>
              <a:t>	Rule Coverage: 34,55%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895600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dirty="0" smtClean="0"/>
              <a:t>Ako je pravilo PREDIKTIVNO, tumačimo ga kao UPOZORENJE ZDRAVIM osobama:</a:t>
            </a:r>
          </a:p>
          <a:p>
            <a:r>
              <a:rPr lang="sr-Latn-CS" sz="2400" b="1" dirty="0" smtClean="0"/>
              <a:t>Ukoliko vam je maksimalni srčani ritam nizak (&lt;169), spadate u rizičnu grupu za infarkt (iako ste trenutno zdravi).  </a:t>
            </a:r>
            <a:r>
              <a:rPr lang="sr-Latn-CS" sz="2400" b="1" dirty="0" smtClean="0">
                <a:solidFill>
                  <a:srgbClr val="FF0000"/>
                </a:solidFill>
              </a:rPr>
              <a:t>(Ne znači da ĆE DOBITI infarkt!)</a:t>
            </a:r>
          </a:p>
          <a:p>
            <a:endParaRPr lang="sr-Latn-CS" sz="2400" b="1" dirty="0"/>
          </a:p>
          <a:p>
            <a:r>
              <a:rPr lang="sr-Latn-CS" sz="2400" dirty="0" smtClean="0"/>
              <a:t>Ako je pravilo KLASIFIKATORNO (SADAŠNJOST, NE PREDIKCIJA!), tumačimo ga kao UPOZORENJE:</a:t>
            </a:r>
          </a:p>
          <a:p>
            <a:r>
              <a:rPr lang="sr-Latn-CS" sz="2400" b="1" dirty="0" smtClean="0"/>
              <a:t>Ukoliko ste imali infarkt, očekujte da će vaš maksimalni srčani ritam opasti (bez obzira što je sad u zadatim granicama).</a:t>
            </a:r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Strategije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r>
              <a:rPr lang="sr-Latn-CS" u="sng" dirty="0" smtClean="0"/>
              <a:t>Nadgledano učenje</a:t>
            </a:r>
          </a:p>
          <a:p>
            <a:pPr>
              <a:buNone/>
            </a:pPr>
            <a:r>
              <a:rPr lang="sr-Latn-CS" dirty="0" smtClean="0"/>
              <a:t>	</a:t>
            </a:r>
          </a:p>
          <a:p>
            <a:pPr>
              <a:buNone/>
            </a:pPr>
            <a:r>
              <a:rPr lang="sr-Latn-CS" dirty="0" smtClean="0"/>
              <a:t>			</a:t>
            </a:r>
            <a:r>
              <a:rPr lang="sr-Latn-CS" sz="2000" dirty="0" smtClean="0">
                <a:sym typeface="Symbol"/>
              </a:rPr>
              <a:t> </a:t>
            </a:r>
            <a:r>
              <a:rPr lang="sr-Latn-CS" dirty="0" smtClean="0"/>
              <a:t>Otkrivanje asocijacija</a:t>
            </a:r>
          </a:p>
          <a:p>
            <a:pPr>
              <a:buNone/>
            </a:pPr>
            <a:endParaRPr lang="sr-Latn-CS" dirty="0" smtClean="0"/>
          </a:p>
          <a:p>
            <a:pPr algn="r"/>
            <a:r>
              <a:rPr lang="sr-Latn-CS" dirty="0" smtClean="0"/>
              <a:t>Nenadgledano učenje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752600" y="1143000"/>
            <a:ext cx="190500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15000" y="1143000"/>
            <a:ext cx="2590800" cy="3048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76800" y="1219200"/>
            <a:ext cx="0" cy="2133600"/>
          </a:xfrm>
          <a:prstGeom prst="straightConnector1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Strategije 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r>
              <a:rPr lang="sr-Latn-CS" dirty="0" smtClean="0"/>
              <a:t>Nadgledano učenje</a:t>
            </a:r>
            <a:endParaRPr lang="sr-Latn-CS" sz="2400" dirty="0" smtClean="0"/>
          </a:p>
          <a:p>
            <a:pPr>
              <a:buNone/>
            </a:pPr>
            <a:r>
              <a:rPr lang="sr-Latn-CS" sz="2400" dirty="0" smtClean="0"/>
              <a:t>	</a:t>
            </a:r>
            <a:endParaRPr lang="sr-Latn-CS" sz="1050" dirty="0" smtClean="0"/>
          </a:p>
          <a:p>
            <a:pPr>
              <a:buNone/>
            </a:pPr>
            <a:r>
              <a:rPr lang="sr-Latn-CS" dirty="0" smtClean="0"/>
              <a:t>				</a:t>
            </a:r>
            <a:r>
              <a:rPr lang="sr-Latn-CS" sz="2000" dirty="0" smtClean="0">
                <a:sym typeface="Symbol"/>
              </a:rPr>
              <a:t> </a:t>
            </a:r>
            <a:r>
              <a:rPr lang="sr-Latn-CS" dirty="0" smtClean="0"/>
              <a:t>Otkrivanje asocijacija</a:t>
            </a:r>
          </a:p>
          <a:p>
            <a:pPr>
              <a:buNone/>
            </a:pPr>
            <a:endParaRPr lang="sr-Latn-CS" dirty="0" smtClean="0"/>
          </a:p>
          <a:p>
            <a:pPr>
              <a:buNone/>
            </a:pPr>
            <a:endParaRPr lang="sr-Latn-CS" sz="1100" dirty="0" smtClean="0"/>
          </a:p>
          <a:p>
            <a:pPr algn="r"/>
            <a:r>
              <a:rPr lang="sr-Latn-CS" dirty="0" smtClean="0"/>
              <a:t>Nenadgledano učenje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752600" y="1143000"/>
            <a:ext cx="1905000" cy="9144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15000" y="1143000"/>
            <a:ext cx="2590800" cy="3048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876800" y="1219200"/>
            <a:ext cx="0" cy="2133600"/>
          </a:xfrm>
          <a:prstGeom prst="straightConnector1">
            <a:avLst/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2667000"/>
            <a:ext cx="2057400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ZADACI: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klasifikacija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 estimacija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predviđanje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105400"/>
            <a:ext cx="3733800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ZADACI:</a:t>
            </a:r>
          </a:p>
          <a:p>
            <a:r>
              <a:rPr lang="sr-Latn-CS" sz="2400" dirty="0" smtClean="0"/>
              <a:t>klasterovanje /segmentacija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3657600"/>
            <a:ext cx="4343400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ZADACI:</a:t>
            </a:r>
          </a:p>
          <a:p>
            <a:r>
              <a:rPr lang="sr-Latn-CS" sz="2400" dirty="0" smtClean="0"/>
              <a:t>generisanje asocijativnih pravila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12890" y="4191000"/>
            <a:ext cx="3087510" cy="25545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TEHNIKE: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stabla odlučivanja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generisanje produkc. prav.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feed-forward NM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regresioni modeli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genetički algoritmi 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 smtClean="0"/>
              <a:t> Support Vector Machine 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k Nearest Neighbour ...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52800" y="4419600"/>
            <a:ext cx="1447800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TEHNIKE: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“A priori” algoritam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81600" y="5867400"/>
            <a:ext cx="381000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TEHNIKE:</a:t>
            </a:r>
          </a:p>
          <a:p>
            <a:pPr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algoritam k-centara,  SOM, GA, ...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600" t="20267" r="13800" b="16000"/>
          <a:stretch>
            <a:fillRect/>
          </a:stretch>
        </p:blipFill>
        <p:spPr bwMode="auto">
          <a:xfrm>
            <a:off x="381000" y="838200"/>
            <a:ext cx="8153400" cy="555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228600"/>
            <a:ext cx="8003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http://www.</a:t>
            </a:r>
            <a:r>
              <a:rPr lang="en-US" sz="2800" dirty="0" smtClean="0">
                <a:solidFill>
                  <a:srgbClr val="FF0000"/>
                </a:solidFill>
              </a:rPr>
              <a:t>thearling</a:t>
            </a:r>
            <a:r>
              <a:rPr lang="en-US" sz="2800" dirty="0" smtClean="0"/>
              <a:t>.com/dmintro/dmintro_frame.htm</a:t>
            </a:r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228600"/>
            <a:ext cx="8003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http://www.</a:t>
            </a:r>
            <a:r>
              <a:rPr lang="en-US" sz="2800" dirty="0" smtClean="0">
                <a:solidFill>
                  <a:srgbClr val="FF0000"/>
                </a:solidFill>
              </a:rPr>
              <a:t>thearling</a:t>
            </a:r>
            <a:r>
              <a:rPr lang="en-US" sz="2800" dirty="0" smtClean="0"/>
              <a:t>.com/dmintro/dmintro_frame.htm</a:t>
            </a:r>
            <a:endParaRPr lang="en-US" sz="28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33600" t="20267" r="21000" b="16000"/>
          <a:stretch>
            <a:fillRect/>
          </a:stretch>
        </p:blipFill>
        <p:spPr bwMode="auto">
          <a:xfrm>
            <a:off x="685800" y="765954"/>
            <a:ext cx="7715134" cy="60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sr-Latn-CS" dirty="0" smtClean="0"/>
              <a:t>Nadgledano učenje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229600" cy="1905000"/>
          </a:xfrm>
        </p:spPr>
        <p:txBody>
          <a:bodyPr>
            <a:noAutofit/>
          </a:bodyPr>
          <a:lstStyle/>
          <a:p>
            <a:r>
              <a:rPr lang="sr-Latn-CS" sz="2400" dirty="0" smtClean="0">
                <a:cs typeface="Arial" pitchFamily="34" charset="0"/>
              </a:rPr>
              <a:t>Podatke koje želimo analizirati podelimo na dva dela (najčešće u odnosu 80:20), na trening i test podatke, tj. PODATKE ZA OBUČAVANJE I PODATKE ZA TESTIRANJE.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0" y="2743200"/>
            <a:ext cx="2286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000" dirty="0" smtClean="0">
                <a:cs typeface="Arial" pitchFamily="34" charset="0"/>
              </a:rPr>
              <a:t>SKUP ZA OBUČAVANJE kreira model podataka.</a:t>
            </a:r>
          </a:p>
          <a:p>
            <a:endParaRPr lang="sr-Latn-CS" sz="2000" dirty="0" smtClean="0">
              <a:cs typeface="Arial" pitchFamily="34" charset="0"/>
            </a:endParaRPr>
          </a:p>
          <a:p>
            <a:endParaRPr lang="sr-Latn-CS" sz="2000" dirty="0" smtClean="0">
              <a:cs typeface="Arial" pitchFamily="34" charset="0"/>
            </a:endParaRPr>
          </a:p>
          <a:p>
            <a:endParaRPr lang="sr-Latn-CS" sz="2000" dirty="0">
              <a:cs typeface="Arial" pitchFamily="34" charset="0"/>
            </a:endParaRPr>
          </a:p>
          <a:p>
            <a:endParaRPr lang="sr-Latn-CS" sz="2000" dirty="0" smtClean="0">
              <a:cs typeface="Arial" pitchFamily="34" charset="0"/>
            </a:endParaRPr>
          </a:p>
          <a:p>
            <a:endParaRPr lang="sr-Latn-CS" sz="2000" dirty="0" smtClean="0">
              <a:cs typeface="Arial" pitchFamily="34" charset="0"/>
            </a:endParaRPr>
          </a:p>
          <a:p>
            <a:endParaRPr lang="sr-Latn-CS" sz="2000" dirty="0" smtClean="0">
              <a:cs typeface="Arial" pitchFamily="34" charset="0"/>
            </a:endParaRPr>
          </a:p>
          <a:p>
            <a:r>
              <a:rPr lang="sr-Latn-CS" sz="2000" dirty="0" smtClean="0">
                <a:cs typeface="Arial" pitchFamily="34" charset="0"/>
              </a:rPr>
              <a:t>SKUP ZA TESTIRANJE određuje koliko je model dobar.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8800" t="21333" r="15600" b="3200"/>
          <a:stretch>
            <a:fillRect/>
          </a:stretch>
        </p:blipFill>
        <p:spPr bwMode="auto">
          <a:xfrm>
            <a:off x="228600" y="2057400"/>
            <a:ext cx="62877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>
            <a:off x="0" y="5486400"/>
            <a:ext cx="67056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 rot="10800000">
            <a:off x="6477000" y="32004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0800000">
            <a:off x="6477000" y="59436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600" t="19200" r="13200" b="12800"/>
          <a:stretch>
            <a:fillRect/>
          </a:stretch>
        </p:blipFill>
        <p:spPr bwMode="auto">
          <a:xfrm>
            <a:off x="609600" y="838200"/>
            <a:ext cx="8107680" cy="5829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3400" y="228600"/>
            <a:ext cx="8002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http://www.</a:t>
            </a:r>
            <a:r>
              <a:rPr lang="en-US" sz="2800" dirty="0">
                <a:solidFill>
                  <a:srgbClr val="FF0000"/>
                </a:solidFill>
              </a:rPr>
              <a:t>thearling</a:t>
            </a:r>
            <a:r>
              <a:rPr lang="en-US" sz="2800" dirty="0"/>
              <a:t>.com/dmintro/dmintro_frame.htm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1"/>
            <a:ext cx="8229600" cy="914400"/>
          </a:xfrm>
        </p:spPr>
        <p:txBody>
          <a:bodyPr>
            <a:noAutofit/>
          </a:bodyPr>
          <a:lstStyle/>
          <a:p>
            <a:r>
              <a:rPr lang="sr-Latn-CS" sz="2400" dirty="0" smtClean="0">
                <a:cs typeface="Arial" pitchFamily="34" charset="0"/>
              </a:rPr>
              <a:t>Svaki slog sadrži skup ATRIBUTA, od kojih je jedan </a:t>
            </a:r>
            <a:r>
              <a:rPr lang="sr-Latn-CS" sz="2400" dirty="0" smtClean="0">
                <a:solidFill>
                  <a:srgbClr val="FF0000"/>
                </a:solidFill>
                <a:cs typeface="Arial" pitchFamily="34" charset="0"/>
              </a:rPr>
              <a:t>IZLAZNI (ZAVISNI)</a:t>
            </a:r>
            <a:r>
              <a:rPr lang="sr-Latn-CS" sz="2400" dirty="0" smtClean="0">
                <a:cs typeface="Arial" pitchFamily="34" charset="0"/>
              </a:rPr>
              <a:t>, a ostali su </a:t>
            </a:r>
            <a:r>
              <a:rPr lang="sr-Latn-CS" sz="2400" dirty="0" smtClean="0">
                <a:solidFill>
                  <a:srgbClr val="00B050"/>
                </a:solidFill>
                <a:cs typeface="Arial" pitchFamily="34" charset="0"/>
              </a:rPr>
              <a:t>ULAZNI (NEZAVISNI)</a:t>
            </a:r>
            <a:r>
              <a:rPr lang="sr-Latn-CS" sz="2400" dirty="0" smtClean="0">
                <a:cs typeface="Arial" pitchFamily="34" charset="0"/>
              </a:rPr>
              <a:t>:</a:t>
            </a:r>
            <a:r>
              <a:rPr lang="sr-Latn-CS" sz="2400" dirty="0" smtClean="0">
                <a:solidFill>
                  <a:srgbClr val="00B050"/>
                </a:solidFill>
                <a:cs typeface="Arial" pitchFamily="34" charset="0"/>
              </a:rPr>
              <a:t> </a:t>
            </a:r>
            <a:endParaRPr lang="sr-Latn-CS" sz="2400" dirty="0" smtClean="0">
              <a:cs typeface="Arial" pitchFamily="34" charset="0"/>
            </a:endParaRPr>
          </a:p>
        </p:txBody>
      </p:sp>
      <p:graphicFrame>
        <p:nvGraphicFramePr>
          <p:cNvPr id="4" name="Group 89"/>
          <p:cNvGraphicFramePr>
            <a:graphicFrameLocks/>
          </p:cNvGraphicFramePr>
          <p:nvPr/>
        </p:nvGraphicFramePr>
        <p:xfrm>
          <a:off x="838200" y="1600200"/>
          <a:ext cx="7238997" cy="4873219"/>
        </p:xfrm>
        <a:graphic>
          <a:graphicData uri="http://schemas.openxmlformats.org/drawingml/2006/table">
            <a:tbl>
              <a:tblPr/>
              <a:tblGrid>
                <a:gridCol w="1448079"/>
                <a:gridCol w="1448078"/>
                <a:gridCol w="1446683"/>
                <a:gridCol w="1448079"/>
                <a:gridCol w="1448078"/>
              </a:tblGrid>
              <a:tr h="412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Površina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Kancelarija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Ulazi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Starost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Vrednost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2333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144,000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2356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151,000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2379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2425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2448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2494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Nadgledano učenje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1"/>
            <a:ext cx="9144000" cy="914400"/>
          </a:xfrm>
        </p:spPr>
        <p:txBody>
          <a:bodyPr>
            <a:noAutofit/>
          </a:bodyPr>
          <a:lstStyle/>
          <a:p>
            <a:r>
              <a:rPr lang="sr-Latn-CS" sz="2400" dirty="0" smtClean="0">
                <a:cs typeface="Arial" pitchFamily="34" charset="0"/>
              </a:rPr>
              <a:t>Slogovi </a:t>
            </a:r>
            <a:r>
              <a:rPr lang="sr-Latn-CS" sz="2400" b="1" dirty="0" smtClean="0">
                <a:cs typeface="Arial" pitchFamily="34" charset="0"/>
              </a:rPr>
              <a:t>skupa za obučavanje </a:t>
            </a:r>
            <a:r>
              <a:rPr lang="sr-Latn-CS" sz="2400" dirty="0" smtClean="0">
                <a:cs typeface="Arial" pitchFamily="34" charset="0"/>
              </a:rPr>
              <a:t>su primeri za učenje pomoću kojih se IZGRAĐUJE MODEL PODATAKA,  koji opisuje zavisnost </a:t>
            </a:r>
            <a:r>
              <a:rPr lang="sr-Latn-CS" sz="2400" dirty="0" smtClean="0">
                <a:solidFill>
                  <a:srgbClr val="FF0000"/>
                </a:solidFill>
                <a:cs typeface="Arial" pitchFamily="34" charset="0"/>
              </a:rPr>
              <a:t>izlaza</a:t>
            </a:r>
            <a:r>
              <a:rPr lang="sr-Latn-CS" sz="2400" dirty="0" smtClean="0">
                <a:cs typeface="Arial" pitchFamily="34" charset="0"/>
              </a:rPr>
              <a:t> od </a:t>
            </a:r>
            <a:r>
              <a:rPr lang="sr-Latn-CS" sz="2400" dirty="0" smtClean="0">
                <a:solidFill>
                  <a:srgbClr val="00B050"/>
                </a:solidFill>
                <a:cs typeface="Arial" pitchFamily="34" charset="0"/>
              </a:rPr>
              <a:t>ulaza</a:t>
            </a:r>
            <a:r>
              <a:rPr lang="sr-Latn-CS" sz="2400" dirty="0" smtClean="0">
                <a:cs typeface="Arial" pitchFamily="34" charset="0"/>
              </a:rPr>
              <a:t>.</a:t>
            </a:r>
          </a:p>
        </p:txBody>
      </p:sp>
      <p:graphicFrame>
        <p:nvGraphicFramePr>
          <p:cNvPr id="4" name="Group 89"/>
          <p:cNvGraphicFramePr>
            <a:graphicFrameLocks/>
          </p:cNvGraphicFramePr>
          <p:nvPr/>
        </p:nvGraphicFramePr>
        <p:xfrm>
          <a:off x="838200" y="1600200"/>
          <a:ext cx="7238997" cy="4873219"/>
        </p:xfrm>
        <a:graphic>
          <a:graphicData uri="http://schemas.openxmlformats.org/drawingml/2006/table">
            <a:tbl>
              <a:tblPr/>
              <a:tblGrid>
                <a:gridCol w="1448079"/>
                <a:gridCol w="1448078"/>
                <a:gridCol w="1446683"/>
                <a:gridCol w="1448079"/>
                <a:gridCol w="1448078"/>
              </a:tblGrid>
              <a:tr h="412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Površina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Kancelarija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Ulazi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Starost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Vrednost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2333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  <a:cs typeface="Arial" charset="0"/>
                        </a:rPr>
                        <a:t>144,000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33000"/>
                      </a:schemeClr>
                    </a:solidFill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2356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151,000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2379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139,000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2425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2448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2494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Nadgledano učenje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762000"/>
            <a:ext cx="2667000" cy="381000"/>
          </a:xfrm>
          <a:prstGeom prst="rect">
            <a:avLst/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1"/>
            <a:ext cx="8991600" cy="914400"/>
          </a:xfrm>
        </p:spPr>
        <p:txBody>
          <a:bodyPr>
            <a:noAutofit/>
          </a:bodyPr>
          <a:lstStyle/>
          <a:p>
            <a:r>
              <a:rPr lang="sr-Latn-CS" sz="2400" dirty="0" smtClean="0">
                <a:cs typeface="Arial" pitchFamily="34" charset="0"/>
              </a:rPr>
              <a:t>IZGRADITI MODEL znači pronaći funkciju koja predstavlja vrednosti </a:t>
            </a:r>
            <a:r>
              <a:rPr lang="sr-Latn-CS" sz="2400" dirty="0" smtClean="0">
                <a:solidFill>
                  <a:srgbClr val="FF0000"/>
                </a:solidFill>
                <a:cs typeface="Arial" pitchFamily="34" charset="0"/>
              </a:rPr>
              <a:t>IZLAZNOG</a:t>
            </a:r>
            <a:r>
              <a:rPr lang="sr-Latn-CS" sz="2400" dirty="0" smtClean="0">
                <a:cs typeface="Arial" pitchFamily="34" charset="0"/>
              </a:rPr>
              <a:t> atributa kao funkciju vrednosti </a:t>
            </a:r>
            <a:r>
              <a:rPr lang="sr-Latn-CS" sz="2400" dirty="0" smtClean="0">
                <a:solidFill>
                  <a:srgbClr val="00B050"/>
                </a:solidFill>
                <a:cs typeface="Arial" pitchFamily="34" charset="0"/>
              </a:rPr>
              <a:t>ULAZNIH</a:t>
            </a:r>
            <a:r>
              <a:rPr lang="sr-Latn-CS" sz="2400" dirty="0" smtClean="0">
                <a:cs typeface="Arial" pitchFamily="34" charset="0"/>
              </a:rPr>
              <a:t> atributa:</a:t>
            </a:r>
            <a:endParaRPr lang="en-US" sz="2400" dirty="0">
              <a:cs typeface="Arial" pitchFamily="34" charset="0"/>
            </a:endParaRPr>
          </a:p>
        </p:txBody>
      </p:sp>
      <p:graphicFrame>
        <p:nvGraphicFramePr>
          <p:cNvPr id="4" name="Group 89"/>
          <p:cNvGraphicFramePr>
            <a:graphicFrameLocks/>
          </p:cNvGraphicFramePr>
          <p:nvPr/>
        </p:nvGraphicFramePr>
        <p:xfrm>
          <a:off x="838200" y="1600200"/>
          <a:ext cx="7238997" cy="4873219"/>
        </p:xfrm>
        <a:graphic>
          <a:graphicData uri="http://schemas.openxmlformats.org/drawingml/2006/table">
            <a:tbl>
              <a:tblPr/>
              <a:tblGrid>
                <a:gridCol w="1448079"/>
                <a:gridCol w="1448078"/>
                <a:gridCol w="1446683"/>
                <a:gridCol w="1448079"/>
                <a:gridCol w="1448078"/>
              </a:tblGrid>
              <a:tr h="412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Površina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Kancelarija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Ulazi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Starost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Vrednost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2310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144,000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2356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151,000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2379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150,000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2402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139,000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2425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2448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99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142,000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2494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163,000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2517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2540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149,000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Nadgledano učenje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4114800"/>
            <a:ext cx="87630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Vrednost 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27.64 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Površina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+ 12529.77 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Kancelarija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+ 2553.21 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Ulazi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-234.24 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Starost</a:t>
            </a:r>
            <a:r>
              <a:rPr kumimoji="0" lang="hr-H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+ 52317.83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hr-HR" sz="26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2600" y="762000"/>
            <a:ext cx="914400" cy="381000"/>
          </a:xfrm>
          <a:prstGeom prst="rect">
            <a:avLst/>
          </a:prstGeom>
          <a:solidFill>
            <a:schemeClr val="accent1"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152400"/>
            <a:ext cx="7924800" cy="762000"/>
          </a:xfrm>
        </p:spPr>
        <p:txBody>
          <a:bodyPr>
            <a:noAutofit/>
          </a:bodyPr>
          <a:lstStyle/>
          <a:p>
            <a:pPr algn="l"/>
            <a:r>
              <a:rPr lang="sr-Latn-CS" sz="2800" b="1" dirty="0" smtClean="0"/>
              <a:t>Model </a:t>
            </a:r>
            <a:r>
              <a:rPr lang="sr-Latn-CS" sz="2800" b="1" dirty="0" smtClean="0">
                <a:solidFill>
                  <a:srgbClr val="FF0000"/>
                </a:solidFill>
              </a:rPr>
              <a:t>ne mora biti </a:t>
            </a:r>
            <a:r>
              <a:rPr lang="sr-Latn-CS" sz="2800" b="1" dirty="0" smtClean="0"/>
              <a:t>matematička funkcija! </a:t>
            </a:r>
            <a:br>
              <a:rPr lang="sr-Latn-CS" sz="2800" b="1" dirty="0" smtClean="0"/>
            </a:br>
            <a:r>
              <a:rPr lang="sr-Latn-CS" sz="2800" b="1" dirty="0" smtClean="0"/>
              <a:t>Može biti stablo odlučivanja, ....</a:t>
            </a:r>
            <a:endParaRPr lang="en-US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4600" t="21333" r="23400" b="18133"/>
          <a:stretch>
            <a:fillRect/>
          </a:stretch>
        </p:blipFill>
        <p:spPr bwMode="auto">
          <a:xfrm>
            <a:off x="457200" y="1143000"/>
            <a:ext cx="7924800" cy="5189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7000" t="30933" r="23400" b="8533"/>
          <a:stretch>
            <a:fillRect/>
          </a:stretch>
        </p:blipFill>
        <p:spPr bwMode="auto">
          <a:xfrm>
            <a:off x="838200" y="1325904"/>
            <a:ext cx="7559040" cy="518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5"/>
          <p:cNvSpPr txBox="1">
            <a:spLocks/>
          </p:cNvSpPr>
          <p:nvPr/>
        </p:nvSpPr>
        <p:spPr>
          <a:xfrm>
            <a:off x="152400" y="457200"/>
            <a:ext cx="8839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Postoji </a:t>
            </a:r>
            <a:r>
              <a:rPr kumimoji="0" lang="sr-Latn-C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veliki broj modela </a:t>
            </a:r>
            <a:r>
              <a:rPr kumimoji="0" lang="sr-Latn-C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nad ISTIM POLAZNIM SKUPOM 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Latn-CS" sz="2800" b="1" dirty="0" smtClean="0">
                <a:latin typeface="+mj-lt"/>
                <a:ea typeface="+mj-ea"/>
                <a:cs typeface="+mj-cs"/>
              </a:rPr>
              <a:t>Primer DRUGAČIJEG stabla odlučivanja:</a:t>
            </a:r>
            <a:endParaRPr lang="sr-Latn-CS" sz="2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1029</Words>
  <Application>Microsoft Office PowerPoint</Application>
  <PresentationFormat>On-screen Show (4:3)</PresentationFormat>
  <Paragraphs>391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Strategije, zadaci i algoritmi automatizovanog učenja</vt:lpstr>
      <vt:lpstr>Strategije DM</vt:lpstr>
      <vt:lpstr>Nadgledano učenje</vt:lpstr>
      <vt:lpstr>Slide 4</vt:lpstr>
      <vt:lpstr>Slide 5</vt:lpstr>
      <vt:lpstr>Slide 6</vt:lpstr>
      <vt:lpstr>Slide 7</vt:lpstr>
      <vt:lpstr>Model ne mora biti matematička funkcija!  Može biti stablo odlučivanja, ....</vt:lpstr>
      <vt:lpstr>Slide 9</vt:lpstr>
      <vt:lpstr>Strategije DM</vt:lpstr>
      <vt:lpstr>Slide 11</vt:lpstr>
      <vt:lpstr>Nenadgledano učenje</vt:lpstr>
      <vt:lpstr>Slide 13</vt:lpstr>
      <vt:lpstr>Razlike nadgledanih i nenadgledanih modela</vt:lpstr>
      <vt:lpstr>Strategije DM</vt:lpstr>
      <vt:lpstr>Otkrivanje asocijacija </vt:lpstr>
      <vt:lpstr>Strategije DM</vt:lpstr>
      <vt:lpstr>Međusobni odnos zadataka </vt:lpstr>
      <vt:lpstr>Primer: Tumačenje pravila kao prediktivnog ili klasifikatornog</vt:lpstr>
      <vt:lpstr>Strategije DM</vt:lpstr>
      <vt:lpstr>Slide 21</vt:lpstr>
      <vt:lpstr>Slide 22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Strategije, zadaci i algoritmi automatizovanog učenja</dc:title>
  <dc:creator>Zita Bosnjak</dc:creator>
  <cp:lastModifiedBy>Zita Bosnjak</cp:lastModifiedBy>
  <cp:revision>44</cp:revision>
  <dcterms:created xsi:type="dcterms:W3CDTF">2018-03-06T08:43:32Z</dcterms:created>
  <dcterms:modified xsi:type="dcterms:W3CDTF">2018-03-29T08:55:11Z</dcterms:modified>
</cp:coreProperties>
</file>