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0"/>
  </p:notesMasterIdLst>
  <p:sldIdLst>
    <p:sldId id="256" r:id="rId2"/>
    <p:sldId id="295" r:id="rId3"/>
    <p:sldId id="297" r:id="rId4"/>
    <p:sldId id="296" r:id="rId5"/>
    <p:sldId id="257" r:id="rId6"/>
    <p:sldId id="268" r:id="rId7"/>
    <p:sldId id="258" r:id="rId8"/>
    <p:sldId id="259" r:id="rId9"/>
    <p:sldId id="263" r:id="rId10"/>
    <p:sldId id="264" r:id="rId11"/>
    <p:sldId id="265" r:id="rId12"/>
    <p:sldId id="299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98" r:id="rId22"/>
    <p:sldId id="275" r:id="rId23"/>
    <p:sldId id="260" r:id="rId24"/>
    <p:sldId id="276" r:id="rId25"/>
    <p:sldId id="277" r:id="rId26"/>
    <p:sldId id="280" r:id="rId27"/>
    <p:sldId id="281" r:id="rId28"/>
    <p:sldId id="282" r:id="rId29"/>
    <p:sldId id="278" r:id="rId30"/>
    <p:sldId id="279" r:id="rId31"/>
    <p:sldId id="283" r:id="rId32"/>
    <p:sldId id="284" r:id="rId33"/>
    <p:sldId id="285" r:id="rId34"/>
    <p:sldId id="286" r:id="rId35"/>
    <p:sldId id="287" r:id="rId36"/>
    <p:sldId id="262" r:id="rId37"/>
    <p:sldId id="289" r:id="rId38"/>
    <p:sldId id="290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8" autoAdjust="0"/>
    <p:restoredTop sz="94660"/>
  </p:normalViewPr>
  <p:slideViewPr>
    <p:cSldViewPr snapToGrid="0">
      <p:cViewPr varScale="1">
        <p:scale>
          <a:sx n="88" d="100"/>
          <a:sy n="88" d="100"/>
        </p:scale>
        <p:origin x="55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EDA8C-6D1D-4B3E-B6E2-2BC215BF93C4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4DBD3-BF82-42F5-BD19-DB3DB9B4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761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143AEF1-3B90-4115-A3B8-6ED64FF01AEC}" type="slidenum">
              <a:rPr lang="sr-Latn-CS" altLang="en-US" smtClean="0"/>
              <a:pPr>
                <a:spcBef>
                  <a:spcPct val="0"/>
                </a:spcBef>
              </a:pPr>
              <a:t>2</a:t>
            </a:fld>
            <a:endParaRPr lang="sr-Latn-CS" altLang="en-US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5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png"/><Relationship Id="rId4" Type="http://schemas.openxmlformats.org/officeDocument/2006/relationships/image" Target="../media/image20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1.png"/><Relationship Id="rId4" Type="http://schemas.openxmlformats.org/officeDocument/2006/relationships/image" Target="../media/image30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etl.sourceforge.ne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53.png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4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02898" y="653127"/>
            <a:ext cx="36744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The OLS </a:t>
            </a:r>
            <a:r>
              <a:rPr lang="en-GB" sz="2400" dirty="0" smtClean="0"/>
              <a:t>estimator</a:t>
            </a:r>
          </a:p>
          <a:p>
            <a:pPr algn="ctr"/>
            <a:r>
              <a:rPr lang="en-GB" sz="2400" dirty="0" smtClean="0"/>
              <a:t>(Ordinary Least Square)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2342605" y="1930178"/>
            <a:ext cx="8125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Find the line that is minimum distance from all the points.</a:t>
            </a:r>
          </a:p>
        </p:txBody>
      </p:sp>
      <p:sp>
        <p:nvSpPr>
          <p:cNvPr id="5" name="Rectangle 4"/>
          <p:cNvSpPr/>
          <p:nvPr/>
        </p:nvSpPr>
        <p:spPr>
          <a:xfrm>
            <a:off x="2342605" y="2991786"/>
            <a:ext cx="4522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Minimize the sum of the squared errors.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75022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43794" y="3807172"/>
                <a:ext cx="615696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794" y="3807172"/>
                <a:ext cx="6156960" cy="492443"/>
              </a:xfrm>
              <a:prstGeom prst="rect">
                <a:avLst/>
              </a:prstGeom>
              <a:blipFill>
                <a:blip r:embed="rId2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39213" y="4905532"/>
                <a:ext cx="4128502" cy="584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9213" y="4905532"/>
                <a:ext cx="4128502" cy="584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1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71852" y="1175657"/>
                <a:ext cx="4921155" cy="1176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852" y="1175657"/>
                <a:ext cx="4921155" cy="11762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03074" y="2856411"/>
                <a:ext cx="3206455" cy="454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74" y="2856411"/>
                <a:ext cx="3206455" cy="4542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47133" y="3815173"/>
                <a:ext cx="2662396" cy="1176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r-Latn-RS" sz="28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r-Latn-RS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133" y="3815173"/>
                <a:ext cx="2662396" cy="11762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671233" y="5311261"/>
            <a:ext cx="600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 smtClean="0"/>
              <a:t>We wish to m</a:t>
            </a:r>
            <a:r>
              <a:rPr lang="en-GB" dirty="0" err="1" smtClean="0"/>
              <a:t>inimize</a:t>
            </a:r>
            <a:r>
              <a:rPr lang="en-GB" dirty="0" smtClean="0"/>
              <a:t> </a:t>
            </a:r>
            <a:r>
              <a:rPr lang="en-GB" dirty="0"/>
              <a:t>the sum of the squared errors.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6845" y="6085357"/>
            <a:ext cx="260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Wh</a:t>
            </a:r>
            <a:r>
              <a:rPr lang="en-GB" dirty="0" smtClean="0"/>
              <a:t>y do we square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15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525" y="253534"/>
            <a:ext cx="4310733" cy="32427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731" y="2925017"/>
            <a:ext cx="4784921" cy="358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2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891" y="77506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252" y="206236"/>
            <a:ext cx="9708639" cy="34739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6749888"/>
                  </p:ext>
                </p:extLst>
              </p:nvPr>
            </p:nvGraphicFramePr>
            <p:xfrm>
              <a:off x="3475317" y="4359337"/>
              <a:ext cx="6966858" cy="18564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143">
                      <a:extLst>
                        <a:ext uri="{9D8B030D-6E8A-4147-A177-3AD203B41FA5}">
                          <a16:colId xmlns:a16="http://schemas.microsoft.com/office/drawing/2014/main" val="1253766170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2400978248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923640502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482031528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3764651306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41607048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GB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GB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GB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𝑿</m:t>
                                            </m:r>
                                          </m:e>
                                          <m:sub>
                                            <m:r>
                                              <a:rPr lang="en-GB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𝒊</m:t>
                                            </m:r>
                                          </m:sub>
                                        </m:sSub>
                                        <m:r>
                                          <a:rPr lang="en-GB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GB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GB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𝑿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10951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6755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795982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71853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1097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6749888"/>
                  </p:ext>
                </p:extLst>
              </p:nvPr>
            </p:nvGraphicFramePr>
            <p:xfrm>
              <a:off x="3475317" y="4359337"/>
              <a:ext cx="6966858" cy="18564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143">
                      <a:extLst>
                        <a:ext uri="{9D8B030D-6E8A-4147-A177-3AD203B41FA5}">
                          <a16:colId xmlns:a16="http://schemas.microsoft.com/office/drawing/2014/main" val="1253766170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2400978248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923640502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482031528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3764651306"/>
                        </a:ext>
                      </a:extLst>
                    </a:gridCol>
                    <a:gridCol w="1161143">
                      <a:extLst>
                        <a:ext uri="{9D8B030D-6E8A-4147-A177-3AD203B41FA5}">
                          <a16:colId xmlns:a16="http://schemas.microsoft.com/office/drawing/2014/main" val="4160704869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" t="-1639" r="-50000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053" t="-1639" r="-402632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000" t="-1639" r="-30052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579" t="-1639" r="-202105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9476" t="-1639" r="-10104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02105" t="-1639" r="-157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10951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6755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795982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71853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1097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76774" y="5362672"/>
                <a:ext cx="7357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6774" y="5362672"/>
                <a:ext cx="735778" cy="369332"/>
              </a:xfrm>
              <a:prstGeom prst="rect">
                <a:avLst/>
              </a:prstGeom>
              <a:blipFill>
                <a:blip r:embed="rId4"/>
                <a:stretch>
                  <a:fillRect l="-8264" t="-1667" r="-8264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89597" y="4917105"/>
                <a:ext cx="7229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597" y="4917105"/>
                <a:ext cx="722955" cy="369332"/>
              </a:xfrm>
              <a:prstGeom prst="rect">
                <a:avLst/>
              </a:prstGeom>
              <a:blipFill>
                <a:blip r:embed="rId5"/>
                <a:stretch>
                  <a:fillRect l="-8403" t="-1667" r="-8403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163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4730" y="225627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Example: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35725" y="76635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75621" y="1005078"/>
                <a:ext cx="5996086" cy="5192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621" y="1005078"/>
                <a:ext cx="5996086" cy="5192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516777" y="3105501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Comments on coefficients: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79786" y="3688282"/>
                <a:ext cx="9379337" cy="661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 smtClean="0"/>
                  <a:t>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=698.9</m:t>
                    </m:r>
                  </m:oMath>
                </a14:m>
                <a:r>
                  <a:rPr lang="en-GB" dirty="0" smtClean="0"/>
                  <a:t> shows theoretical value of dependent variable Y (test score) when independent variable X (student-teacher ratio) equals 0.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786" y="3688282"/>
                <a:ext cx="9379337" cy="661335"/>
              </a:xfrm>
              <a:prstGeom prst="rect">
                <a:avLst/>
              </a:prstGeom>
              <a:blipFill>
                <a:blip r:embed="rId3"/>
                <a:stretch>
                  <a:fillRect l="-520" t="-3670" r="-585" b="-12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579785" y="4563066"/>
                <a:ext cx="937933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 smtClean="0"/>
                  <a:t>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=−2.28</m:t>
                    </m:r>
                  </m:oMath>
                </a14:m>
                <a:r>
                  <a:rPr lang="en-GB" dirty="0" smtClean="0"/>
                  <a:t> shows average change in </a:t>
                </a:r>
                <a:r>
                  <a:rPr lang="en-GB" dirty="0" smtClean="0"/>
                  <a:t>dependent </a:t>
                </a:r>
                <a:r>
                  <a:rPr lang="en-GB" dirty="0" smtClean="0"/>
                  <a:t>variable Y when </a:t>
                </a:r>
                <a:r>
                  <a:rPr lang="en-GB" dirty="0" smtClean="0"/>
                  <a:t>independent </a:t>
                </a:r>
                <a:r>
                  <a:rPr lang="en-GB" dirty="0" smtClean="0"/>
                  <a:t>variable X is increasing for one unit. In this case, unit change in STR will cause decrease in test score of 2.28 points, on average. 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785" y="4563066"/>
                <a:ext cx="9379337" cy="923330"/>
              </a:xfrm>
              <a:prstGeom prst="rect">
                <a:avLst/>
              </a:prstGeom>
              <a:blipFill>
                <a:blip r:embed="rId4"/>
                <a:stretch>
                  <a:fillRect l="-520" t="-3974" r="-585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040470" y="6211592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50744" y="1887862"/>
                <a:ext cx="599608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=698.9−2.28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744" y="1887862"/>
                <a:ext cx="5996086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033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3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354" y="209110"/>
            <a:ext cx="9506251" cy="57301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25441" y="6209212"/>
                <a:ext cx="34058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Where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 smtClean="0"/>
                  <a:t> on the graph?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441" y="6209212"/>
                <a:ext cx="3405869" cy="400110"/>
              </a:xfrm>
              <a:prstGeom prst="rect">
                <a:avLst/>
              </a:prstGeom>
              <a:blipFill>
                <a:blip r:embed="rId3"/>
                <a:stretch>
                  <a:fillRect l="-1789" t="-9231" r="-1252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889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6480" y="618309"/>
            <a:ext cx="4665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Now we can start asking questions...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316480" y="1410789"/>
            <a:ext cx="825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we hire teachers so that class size is 20? What is predicted score?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30582" y="2460205"/>
                <a:ext cx="599608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=698.9−2.28∙20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582" y="2460205"/>
                <a:ext cx="5996086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261360" y="3140289"/>
            <a:ext cx="378387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3200" b="0" i="1">
                <a:latin typeface="Cambria Math" panose="02040503050406030204" pitchFamily="18" charset="0"/>
              </a:defRPr>
            </a:lvl1pPr>
          </a:lstStyle>
          <a:p>
            <a:r>
              <a:rPr lang="en-GB" dirty="0" err="1" smtClean="0"/>
              <a:t>TestScore</a:t>
            </a:r>
            <a:r>
              <a:rPr lang="en-GB" dirty="0" smtClean="0"/>
              <a:t> = 653.3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16480" y="4254137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size is reduced by 2?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13314" y="4813987"/>
                <a:ext cx="44737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=−2.28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𝑆𝑇𝑅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314" y="4813987"/>
                <a:ext cx="44737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13313" y="5454014"/>
                <a:ext cx="40833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=−2.28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313" y="5454014"/>
                <a:ext cx="4083362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113314" y="6075419"/>
                <a:ext cx="30511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=4.56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314" y="6075419"/>
                <a:ext cx="305115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195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6446" y="526869"/>
            <a:ext cx="25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size (STR) is 5?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2586446" y="1245325"/>
            <a:ext cx="389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 is outside our data range!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730" y="1732147"/>
            <a:ext cx="7398519" cy="445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17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4785" y="0"/>
            <a:ext cx="4265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Why we use OLS estimator?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048" y="542472"/>
            <a:ext cx="5470181" cy="2074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90048" y="2698195"/>
            <a:ext cx="3387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is unbiased and consistent.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9876" y="3148334"/>
            <a:ext cx="6239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Efficient among particular class of unbiased estimator.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39352" y="5833972"/>
            <a:ext cx="8113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 </a:t>
            </a:r>
            <a:r>
              <a:rPr lang="en-GB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(Best Linear Unbiased Estimator)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611" y="3564592"/>
            <a:ext cx="3138835" cy="22358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482554" y="4420172"/>
                <a:ext cx="2570575" cy="511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2554" y="4420172"/>
                <a:ext cx="2570575" cy="5112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21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90755" y="605636"/>
            <a:ext cx="2327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Measures of fit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146518" y="1926018"/>
            <a:ext cx="8238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How to measure ability of estimated model to explain the data?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07474" y="3317965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are two ways: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07474" y="3892731"/>
                <a:ext cx="4321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474" y="3892731"/>
                <a:ext cx="432170" cy="369332"/>
              </a:xfrm>
              <a:prstGeom prst="rect">
                <a:avLst/>
              </a:prstGeom>
              <a:blipFill>
                <a:blip r:embed="rId2"/>
                <a:stretch>
                  <a:fillRect l="-15493" r="-2817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39644" y="3892731"/>
            <a:ext cx="945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(coefficient of determination) – Fraction of variation in </a:t>
            </a:r>
            <a:r>
              <a:rPr lang="en-GB" i="1" dirty="0" smtClean="0"/>
              <a:t>Y</a:t>
            </a:r>
            <a:r>
              <a:rPr lang="en-GB" dirty="0" smtClean="0"/>
              <a:t> explained by variation in </a:t>
            </a:r>
            <a:r>
              <a:rPr lang="en-GB" i="1" dirty="0" smtClean="0"/>
              <a:t>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07474" y="4467497"/>
            <a:ext cx="964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Standard error of regression – Shows how far is </a:t>
            </a:r>
            <a:r>
              <a:rPr lang="en-GB" i="1" dirty="0" smtClean="0"/>
              <a:t>Y</a:t>
            </a:r>
            <a:r>
              <a:rPr lang="en-GB" i="1" baseline="-25000" dirty="0" smtClean="0"/>
              <a:t>i</a:t>
            </a:r>
            <a:r>
              <a:rPr lang="en-GB" dirty="0" smtClean="0"/>
              <a:t> on average from the estimated 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635" y="8364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119</a:t>
            </a:r>
          </a:p>
        </p:txBody>
      </p:sp>
    </p:spTree>
    <p:extLst>
      <p:ext uri="{BB962C8B-B14F-4D97-AF65-F5344CB8AC3E}">
        <p14:creationId xmlns:p14="http://schemas.microsoft.com/office/powerpoint/2010/main" val="205343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633588" y="2823996"/>
            <a:ext cx="75612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GB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Introduction to </a:t>
            </a:r>
            <a:r>
              <a:rPr lang="en-GB" sz="5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Gretl</a:t>
            </a:r>
            <a:endParaRPr lang="sr-Latn-C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735671" y="5029200"/>
            <a:ext cx="1568076" cy="1314358"/>
            <a:chOff x="1632" y="1248"/>
            <a:chExt cx="2682" cy="2286"/>
          </a:xfrm>
        </p:grpSpPr>
        <p:sp>
          <p:nvSpPr>
            <p:cNvPr id="4104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74 w 21600"/>
                <a:gd name="T13" fmla="*/ 3957 h 21600"/>
                <a:gd name="T14" fmla="*/ 17840 w 21600"/>
                <a:gd name="T15" fmla="*/ 176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round/>
              <a:headEnd/>
              <a:tailEnd/>
            </a:ln>
            <a:scene3d>
              <a:camera prst="legacyPerspectiveFront">
                <a:rot lat="20099983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  <p:sp>
          <p:nvSpPr>
            <p:cNvPr id="4105" name="AutoShape 11"/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68 w 21600"/>
                <a:gd name="T13" fmla="*/ 3965 h 21600"/>
                <a:gd name="T14" fmla="*/ 17836 w 21600"/>
                <a:gd name="T15" fmla="*/ 176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round/>
              <a:headEnd/>
              <a:tailEnd/>
            </a:ln>
            <a:scene3d>
              <a:camera prst="legacyPerspectiveFront">
                <a:rot lat="20099983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  <p:sp>
          <p:nvSpPr>
            <p:cNvPr id="4106" name="AutoShape 12"/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80 w 21600"/>
                <a:gd name="T13" fmla="*/ 3957 h 21600"/>
                <a:gd name="T14" fmla="*/ 17846 w 21600"/>
                <a:gd name="T15" fmla="*/ 176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round/>
              <a:headEnd/>
              <a:tailEnd/>
            </a:ln>
            <a:scene3d>
              <a:camera prst="legacyPerspectiveFront">
                <a:rot lat="20099983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</p:grpSp>
      <p:pic>
        <p:nvPicPr>
          <p:cNvPr id="11" name="Picture 2" descr="Image result for Euclid pictur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735" y="335528"/>
            <a:ext cx="3010085" cy="191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46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860868" y="574766"/>
                <a:ext cx="57733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 err="1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868" y="574766"/>
                <a:ext cx="577338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161212" y="1645920"/>
            <a:ext cx="761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Fraction of the sample variance of </a:t>
            </a:r>
            <a:r>
              <a:rPr lang="en-GB" i="1" dirty="0" smtClean="0"/>
              <a:t>Y</a:t>
            </a:r>
            <a:r>
              <a:rPr lang="en-GB" dirty="0" smtClean="0"/>
              <a:t> explained (or predicted) by </a:t>
            </a:r>
            <a:r>
              <a:rPr lang="en-GB" i="1" dirty="0" smtClean="0"/>
              <a:t>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61212" y="2975950"/>
            <a:ext cx="476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could predict Y in the following way: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705970" y="2969623"/>
                <a:ext cx="101701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5970" y="2969623"/>
                <a:ext cx="1017010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335383" y="4357855"/>
            <a:ext cx="298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...or we can do it like this: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23996" y="4284021"/>
                <a:ext cx="344859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996" y="4284021"/>
                <a:ext cx="3448595" cy="430887"/>
              </a:xfrm>
              <a:prstGeom prst="rect">
                <a:avLst/>
              </a:prstGeom>
              <a:blipFill>
                <a:blip r:embed="rId4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161212" y="5536865"/>
            <a:ext cx="2475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Which one is better?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918" y="84268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119</a:t>
            </a:r>
          </a:p>
        </p:txBody>
      </p:sp>
    </p:spTree>
    <p:extLst>
      <p:ext uri="{BB962C8B-B14F-4D97-AF65-F5344CB8AC3E}">
        <p14:creationId xmlns:p14="http://schemas.microsoft.com/office/powerpoint/2010/main" val="106129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96" y="941294"/>
            <a:ext cx="6172532" cy="465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9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69623" y="600891"/>
                <a:ext cx="7479805" cy="408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i="1" dirty="0" smtClean="0"/>
                  <a:t>R</a:t>
                </a:r>
                <a:r>
                  <a:rPr lang="en-GB" sz="2000" baseline="30000" dirty="0" smtClean="0"/>
                  <a:t>2</a:t>
                </a:r>
                <a:r>
                  <a:rPr lang="en-GB" sz="2000" dirty="0" smtClean="0"/>
                  <a:t> is ratio of sample variance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GB" sz="2000" dirty="0" smtClean="0"/>
                  <a:t> to sample variance of </a:t>
                </a:r>
                <a:r>
                  <a:rPr lang="en-GB" sz="2000" i="1" dirty="0" smtClean="0"/>
                  <a:t>Y</a:t>
                </a:r>
                <a:r>
                  <a:rPr lang="en-GB" sz="2000" dirty="0" smtClean="0"/>
                  <a:t>.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623" y="600891"/>
                <a:ext cx="7479805" cy="408445"/>
              </a:xfrm>
              <a:prstGeom prst="rect">
                <a:avLst/>
              </a:prstGeom>
              <a:blipFill>
                <a:blip r:embed="rId2"/>
                <a:stretch>
                  <a:fillRect l="-815" t="-7463" b="-25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69623" y="1471748"/>
            <a:ext cx="8929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It is ratio of explained sum of squares (ESS) to total sum of squares (TSS).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69623" y="2796682"/>
                <a:ext cx="2631618" cy="1038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𝐸𝑆𝑆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623" y="2796682"/>
                <a:ext cx="2631618" cy="10384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848460" y="2796681"/>
                <a:ext cx="2600968" cy="1038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𝑇𝑆𝑆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460" y="2796681"/>
                <a:ext cx="2600968" cy="10384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89746" y="4937760"/>
                <a:ext cx="3086166" cy="1087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brk m:alnAt="23"/>
                                </m:rPr>
                                <a:rPr lang="en-GB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GB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GB" sz="2800" i="1">
                                                  <a:latin typeface="Cambria Math" panose="02040503050406030204" pitchFamily="18" charset="0"/>
                                                </a:rPr>
                                                <m:t>𝑌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746" y="4937760"/>
                <a:ext cx="3086166" cy="10879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979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3623" y="635726"/>
            <a:ext cx="4964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Sum of squares of residuals (SSR)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42126" y="3150374"/>
            <a:ext cx="2430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TSS=ESS+SSR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603966" y="4232366"/>
                <a:ext cx="222080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𝑆𝑆𝑅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𝑇𝑆𝑆</m:t>
                          </m:r>
                        </m:den>
                      </m:f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966" y="4232366"/>
                <a:ext cx="2220801" cy="809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81818" y="1553113"/>
                <a:ext cx="4512389" cy="12115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𝑆𝑆𝑅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818" y="1553113"/>
                <a:ext cx="4512389" cy="12115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15579" y="5375156"/>
            <a:ext cx="3339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Also we can do it like this: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92276" y="6108411"/>
                <a:ext cx="342177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𝑐𝑜𝑟𝑟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 err="1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276" y="6108411"/>
                <a:ext cx="3421771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85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351314" y="140567"/>
                <a:ext cx="1975604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𝐸𝑆𝑆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 err="1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314" y="140567"/>
                <a:ext cx="1975604" cy="7789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565050" y="140566"/>
                <a:ext cx="1953420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𝑇𝑆𝑆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 err="1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5050" y="140566"/>
                <a:ext cx="1953420" cy="7789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93920" y="140567"/>
                <a:ext cx="3225883" cy="8654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𝑆𝑆𝑅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sz="2000" dirty="0" err="1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3920" y="140567"/>
                <a:ext cx="3225883" cy="8654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748" y="1192780"/>
            <a:ext cx="6983012" cy="52372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13577" y="6245373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17055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8823" y="368481"/>
            <a:ext cx="5707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Standard Error of the Regression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22170" y="1303161"/>
                <a:ext cx="863890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/>
                  <a:t>This is the estimate od standard deviation, of regression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000" baseline="-25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70" y="1303161"/>
                <a:ext cx="8638903" cy="400110"/>
              </a:xfrm>
              <a:prstGeom prst="rect">
                <a:avLst/>
              </a:prstGeom>
              <a:blipFill>
                <a:blip r:embed="rId2"/>
                <a:stretch>
                  <a:fillRect l="-776"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81" y="2002971"/>
            <a:ext cx="3154508" cy="2362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78086" y="4665037"/>
                <a:ext cx="4262962" cy="992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4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acc>
                          <m:accPr>
                            <m:chr m:val="̂"/>
                            <m:ctrlPr>
                              <a:rPr lang="en-GB" sz="4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acc>
                          <m:accPr>
                            <m:chr m:val="̂"/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sub>
                      <m: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Sup>
                              <m:sSubSupPr>
                                <m:ctrlPr>
                                  <a:rPr lang="en-GB" sz="4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4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4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GB" sz="4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GB" sz="4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𝑆𝑆𝑅</m:t>
                        </m:r>
                      </m:num>
                      <m:den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endParaRPr lang="en-GB" sz="40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086" y="4665037"/>
                <a:ext cx="4262962" cy="992772"/>
              </a:xfrm>
              <a:prstGeom prst="rect">
                <a:avLst/>
              </a:prstGeom>
              <a:blipFill>
                <a:blip r:embed="rId4"/>
                <a:stretch>
                  <a:fillRect b="-15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41621" y="4744248"/>
                <a:ext cx="2102563" cy="100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𝑆𝐸𝑅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sub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32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1621" y="4744248"/>
                <a:ext cx="2102563" cy="10021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912919" y="6125293"/>
            <a:ext cx="400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 careful with units of measures...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2705" y="8020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69329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7738" y="7837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738" y="635080"/>
            <a:ext cx="9112669" cy="15108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738" y="2333339"/>
            <a:ext cx="7236823" cy="43621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13576" y="6084399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219192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97611" y="271139"/>
            <a:ext cx="5343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The least squares assumptions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2729473" y="2578911"/>
            <a:ext cx="1819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Assumption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16900" y="3032277"/>
                <a:ext cx="67661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The conditional distribution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has mean 0.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900" y="3032277"/>
                <a:ext cx="6766148" cy="400110"/>
              </a:xfrm>
              <a:prstGeom prst="rect">
                <a:avLst/>
              </a:prstGeom>
              <a:blipFill>
                <a:blip r:embed="rId2"/>
                <a:stretch>
                  <a:fillRect l="-901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05097" y="7328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7703" y="1382895"/>
            <a:ext cx="9345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Assumptions are telling us what we are expecting in the entire population.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49202" y="4012849"/>
                <a:ext cx="274671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9202" y="4012849"/>
                <a:ext cx="274671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49202" y="4808754"/>
                <a:ext cx="20398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9202" y="4808754"/>
                <a:ext cx="203985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83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2171" y="5138058"/>
            <a:ext cx="4006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If errors do not have a mean 0: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22171" y="5895703"/>
                <a:ext cx="5407121" cy="724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Biased and inconsistent estimates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 will be biased and inconsistent.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71" y="5895703"/>
                <a:ext cx="5407121" cy="724622"/>
              </a:xfrm>
              <a:prstGeom prst="rect">
                <a:avLst/>
              </a:prstGeom>
              <a:blipFill>
                <a:blip r:embed="rId2"/>
                <a:stretch>
                  <a:fillRect l="-1240" t="-4202" r="-113" b="-134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033" y="156755"/>
            <a:ext cx="8264024" cy="477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0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65133" y="1003108"/>
                <a:ext cx="536223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=&gt;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𝑐𝑜𝑟𝑟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133" y="1003108"/>
                <a:ext cx="5362237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33420" y="1772719"/>
                <a:ext cx="52256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Correlation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 does not exits!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420" y="1772719"/>
                <a:ext cx="5225661" cy="369332"/>
              </a:xfrm>
              <a:prstGeom prst="rect">
                <a:avLst/>
              </a:prstGeom>
              <a:blipFill>
                <a:blip r:embed="rId3"/>
                <a:stretch>
                  <a:fillRect l="-933" t="-10000" r="-4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33420" y="3637451"/>
                <a:ext cx="593786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𝑐𝑜𝑟𝑟</m:t>
                    </m:r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800" dirty="0" smtClean="0"/>
                  <a:t>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420" y="3637451"/>
                <a:ext cx="5937867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89459" y="4464897"/>
                <a:ext cx="593786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𝑐𝑜𝑟𝑟</m:t>
                    </m:r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2800" dirty="0" smtClean="0"/>
                  <a:t>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459" y="4464897"/>
                <a:ext cx="5937867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857898" y="2929395"/>
            <a:ext cx="493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 it does not work the other way around:</a:t>
            </a:r>
          </a:p>
        </p:txBody>
      </p:sp>
    </p:spTree>
    <p:extLst>
      <p:ext uri="{BB962C8B-B14F-4D97-AF65-F5344CB8AC3E}">
        <p14:creationId xmlns:p14="http://schemas.microsoft.com/office/powerpoint/2010/main" val="108475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6353" y="1946266"/>
            <a:ext cx="98522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err="1" smtClean="0"/>
              <a:t>Gretl</a:t>
            </a:r>
            <a:r>
              <a:rPr lang="en-GB" sz="2000" dirty="0" smtClean="0"/>
              <a:t> </a:t>
            </a:r>
            <a:r>
              <a:rPr lang="en-GB" sz="2000" dirty="0"/>
              <a:t>is an open-source statistical package, mainly for econometrics. The name is an acronym for Gnu Regression, Econometrics and Time-series Library. It has both a graphical user interface and a command-line interface.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515" y="305921"/>
            <a:ext cx="1038225" cy="133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19733" y="3450522"/>
            <a:ext cx="335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http://gretl.sourceforge.net/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234" y="4389624"/>
            <a:ext cx="18288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6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23679" y="431465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Assumption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23679" y="1349829"/>
                <a:ext cx="224093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=1, 2, 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2000" dirty="0" err="1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3679" y="1349829"/>
                <a:ext cx="2240934" cy="307777"/>
              </a:xfrm>
              <a:prstGeom prst="rect">
                <a:avLst/>
              </a:prstGeom>
              <a:blipFill>
                <a:blip r:embed="rId2"/>
                <a:stretch>
                  <a:fillRect r="-1907" b="-27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294811" y="1319051"/>
            <a:ext cx="63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must be independently and identically distributed (</a:t>
            </a:r>
            <a:r>
              <a:rPr lang="en-GB" dirty="0" err="1" smtClean="0"/>
              <a:t>iid</a:t>
            </a:r>
            <a:r>
              <a:rPr lang="en-GB" dirty="0" smtClean="0"/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3679" y="2206638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need a random draw from big population.</a:t>
            </a:r>
          </a:p>
        </p:txBody>
      </p:sp>
    </p:spTree>
    <p:extLst>
      <p:ext uri="{BB962C8B-B14F-4D97-AF65-F5344CB8AC3E}">
        <p14:creationId xmlns:p14="http://schemas.microsoft.com/office/powerpoint/2010/main" val="384791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4194" y="85344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</a:p>
        </p:txBody>
      </p:sp>
      <p:sp>
        <p:nvSpPr>
          <p:cNvPr id="3" name="Rectangle 2"/>
          <p:cNvSpPr/>
          <p:nvPr/>
        </p:nvSpPr>
        <p:spPr>
          <a:xfrm>
            <a:off x="2534194" y="1363283"/>
            <a:ext cx="6091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Four different organic weeding </a:t>
            </a:r>
            <a:r>
              <a:rPr lang="en-GB" dirty="0" smtClean="0"/>
              <a:t>methods (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534194" y="2182727"/>
            <a:ext cx="834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How does tomato production </a:t>
            </a:r>
            <a:r>
              <a:rPr lang="en-GB" dirty="0" smtClean="0"/>
              <a:t>depend </a:t>
            </a:r>
            <a:r>
              <a:rPr lang="en-GB" dirty="0"/>
              <a:t>upon the weeding method?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253" y="3089774"/>
            <a:ext cx="4257675" cy="2124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2869" y="5686697"/>
            <a:ext cx="7031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we do not have randomization, the errors will be correlated.</a:t>
            </a:r>
          </a:p>
        </p:txBody>
      </p:sp>
    </p:spTree>
    <p:extLst>
      <p:ext uri="{BB962C8B-B14F-4D97-AF65-F5344CB8AC3E}">
        <p14:creationId xmlns:p14="http://schemas.microsoft.com/office/powerpoint/2010/main" val="328488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1428" y="201692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Assumption 3</a:t>
            </a:r>
          </a:p>
        </p:txBody>
      </p:sp>
      <p:sp>
        <p:nvSpPr>
          <p:cNvPr id="3" name="Rectangle 2"/>
          <p:cNvSpPr/>
          <p:nvPr/>
        </p:nvSpPr>
        <p:spPr>
          <a:xfrm>
            <a:off x="2871428" y="696295"/>
            <a:ext cx="2977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Large outliers are unlikely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3115363" y="5082730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It makes </a:t>
            </a:r>
            <a:r>
              <a:rPr lang="en-GB" dirty="0" smtClean="0"/>
              <a:t>consistency hold.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115363" y="5644127"/>
            <a:ext cx="4437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Allow us to use normal approximation.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857" y="1186532"/>
            <a:ext cx="4606845" cy="35084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52503" y="6205524"/>
            <a:ext cx="437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we want is that estimated error: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07656" y="6205524"/>
                <a:ext cx="24810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656" y="6205524"/>
                <a:ext cx="2481000" cy="369332"/>
              </a:xfrm>
              <a:prstGeom prst="rect">
                <a:avLst/>
              </a:prstGeom>
              <a:blipFill>
                <a:blip r:embed="rId3"/>
                <a:stretch>
                  <a:fillRect l="-983" r="-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764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6178" y="501134"/>
            <a:ext cx="5992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Sampling distributions of OLS estimators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90652" y="1184366"/>
                <a:ext cx="3545444" cy="8124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652" y="1184366"/>
                <a:ext cx="3545444" cy="8124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47703" y="2673531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75165" y="2612571"/>
                <a:ext cx="18566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165" y="2612571"/>
                <a:ext cx="1856662" cy="369332"/>
              </a:xfrm>
              <a:prstGeom prst="rect">
                <a:avLst/>
              </a:prstGeom>
              <a:blipFill>
                <a:blip r:embed="rId3"/>
                <a:stretch>
                  <a:fillRect l="-1311" t="-1667" r="-1377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75165" y="3161210"/>
                <a:ext cx="179581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165" y="3161210"/>
                <a:ext cx="1795813" cy="369332"/>
              </a:xfrm>
              <a:prstGeom prst="rect">
                <a:avLst/>
              </a:prstGeom>
              <a:blipFill>
                <a:blip r:embed="rId4"/>
                <a:stretch>
                  <a:fillRect l="-3390" t="-1667" r="-13559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532749" y="2612571"/>
                <a:ext cx="3545444" cy="9464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749" y="2612571"/>
                <a:ext cx="3545444" cy="9464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47702" y="4249784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75165" y="4069574"/>
                <a:ext cx="1347933" cy="729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GB" sz="2400" dirty="0" err="1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165" y="4069574"/>
                <a:ext cx="1347933" cy="7297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397766" y="3961243"/>
                <a:ext cx="3545444" cy="1043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766" y="3961243"/>
                <a:ext cx="3545444" cy="104336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57200" y="78889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112366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55457" y="538775"/>
                <a:ext cx="3545444" cy="1043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457" y="538775"/>
                <a:ext cx="3545444" cy="10433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38994" y="1924594"/>
                <a:ext cx="8574270" cy="3843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We know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 is a random variable and therefore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 is random variable! 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994" y="1924594"/>
                <a:ext cx="8574270" cy="384336"/>
              </a:xfrm>
              <a:prstGeom prst="rect">
                <a:avLst/>
              </a:prstGeom>
              <a:blipFill>
                <a:blip r:embed="rId3"/>
                <a:stretch>
                  <a:fillRect l="-640" t="-6349" b="-23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38994" y="2651386"/>
                <a:ext cx="4746107" cy="416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is normal, then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 is also normal! </a:t>
                </a:r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994" y="2651386"/>
                <a:ext cx="4746107" cy="416845"/>
              </a:xfrm>
              <a:prstGeom prst="rect">
                <a:avLst/>
              </a:prstGeom>
              <a:blipFill>
                <a:blip r:embed="rId4"/>
                <a:stretch>
                  <a:fillRect l="-1414" t="-5882" r="-386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38993" y="3483054"/>
                <a:ext cx="8229817" cy="724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has some other distribution it is complicated in small samples,</a:t>
                </a:r>
              </a:p>
              <a:p>
                <a:r>
                  <a:rPr lang="en-GB" sz="2000" dirty="0" smtClean="0"/>
                  <a:t>but in large samples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 smtClean="0"/>
                  <a:t> is normal! 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993" y="3483054"/>
                <a:ext cx="8229817" cy="724622"/>
              </a:xfrm>
              <a:prstGeom prst="rect">
                <a:avLst/>
              </a:prstGeom>
              <a:blipFill>
                <a:blip r:embed="rId5"/>
                <a:stretch>
                  <a:fillRect l="-815" t="-4202" b="-134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838993" y="4622499"/>
            <a:ext cx="6099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What is large sample</a:t>
            </a:r>
            <a:r>
              <a:rPr lang="en-GB" dirty="0" smtClean="0"/>
              <a:t>? Rule of thumb: 100 is sufficient.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38993" y="5381800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is  the Law of large numbers!</a:t>
            </a:r>
          </a:p>
        </p:txBody>
      </p:sp>
    </p:spTree>
    <p:extLst>
      <p:ext uri="{BB962C8B-B14F-4D97-AF65-F5344CB8AC3E}">
        <p14:creationId xmlns:p14="http://schemas.microsoft.com/office/powerpoint/2010/main" val="185549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911950" y="453705"/>
                <a:ext cx="5303568" cy="54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2800" dirty="0" smtClean="0"/>
                  <a:t>Sampling distributions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sr-Latn-RS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r-Latn-R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R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r-Latn-R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950" y="453705"/>
                <a:ext cx="5303568" cy="546560"/>
              </a:xfrm>
              <a:prstGeom prst="rect">
                <a:avLst/>
              </a:prstGeom>
              <a:blipFill>
                <a:blip r:embed="rId2"/>
                <a:stretch>
                  <a:fillRect l="-2414" t="-6667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44537" y="1680754"/>
                <a:ext cx="2119619" cy="558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r-Latn-R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r-Latn-R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sr-Latn-R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3200" dirty="0" err="1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537" y="1680754"/>
                <a:ext cx="2119619" cy="558743"/>
              </a:xfrm>
              <a:prstGeom prst="rect">
                <a:avLst/>
              </a:prstGeom>
              <a:blipFill>
                <a:blip r:embed="rId3"/>
                <a:stretch>
                  <a:fillRect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563734" y="1680753"/>
                <a:ext cx="2119619" cy="558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r-Latn-R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r-Latn-R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3200" dirty="0" err="1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734" y="1680753"/>
                <a:ext cx="2119619" cy="558743"/>
              </a:xfrm>
              <a:prstGeom prst="rect">
                <a:avLst/>
              </a:prstGeom>
              <a:blipFill>
                <a:blip r:embed="rId4"/>
                <a:stretch>
                  <a:fillRect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23239" y="3260528"/>
                <a:ext cx="40809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 smtClean="0"/>
                  <a:t> are correlated: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239" y="3260528"/>
                <a:ext cx="4080989" cy="461665"/>
              </a:xfrm>
              <a:prstGeom prst="rect">
                <a:avLst/>
              </a:prstGeom>
              <a:blipFill>
                <a:blip r:embed="rId5"/>
                <a:stretch>
                  <a:fillRect l="-2242" t="-10526" r="-1644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51908" y="4499760"/>
                <a:ext cx="3385992" cy="558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r-Latn-R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r-Latn-R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sr-Latn-R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𝑏𝑖𝑎𝑠</m:t>
                      </m:r>
                    </m:oMath>
                  </m:oMathPara>
                </a14:m>
                <a:endParaRPr lang="en-GB" sz="3200" i="1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1908" y="4499760"/>
                <a:ext cx="3385992" cy="558743"/>
              </a:xfrm>
              <a:prstGeom prst="rect">
                <a:avLst/>
              </a:prstGeom>
              <a:blipFill>
                <a:blip r:embed="rId6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272896" y="4499761"/>
                <a:ext cx="3411896" cy="558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r-Latn-R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r-Latn-R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𝑏𝑖𝑎𝑠</m:t>
                      </m:r>
                    </m:oMath>
                  </m:oMathPara>
                </a14:m>
                <a:endParaRPr lang="en-GB" sz="3200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2896" y="4499761"/>
                <a:ext cx="3411896" cy="558743"/>
              </a:xfrm>
              <a:prstGeom prst="rect">
                <a:avLst/>
              </a:prstGeom>
              <a:blipFill>
                <a:blip r:embed="rId7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37882" y="79785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129</a:t>
            </a:r>
          </a:p>
        </p:txBody>
      </p:sp>
    </p:spTree>
    <p:extLst>
      <p:ext uri="{BB962C8B-B14F-4D97-AF65-F5344CB8AC3E}">
        <p14:creationId xmlns:p14="http://schemas.microsoft.com/office/powerpoint/2010/main" val="237814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6343" y="666974"/>
            <a:ext cx="9655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If </a:t>
            </a:r>
            <a:r>
              <a:rPr lang="en-GB" sz="2000" i="1" dirty="0" smtClean="0"/>
              <a:t>N</a:t>
            </a:r>
            <a:r>
              <a:rPr lang="en-GB" sz="2000" dirty="0" smtClean="0"/>
              <a:t> is large enough, (approximately ≥ 100), the normal approximation holds.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29718" y="2321033"/>
                <a:ext cx="2370008" cy="644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18" y="2321033"/>
                <a:ext cx="2370008" cy="6448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485305" y="2148005"/>
                <a:ext cx="3645806" cy="9909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>
                        <m:r>
                          <a:rPr lang="en-GB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6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𝑣𝑎𝑟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</m:d>
                            <m:sSub>
                              <m:sSubPr>
                                <m:ctrlP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GB" sz="3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3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𝑣𝑎𝑟</m:t>
                                </m:r>
                                <m:d>
                                  <m:dPr>
                                    <m:ctrlP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3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305" y="2148005"/>
                <a:ext cx="3645806" cy="990912"/>
              </a:xfrm>
              <a:prstGeom prst="rect">
                <a:avLst/>
              </a:prstGeom>
              <a:blipFill>
                <a:blip r:embed="rId3"/>
                <a:stretch>
                  <a:fillRect b="-1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29718" y="4079996"/>
                <a:ext cx="2370008" cy="644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2800" dirty="0" err="1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18" y="4079996"/>
                <a:ext cx="2370008" cy="64485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643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8331" y="410878"/>
            <a:ext cx="6425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What is happening when the sample is increasing?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8330" y="5764528"/>
            <a:ext cx="675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The variance is getting smaller and smaller.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330" y="1067421"/>
            <a:ext cx="7019110" cy="42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7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66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4480" y="1063331"/>
            <a:ext cx="37850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Work with files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Introduction with main menu</a:t>
            </a:r>
            <a:endParaRPr lang="sr-Latn-R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Basic operation with data</a:t>
            </a:r>
            <a:endParaRPr lang="sr-Latn-R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Work with databases</a:t>
            </a:r>
            <a:endParaRPr lang="sr-Latn-R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Data import from Excel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847528" y="3608876"/>
            <a:ext cx="888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/>
              <a:t>Caution: If column in Excel contains years, that column must be formatted as number, not string.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7528" y="4806737"/>
            <a:ext cx="9501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Possible solution: copy</a:t>
            </a:r>
            <a:r>
              <a:rPr lang="en-GB" dirty="0"/>
              <a:t>, paste, </a:t>
            </a:r>
            <a:r>
              <a:rPr lang="en-GB" dirty="0" err="1"/>
              <a:t>uncoded</a:t>
            </a:r>
            <a:r>
              <a:rPr lang="en-GB" dirty="0"/>
              <a:t> text </a:t>
            </a:r>
            <a:r>
              <a:rPr lang="en-GB" dirty="0" smtClean="0"/>
              <a:t>in new file and then copy to </a:t>
            </a:r>
            <a:r>
              <a:rPr lang="en-GB" dirty="0" err="1" smtClean="0"/>
              <a:t>Gretl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868605" y="5867454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</a:t>
            </a:r>
            <a:r>
              <a:rPr lang="en-GB" b="1" dirty="0" err="1" smtClean="0">
                <a:solidFill>
                  <a:srgbClr val="00B050"/>
                </a:solidFill>
              </a:rPr>
              <a:t>ClassSize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34760" y="418347"/>
            <a:ext cx="5686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Linear Regression with One </a:t>
            </a:r>
            <a:r>
              <a:rPr lang="en-GB" sz="2400" dirty="0" err="1"/>
              <a:t>Regressor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51359" y="1015481"/>
                <a:ext cx="3627147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359" y="1015481"/>
                <a:ext cx="3627147" cy="492443"/>
              </a:xfrm>
              <a:prstGeom prst="rect">
                <a:avLst/>
              </a:prstGeom>
              <a:blipFill>
                <a:blip r:embed="rId2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42227" y="3389456"/>
                <a:ext cx="4535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227" y="3389456"/>
                <a:ext cx="45352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180458" y="3451011"/>
            <a:ext cx="716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(slope): It shows how Y changes due to a one-unit change in X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35348" y="1810602"/>
                <a:ext cx="32457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348" y="1810602"/>
                <a:ext cx="32457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flipH="1">
            <a:off x="3295749" y="1849006"/>
            <a:ext cx="438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Dependent variable, outcome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00045" y="2600029"/>
                <a:ext cx="3390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045" y="2600029"/>
                <a:ext cx="33900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 flipH="1">
            <a:off x="3295749" y="2661584"/>
            <a:ext cx="5059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Independent variable, </a:t>
            </a:r>
            <a:r>
              <a:rPr lang="en-GB" dirty="0" err="1" smtClean="0"/>
              <a:t>regressor</a:t>
            </a:r>
            <a:r>
              <a:rPr lang="en-GB" dirty="0" smtClean="0"/>
              <a:t>, predictor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633324" y="4056367"/>
                <a:ext cx="137358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3324" y="4056367"/>
                <a:ext cx="1373581" cy="8066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00045" y="4957517"/>
                <a:ext cx="4617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045" y="4957517"/>
                <a:ext cx="461793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240040" y="5099022"/>
            <a:ext cx="753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(intercept, constant): It shows the theoretical value of Y when X=0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00817" y="5642823"/>
                <a:ext cx="42133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817" y="5642823"/>
                <a:ext cx="421333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295749" y="5704378"/>
            <a:ext cx="603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(error, residual), including all other factors (variables)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233851" y="6309734"/>
            <a:ext cx="283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is population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236" y="76347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107</a:t>
            </a:r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63213" y="4208846"/>
                <a:ext cx="4128502" cy="584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13" y="4208846"/>
                <a:ext cx="4128502" cy="5841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63213" y="1761737"/>
                <a:ext cx="437178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13" y="1761737"/>
                <a:ext cx="4371781" cy="553998"/>
              </a:xfrm>
              <a:prstGeom prst="rect">
                <a:avLst/>
              </a:prstGeom>
              <a:blipFill>
                <a:blip r:embed="rId3"/>
                <a:stretch>
                  <a:fillRect t="-25275" b="-483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474720" y="1053737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Population model: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40183" y="3500846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model (estimate):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39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9360" y="714103"/>
            <a:ext cx="785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If class size goes down, how performance will be affected?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99360" y="1191696"/>
            <a:ext cx="5676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How to measure class performance? Test scores?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740098" y="2407954"/>
                <a:ext cx="5996086" cy="5192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098" y="2407954"/>
                <a:ext cx="5996086" cy="5192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011169" y="3516436"/>
                <a:ext cx="273523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1169" y="3516436"/>
                <a:ext cx="2735236" cy="809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86446" y="5068389"/>
            <a:ext cx="41136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thing that we are interested in:</a:t>
            </a:r>
          </a:p>
          <a:p>
            <a:r>
              <a:rPr lang="en-GB" dirty="0" smtClean="0"/>
              <a:t>-Prediction</a:t>
            </a:r>
          </a:p>
          <a:p>
            <a:r>
              <a:rPr lang="en-GB" dirty="0" smtClean="0"/>
              <a:t>-Size of the effect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499360" y="1667468"/>
            <a:ext cx="4626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Class size = STR (Student/teacher ratio)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84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8994" y="792480"/>
            <a:ext cx="7220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But..... There are 420 districts in California. So many differences...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38994" y="1750422"/>
            <a:ext cx="633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Our model is average across the population of districts.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38994" y="2708364"/>
            <a:ext cx="801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add more variables: income, demographics, teacher wage...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10173" y="3773262"/>
                <a:ext cx="7669772" cy="5192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𝑇𝑒𝑠𝑡𝑆𝑐𝑜𝑟𝑒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𝑂𝑡h𝑒𝑟𝐹𝑎𝑐𝑡𝑜𝑟𝑠</m:t>
                      </m:r>
                    </m:oMath>
                  </m:oMathPara>
                </a14:m>
                <a:endParaRPr lang="en-GB" sz="3200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173" y="3773262"/>
                <a:ext cx="7669772" cy="5192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59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87187" y="233145"/>
                <a:ext cx="627399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sr-Latn-RS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187" y="233145"/>
                <a:ext cx="6273990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49095" y="1026073"/>
                <a:ext cx="32529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Estimating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 smtClean="0"/>
                  <a:t>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095" y="1026073"/>
                <a:ext cx="3252942" cy="461665"/>
              </a:xfrm>
              <a:prstGeom prst="rect">
                <a:avLst/>
              </a:prstGeom>
              <a:blipFill>
                <a:blip r:embed="rId3"/>
                <a:stretch>
                  <a:fillRect l="-3002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075" y="1605229"/>
            <a:ext cx="7381327" cy="41106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68753" y="5994753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671" y="8516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112</a:t>
            </a:r>
          </a:p>
        </p:txBody>
      </p:sp>
    </p:spTree>
    <p:extLst>
      <p:ext uri="{BB962C8B-B14F-4D97-AF65-F5344CB8AC3E}">
        <p14:creationId xmlns:p14="http://schemas.microsoft.com/office/powerpoint/2010/main" val="95802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486</TotalTime>
  <Words>886</Words>
  <Application>Microsoft Office PowerPoint</Application>
  <PresentationFormat>Widescreen</PresentationFormat>
  <Paragraphs>194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 Math</vt:lpstr>
      <vt:lpstr>Century Gothic</vt:lpstr>
      <vt:lpstr>Times New Roman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88</cp:revision>
  <dcterms:created xsi:type="dcterms:W3CDTF">2019-06-26T18:35:28Z</dcterms:created>
  <dcterms:modified xsi:type="dcterms:W3CDTF">2019-12-04T12:29:19Z</dcterms:modified>
</cp:coreProperties>
</file>