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6" r:id="rId15"/>
    <p:sldId id="277" r:id="rId16"/>
    <p:sldId id="268" r:id="rId17"/>
    <p:sldId id="269" r:id="rId18"/>
    <p:sldId id="270" r:id="rId19"/>
    <p:sldId id="278" r:id="rId20"/>
    <p:sldId id="279" r:id="rId21"/>
    <p:sldId id="280" r:id="rId22"/>
    <p:sldId id="281" r:id="rId23"/>
    <p:sldId id="282" r:id="rId24"/>
    <p:sldId id="271" r:id="rId25"/>
    <p:sldId id="272" r:id="rId26"/>
    <p:sldId id="283" r:id="rId27"/>
    <p:sldId id="284" r:id="rId28"/>
    <p:sldId id="285" r:id="rId29"/>
    <p:sldId id="286" r:id="rId30"/>
    <p:sldId id="287" r:id="rId31"/>
    <p:sldId id="291" r:id="rId32"/>
    <p:sldId id="288" r:id="rId33"/>
    <p:sldId id="289" r:id="rId34"/>
    <p:sldId id="290" r:id="rId35"/>
    <p:sldId id="273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Mirko\Documents\AAASve\Predavanja%20STA\STA%20Excel%20i%20PSPP\Data%20VER\Kriva%20normalne%20distribucij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Mirko\Documents\AAASve\Predavanja%20STA\STA%20Excel%20i%20PSPP\Data%20VER\Kriva%20normalne%20distribucij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C:\Users\Mirko\Documents\AAASve\Predavanja%20STA\STA%20Excel%20i%20PSPP\Data%20VER\Kriva%20normalne%20distribucije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C:\Users\Mirko\Documents\AAASve\Predavanja%20STA\STA%20Excel%20i%20PSPP\Data%20VER\Kriva%20normalne%20distribucij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Sheet1!$B$2:$B$62</c:f>
              <c:numCache>
                <c:formatCode>General</c:formatCode>
                <c:ptCount val="61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-2.7</c:v>
                </c:pt>
                <c:pt idx="4">
                  <c:v>-2.6</c:v>
                </c:pt>
                <c:pt idx="5">
                  <c:v>-2.5</c:v>
                </c:pt>
                <c:pt idx="6">
                  <c:v>-2.4</c:v>
                </c:pt>
                <c:pt idx="7">
                  <c:v>-2.2999999999999998</c:v>
                </c:pt>
                <c:pt idx="8">
                  <c:v>-2.2000000000000002</c:v>
                </c:pt>
                <c:pt idx="9">
                  <c:v>-2.1</c:v>
                </c:pt>
                <c:pt idx="10">
                  <c:v>-2</c:v>
                </c:pt>
                <c:pt idx="11">
                  <c:v>-1.9</c:v>
                </c:pt>
                <c:pt idx="12">
                  <c:v>-1.7999999999999998</c:v>
                </c:pt>
                <c:pt idx="13">
                  <c:v>-1.7</c:v>
                </c:pt>
                <c:pt idx="14">
                  <c:v>-1.5999999999999999</c:v>
                </c:pt>
                <c:pt idx="15">
                  <c:v>-1.5</c:v>
                </c:pt>
                <c:pt idx="16">
                  <c:v>-1.4</c:v>
                </c:pt>
                <c:pt idx="17">
                  <c:v>-1.2999999999999998</c:v>
                </c:pt>
                <c:pt idx="18">
                  <c:v>-1.2</c:v>
                </c:pt>
                <c:pt idx="19">
                  <c:v>-1.0999999999999999</c:v>
                </c:pt>
                <c:pt idx="20">
                  <c:v>-1</c:v>
                </c:pt>
                <c:pt idx="21">
                  <c:v>-0.89999999999999991</c:v>
                </c:pt>
                <c:pt idx="22">
                  <c:v>-0.79999999999999982</c:v>
                </c:pt>
                <c:pt idx="23">
                  <c:v>-0.69999999999999973</c:v>
                </c:pt>
                <c:pt idx="24">
                  <c:v>-0.59999999999999964</c:v>
                </c:pt>
                <c:pt idx="25">
                  <c:v>-0.5</c:v>
                </c:pt>
                <c:pt idx="26">
                  <c:v>-0.39999999999999991</c:v>
                </c:pt>
                <c:pt idx="27">
                  <c:v>-0.29999999999999982</c:v>
                </c:pt>
                <c:pt idx="28">
                  <c:v>-0.19999999999999973</c:v>
                </c:pt>
                <c:pt idx="29">
                  <c:v>-9.9999999999999645E-2</c:v>
                </c:pt>
                <c:pt idx="30">
                  <c:v>0</c:v>
                </c:pt>
                <c:pt idx="31">
                  <c:v>0.10000000000000009</c:v>
                </c:pt>
                <c:pt idx="32">
                  <c:v>0.20000000000000018</c:v>
                </c:pt>
                <c:pt idx="33">
                  <c:v>0.30000000000000027</c:v>
                </c:pt>
                <c:pt idx="34">
                  <c:v>0.40000000000000036</c:v>
                </c:pt>
                <c:pt idx="35">
                  <c:v>0.5</c:v>
                </c:pt>
                <c:pt idx="36">
                  <c:v>0.60000000000000009</c:v>
                </c:pt>
                <c:pt idx="37">
                  <c:v>0.70000000000000018</c:v>
                </c:pt>
                <c:pt idx="38">
                  <c:v>0.80000000000000027</c:v>
                </c:pt>
                <c:pt idx="39">
                  <c:v>0.90000000000000036</c:v>
                </c:pt>
                <c:pt idx="40">
                  <c:v>1</c:v>
                </c:pt>
                <c:pt idx="41">
                  <c:v>1.1000000000000005</c:v>
                </c:pt>
                <c:pt idx="42">
                  <c:v>1.2000000000000002</c:v>
                </c:pt>
                <c:pt idx="43">
                  <c:v>1.2999999999999998</c:v>
                </c:pt>
                <c:pt idx="44">
                  <c:v>1.4000000000000004</c:v>
                </c:pt>
                <c:pt idx="45">
                  <c:v>1.5</c:v>
                </c:pt>
                <c:pt idx="46">
                  <c:v>1.6000000000000005</c:v>
                </c:pt>
                <c:pt idx="47">
                  <c:v>1.7000000000000002</c:v>
                </c:pt>
                <c:pt idx="48">
                  <c:v>1.8000000000000007</c:v>
                </c:pt>
                <c:pt idx="49">
                  <c:v>1.9000000000000004</c:v>
                </c:pt>
                <c:pt idx="50">
                  <c:v>2</c:v>
                </c:pt>
                <c:pt idx="51">
                  <c:v>2.1000000000000005</c:v>
                </c:pt>
                <c:pt idx="52">
                  <c:v>2.2000000000000002</c:v>
                </c:pt>
                <c:pt idx="53">
                  <c:v>2.3000000000000007</c:v>
                </c:pt>
                <c:pt idx="54">
                  <c:v>2.4000000000000004</c:v>
                </c:pt>
                <c:pt idx="55">
                  <c:v>2.5000000000000004</c:v>
                </c:pt>
                <c:pt idx="56">
                  <c:v>2.6000000000000005</c:v>
                </c:pt>
                <c:pt idx="57">
                  <c:v>2.7</c:v>
                </c:pt>
                <c:pt idx="58">
                  <c:v>2.8000000000000003</c:v>
                </c:pt>
                <c:pt idx="59">
                  <c:v>2.9000000000000004</c:v>
                </c:pt>
                <c:pt idx="60">
                  <c:v>3.0000000000000004</c:v>
                </c:pt>
              </c:numCache>
            </c:numRef>
          </c:xVal>
          <c:yVal>
            <c:numRef>
              <c:f>Sheet1!$C$2:$C$62</c:f>
              <c:numCache>
                <c:formatCode>0.0000</c:formatCode>
                <c:ptCount val="61"/>
                <c:pt idx="0">
                  <c:v>4.4318484119380075E-3</c:v>
                </c:pt>
                <c:pt idx="1">
                  <c:v>5.9525324197758538E-3</c:v>
                </c:pt>
                <c:pt idx="2">
                  <c:v>7.9154515829799686E-3</c:v>
                </c:pt>
                <c:pt idx="3">
                  <c:v>1.0420934814422592E-2</c:v>
                </c:pt>
                <c:pt idx="4">
                  <c:v>1.3582969233685613E-2</c:v>
                </c:pt>
                <c:pt idx="5">
                  <c:v>1.752830049356854E-2</c:v>
                </c:pt>
                <c:pt idx="6">
                  <c:v>2.2394530294842899E-2</c:v>
                </c:pt>
                <c:pt idx="7">
                  <c:v>2.8327037741601186E-2</c:v>
                </c:pt>
                <c:pt idx="8">
                  <c:v>3.5474592846231424E-2</c:v>
                </c:pt>
                <c:pt idx="9">
                  <c:v>4.3983595980427191E-2</c:v>
                </c:pt>
                <c:pt idx="10">
                  <c:v>5.3990966513188063E-2</c:v>
                </c:pt>
                <c:pt idx="11">
                  <c:v>6.5615814774676595E-2</c:v>
                </c:pt>
                <c:pt idx="12">
                  <c:v>7.8950158300894177E-2</c:v>
                </c:pt>
                <c:pt idx="13">
                  <c:v>9.4049077376886947E-2</c:v>
                </c:pt>
                <c:pt idx="14">
                  <c:v>0.11092083467945558</c:v>
                </c:pt>
                <c:pt idx="15">
                  <c:v>0.12951759566589174</c:v>
                </c:pt>
                <c:pt idx="16">
                  <c:v>0.14972746563574488</c:v>
                </c:pt>
                <c:pt idx="17">
                  <c:v>0.17136859204780741</c:v>
                </c:pt>
                <c:pt idx="18">
                  <c:v>0.19418605498321295</c:v>
                </c:pt>
                <c:pt idx="19">
                  <c:v>0.21785217703255058</c:v>
                </c:pt>
                <c:pt idx="20">
                  <c:v>0.24197072451914337</c:v>
                </c:pt>
                <c:pt idx="21">
                  <c:v>0.26608524989875487</c:v>
                </c:pt>
                <c:pt idx="22">
                  <c:v>0.28969155276148278</c:v>
                </c:pt>
                <c:pt idx="23">
                  <c:v>0.31225393336676138</c:v>
                </c:pt>
                <c:pt idx="24">
                  <c:v>0.33322460289179973</c:v>
                </c:pt>
                <c:pt idx="25">
                  <c:v>0.35206532676429952</c:v>
                </c:pt>
                <c:pt idx="26">
                  <c:v>0.36827014030332339</c:v>
                </c:pt>
                <c:pt idx="27">
                  <c:v>0.38138781546052414</c:v>
                </c:pt>
                <c:pt idx="28">
                  <c:v>0.39104269397545594</c:v>
                </c:pt>
                <c:pt idx="29">
                  <c:v>0.39695254747701181</c:v>
                </c:pt>
                <c:pt idx="30">
                  <c:v>0.3989422804014327</c:v>
                </c:pt>
                <c:pt idx="31">
                  <c:v>0.39695254747701181</c:v>
                </c:pt>
                <c:pt idx="32">
                  <c:v>0.39104269397545588</c:v>
                </c:pt>
                <c:pt idx="33">
                  <c:v>0.38138781546052408</c:v>
                </c:pt>
                <c:pt idx="34">
                  <c:v>0.36827014030332328</c:v>
                </c:pt>
                <c:pt idx="35">
                  <c:v>0.35206532676429952</c:v>
                </c:pt>
                <c:pt idx="36">
                  <c:v>0.33322460289179967</c:v>
                </c:pt>
                <c:pt idx="37">
                  <c:v>0.31225393336676122</c:v>
                </c:pt>
                <c:pt idx="38">
                  <c:v>0.28969155276148267</c:v>
                </c:pt>
                <c:pt idx="39">
                  <c:v>0.26608524989875476</c:v>
                </c:pt>
                <c:pt idx="40">
                  <c:v>0.24197072451914337</c:v>
                </c:pt>
                <c:pt idx="41">
                  <c:v>0.21785217703255041</c:v>
                </c:pt>
                <c:pt idx="42">
                  <c:v>0.19418605498321292</c:v>
                </c:pt>
                <c:pt idx="43">
                  <c:v>0.17136859204780741</c:v>
                </c:pt>
                <c:pt idx="44">
                  <c:v>0.14972746563574479</c:v>
                </c:pt>
                <c:pt idx="45">
                  <c:v>0.12951759566589174</c:v>
                </c:pt>
                <c:pt idx="46">
                  <c:v>0.11092083467945546</c:v>
                </c:pt>
                <c:pt idx="47">
                  <c:v>9.4049077376886905E-2</c:v>
                </c:pt>
                <c:pt idx="48">
                  <c:v>7.8950158300894066E-2</c:v>
                </c:pt>
                <c:pt idx="49">
                  <c:v>6.5615814774676554E-2</c:v>
                </c:pt>
                <c:pt idx="50">
                  <c:v>5.3990966513188063E-2</c:v>
                </c:pt>
                <c:pt idx="51">
                  <c:v>4.3983595980427156E-2</c:v>
                </c:pt>
                <c:pt idx="52">
                  <c:v>3.5474592846231424E-2</c:v>
                </c:pt>
                <c:pt idx="53">
                  <c:v>2.832703774160112E-2</c:v>
                </c:pt>
                <c:pt idx="54">
                  <c:v>2.2394530294842882E-2</c:v>
                </c:pt>
                <c:pt idx="55">
                  <c:v>1.7528300493568523E-2</c:v>
                </c:pt>
                <c:pt idx="56">
                  <c:v>1.3582969233685602E-2</c:v>
                </c:pt>
                <c:pt idx="57">
                  <c:v>1.0420934814422592E-2</c:v>
                </c:pt>
                <c:pt idx="58">
                  <c:v>7.9154515829799564E-3</c:v>
                </c:pt>
                <c:pt idx="59">
                  <c:v>5.9525324197758486E-3</c:v>
                </c:pt>
                <c:pt idx="60">
                  <c:v>4.4318484119379997E-3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B7A-4012-BA60-476AC553C6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2371048"/>
        <c:axId val="342365952"/>
      </c:scatterChart>
      <c:valAx>
        <c:axId val="3423710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z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90604735486572707"/>
              <c:y val="0.93013275701492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365952"/>
        <c:crosses val="autoZero"/>
        <c:crossBetween val="midCat"/>
        <c:majorUnit val="0.25"/>
      </c:valAx>
      <c:valAx>
        <c:axId val="342365952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Probability</a:t>
                </a:r>
                <a:r>
                  <a:rPr lang="en-GB" baseline="0" dirty="0" smtClean="0"/>
                  <a:t> </a:t>
                </a:r>
                <a:r>
                  <a:rPr lang="en-GB" baseline="0" dirty="0" err="1" smtClean="0"/>
                  <a:t>deisity</a:t>
                </a:r>
                <a:r>
                  <a:rPr lang="en-GB" baseline="0" dirty="0" smtClean="0"/>
                  <a:t> </a:t>
                </a:r>
                <a:r>
                  <a:rPr lang="sr-Latn-RS" dirty="0" smtClean="0"/>
                  <a:t>f(z</a:t>
                </a:r>
                <a:r>
                  <a:rPr lang="sr-Latn-RS" dirty="0"/>
                  <a:t>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crossAx val="342371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Sheet1!$B$2:$B$62</c:f>
              <c:numCache>
                <c:formatCode>General</c:formatCode>
                <c:ptCount val="61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-2.7</c:v>
                </c:pt>
                <c:pt idx="4">
                  <c:v>-2.6</c:v>
                </c:pt>
                <c:pt idx="5">
                  <c:v>-2.5</c:v>
                </c:pt>
                <c:pt idx="6">
                  <c:v>-2.4</c:v>
                </c:pt>
                <c:pt idx="7">
                  <c:v>-2.2999999999999998</c:v>
                </c:pt>
                <c:pt idx="8">
                  <c:v>-2.2000000000000002</c:v>
                </c:pt>
                <c:pt idx="9">
                  <c:v>-2.1</c:v>
                </c:pt>
                <c:pt idx="10">
                  <c:v>-2</c:v>
                </c:pt>
                <c:pt idx="11">
                  <c:v>-1.9</c:v>
                </c:pt>
                <c:pt idx="12">
                  <c:v>-1.7999999999999998</c:v>
                </c:pt>
                <c:pt idx="13">
                  <c:v>-1.7</c:v>
                </c:pt>
                <c:pt idx="14">
                  <c:v>-1.5999999999999999</c:v>
                </c:pt>
                <c:pt idx="15">
                  <c:v>-1.5</c:v>
                </c:pt>
                <c:pt idx="16">
                  <c:v>-1.4</c:v>
                </c:pt>
                <c:pt idx="17">
                  <c:v>-1.2999999999999998</c:v>
                </c:pt>
                <c:pt idx="18">
                  <c:v>-1.2</c:v>
                </c:pt>
                <c:pt idx="19">
                  <c:v>-1.0999999999999999</c:v>
                </c:pt>
                <c:pt idx="20">
                  <c:v>-1</c:v>
                </c:pt>
                <c:pt idx="21">
                  <c:v>-0.89999999999999991</c:v>
                </c:pt>
                <c:pt idx="22">
                  <c:v>-0.79999999999999982</c:v>
                </c:pt>
                <c:pt idx="23">
                  <c:v>-0.69999999999999973</c:v>
                </c:pt>
                <c:pt idx="24">
                  <c:v>-0.59999999999999964</c:v>
                </c:pt>
                <c:pt idx="25">
                  <c:v>-0.5</c:v>
                </c:pt>
                <c:pt idx="26">
                  <c:v>-0.39999999999999991</c:v>
                </c:pt>
                <c:pt idx="27">
                  <c:v>-0.29999999999999982</c:v>
                </c:pt>
                <c:pt idx="28">
                  <c:v>-0.19999999999999973</c:v>
                </c:pt>
                <c:pt idx="29">
                  <c:v>-9.9999999999999645E-2</c:v>
                </c:pt>
                <c:pt idx="30">
                  <c:v>0</c:v>
                </c:pt>
                <c:pt idx="31">
                  <c:v>0.10000000000000009</c:v>
                </c:pt>
                <c:pt idx="32">
                  <c:v>0.20000000000000018</c:v>
                </c:pt>
                <c:pt idx="33">
                  <c:v>0.30000000000000027</c:v>
                </c:pt>
                <c:pt idx="34">
                  <c:v>0.40000000000000036</c:v>
                </c:pt>
                <c:pt idx="35">
                  <c:v>0.5</c:v>
                </c:pt>
                <c:pt idx="36">
                  <c:v>0.60000000000000009</c:v>
                </c:pt>
                <c:pt idx="37">
                  <c:v>0.70000000000000018</c:v>
                </c:pt>
                <c:pt idx="38">
                  <c:v>0.80000000000000027</c:v>
                </c:pt>
                <c:pt idx="39">
                  <c:v>0.90000000000000036</c:v>
                </c:pt>
                <c:pt idx="40">
                  <c:v>1</c:v>
                </c:pt>
                <c:pt idx="41">
                  <c:v>1.1000000000000005</c:v>
                </c:pt>
                <c:pt idx="42">
                  <c:v>1.2000000000000002</c:v>
                </c:pt>
                <c:pt idx="43">
                  <c:v>1.2999999999999998</c:v>
                </c:pt>
                <c:pt idx="44">
                  <c:v>1.4000000000000004</c:v>
                </c:pt>
                <c:pt idx="45">
                  <c:v>1.5</c:v>
                </c:pt>
                <c:pt idx="46">
                  <c:v>1.6000000000000005</c:v>
                </c:pt>
                <c:pt idx="47">
                  <c:v>1.7000000000000002</c:v>
                </c:pt>
                <c:pt idx="48">
                  <c:v>1.8000000000000007</c:v>
                </c:pt>
                <c:pt idx="49">
                  <c:v>1.9000000000000004</c:v>
                </c:pt>
                <c:pt idx="50">
                  <c:v>2</c:v>
                </c:pt>
                <c:pt idx="51">
                  <c:v>2.1000000000000005</c:v>
                </c:pt>
                <c:pt idx="52">
                  <c:v>2.2000000000000002</c:v>
                </c:pt>
                <c:pt idx="53">
                  <c:v>2.3000000000000007</c:v>
                </c:pt>
                <c:pt idx="54">
                  <c:v>2.4000000000000004</c:v>
                </c:pt>
                <c:pt idx="55">
                  <c:v>2.5000000000000004</c:v>
                </c:pt>
                <c:pt idx="56">
                  <c:v>2.6000000000000005</c:v>
                </c:pt>
                <c:pt idx="57">
                  <c:v>2.7</c:v>
                </c:pt>
                <c:pt idx="58">
                  <c:v>2.8000000000000003</c:v>
                </c:pt>
                <c:pt idx="59">
                  <c:v>2.9000000000000004</c:v>
                </c:pt>
                <c:pt idx="60">
                  <c:v>3.0000000000000004</c:v>
                </c:pt>
              </c:numCache>
            </c:numRef>
          </c:xVal>
          <c:yVal>
            <c:numRef>
              <c:f>Sheet1!$C$2:$C$62</c:f>
              <c:numCache>
                <c:formatCode>0.0000</c:formatCode>
                <c:ptCount val="61"/>
                <c:pt idx="0">
                  <c:v>4.4318484119380075E-3</c:v>
                </c:pt>
                <c:pt idx="1">
                  <c:v>5.9525324197758538E-3</c:v>
                </c:pt>
                <c:pt idx="2">
                  <c:v>7.9154515829799686E-3</c:v>
                </c:pt>
                <c:pt idx="3">
                  <c:v>1.0420934814422592E-2</c:v>
                </c:pt>
                <c:pt idx="4">
                  <c:v>1.3582969233685613E-2</c:v>
                </c:pt>
                <c:pt idx="5">
                  <c:v>1.752830049356854E-2</c:v>
                </c:pt>
                <c:pt idx="6">
                  <c:v>2.2394530294842899E-2</c:v>
                </c:pt>
                <c:pt idx="7">
                  <c:v>2.8327037741601186E-2</c:v>
                </c:pt>
                <c:pt idx="8">
                  <c:v>3.5474592846231424E-2</c:v>
                </c:pt>
                <c:pt idx="9">
                  <c:v>4.3983595980427191E-2</c:v>
                </c:pt>
                <c:pt idx="10">
                  <c:v>5.3990966513188063E-2</c:v>
                </c:pt>
                <c:pt idx="11">
                  <c:v>6.5615814774676595E-2</c:v>
                </c:pt>
                <c:pt idx="12">
                  <c:v>7.8950158300894177E-2</c:v>
                </c:pt>
                <c:pt idx="13">
                  <c:v>9.4049077376886947E-2</c:v>
                </c:pt>
                <c:pt idx="14">
                  <c:v>0.11092083467945558</c:v>
                </c:pt>
                <c:pt idx="15">
                  <c:v>0.12951759566589174</c:v>
                </c:pt>
                <c:pt idx="16">
                  <c:v>0.14972746563574488</c:v>
                </c:pt>
                <c:pt idx="17">
                  <c:v>0.17136859204780741</c:v>
                </c:pt>
                <c:pt idx="18">
                  <c:v>0.19418605498321295</c:v>
                </c:pt>
                <c:pt idx="19">
                  <c:v>0.21785217703255058</c:v>
                </c:pt>
                <c:pt idx="20">
                  <c:v>0.24197072451914337</c:v>
                </c:pt>
                <c:pt idx="21">
                  <c:v>0.26608524989875487</c:v>
                </c:pt>
                <c:pt idx="22">
                  <c:v>0.28969155276148278</c:v>
                </c:pt>
                <c:pt idx="23">
                  <c:v>0.31225393336676138</c:v>
                </c:pt>
                <c:pt idx="24">
                  <c:v>0.33322460289179973</c:v>
                </c:pt>
                <c:pt idx="25">
                  <c:v>0.35206532676429952</c:v>
                </c:pt>
                <c:pt idx="26">
                  <c:v>0.36827014030332339</c:v>
                </c:pt>
                <c:pt idx="27">
                  <c:v>0.38138781546052414</c:v>
                </c:pt>
                <c:pt idx="28">
                  <c:v>0.39104269397545594</c:v>
                </c:pt>
                <c:pt idx="29">
                  <c:v>0.39695254747701181</c:v>
                </c:pt>
                <c:pt idx="30">
                  <c:v>0.3989422804014327</c:v>
                </c:pt>
                <c:pt idx="31">
                  <c:v>0.39695254747701181</c:v>
                </c:pt>
                <c:pt idx="32">
                  <c:v>0.39104269397545588</c:v>
                </c:pt>
                <c:pt idx="33">
                  <c:v>0.38138781546052408</c:v>
                </c:pt>
                <c:pt idx="34">
                  <c:v>0.36827014030332328</c:v>
                </c:pt>
                <c:pt idx="35">
                  <c:v>0.35206532676429952</c:v>
                </c:pt>
                <c:pt idx="36">
                  <c:v>0.33322460289179967</c:v>
                </c:pt>
                <c:pt idx="37">
                  <c:v>0.31225393336676122</c:v>
                </c:pt>
                <c:pt idx="38">
                  <c:v>0.28969155276148267</c:v>
                </c:pt>
                <c:pt idx="39">
                  <c:v>0.26608524989875476</c:v>
                </c:pt>
                <c:pt idx="40">
                  <c:v>0.24197072451914337</c:v>
                </c:pt>
                <c:pt idx="41">
                  <c:v>0.21785217703255041</c:v>
                </c:pt>
                <c:pt idx="42">
                  <c:v>0.19418605498321292</c:v>
                </c:pt>
                <c:pt idx="43">
                  <c:v>0.17136859204780741</c:v>
                </c:pt>
                <c:pt idx="44">
                  <c:v>0.14972746563574479</c:v>
                </c:pt>
                <c:pt idx="45">
                  <c:v>0.12951759566589174</c:v>
                </c:pt>
                <c:pt idx="46">
                  <c:v>0.11092083467945546</c:v>
                </c:pt>
                <c:pt idx="47">
                  <c:v>9.4049077376886905E-2</c:v>
                </c:pt>
                <c:pt idx="48">
                  <c:v>7.8950158300894066E-2</c:v>
                </c:pt>
                <c:pt idx="49">
                  <c:v>6.5615814774676554E-2</c:v>
                </c:pt>
                <c:pt idx="50">
                  <c:v>5.3990966513188063E-2</c:v>
                </c:pt>
                <c:pt idx="51">
                  <c:v>4.3983595980427156E-2</c:v>
                </c:pt>
                <c:pt idx="52">
                  <c:v>3.5474592846231424E-2</c:v>
                </c:pt>
                <c:pt idx="53">
                  <c:v>2.832703774160112E-2</c:v>
                </c:pt>
                <c:pt idx="54">
                  <c:v>2.2394530294842882E-2</c:v>
                </c:pt>
                <c:pt idx="55">
                  <c:v>1.7528300493568523E-2</c:v>
                </c:pt>
                <c:pt idx="56">
                  <c:v>1.3582969233685602E-2</c:v>
                </c:pt>
                <c:pt idx="57">
                  <c:v>1.0420934814422592E-2</c:v>
                </c:pt>
                <c:pt idx="58">
                  <c:v>7.9154515829799564E-3</c:v>
                </c:pt>
                <c:pt idx="59">
                  <c:v>5.9525324197758486E-3</c:v>
                </c:pt>
                <c:pt idx="60">
                  <c:v>4.4318484119379997E-3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1E-42E1-BE3A-3F344352F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2371048"/>
        <c:axId val="342365952"/>
      </c:scatterChart>
      <c:valAx>
        <c:axId val="3423710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z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90604735486572707"/>
              <c:y val="0.93013275701492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365952"/>
        <c:crosses val="autoZero"/>
        <c:crossBetween val="midCat"/>
        <c:majorUnit val="0.25"/>
      </c:valAx>
      <c:valAx>
        <c:axId val="342365952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Probability</a:t>
                </a:r>
                <a:r>
                  <a:rPr lang="en-GB" baseline="0" dirty="0" smtClean="0"/>
                  <a:t> </a:t>
                </a:r>
                <a:r>
                  <a:rPr lang="en-GB" baseline="0" dirty="0" err="1" smtClean="0"/>
                  <a:t>deisity</a:t>
                </a:r>
                <a:r>
                  <a:rPr lang="en-GB" baseline="0" dirty="0" smtClean="0"/>
                  <a:t> </a:t>
                </a:r>
                <a:r>
                  <a:rPr lang="sr-Latn-RS" dirty="0" smtClean="0"/>
                  <a:t>f(z</a:t>
                </a:r>
                <a:r>
                  <a:rPr lang="sr-Latn-RS" dirty="0"/>
                  <a:t>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crossAx val="342371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Sheet1!$B$2:$B$62</c:f>
              <c:numCache>
                <c:formatCode>General</c:formatCode>
                <c:ptCount val="61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-2.7</c:v>
                </c:pt>
                <c:pt idx="4">
                  <c:v>-2.6</c:v>
                </c:pt>
                <c:pt idx="5">
                  <c:v>-2.5</c:v>
                </c:pt>
                <c:pt idx="6">
                  <c:v>-2.4</c:v>
                </c:pt>
                <c:pt idx="7">
                  <c:v>-2.2999999999999998</c:v>
                </c:pt>
                <c:pt idx="8">
                  <c:v>-2.2000000000000002</c:v>
                </c:pt>
                <c:pt idx="9">
                  <c:v>-2.1</c:v>
                </c:pt>
                <c:pt idx="10">
                  <c:v>-2</c:v>
                </c:pt>
                <c:pt idx="11">
                  <c:v>-1.9</c:v>
                </c:pt>
                <c:pt idx="12">
                  <c:v>-1.7999999999999998</c:v>
                </c:pt>
                <c:pt idx="13">
                  <c:v>-1.7</c:v>
                </c:pt>
                <c:pt idx="14">
                  <c:v>-1.5999999999999999</c:v>
                </c:pt>
                <c:pt idx="15">
                  <c:v>-1.5</c:v>
                </c:pt>
                <c:pt idx="16">
                  <c:v>-1.4</c:v>
                </c:pt>
                <c:pt idx="17">
                  <c:v>-1.2999999999999998</c:v>
                </c:pt>
                <c:pt idx="18">
                  <c:v>-1.2</c:v>
                </c:pt>
                <c:pt idx="19">
                  <c:v>-1.0999999999999999</c:v>
                </c:pt>
                <c:pt idx="20">
                  <c:v>-1</c:v>
                </c:pt>
                <c:pt idx="21">
                  <c:v>-0.89999999999999991</c:v>
                </c:pt>
                <c:pt idx="22">
                  <c:v>-0.79999999999999982</c:v>
                </c:pt>
                <c:pt idx="23">
                  <c:v>-0.69999999999999973</c:v>
                </c:pt>
                <c:pt idx="24">
                  <c:v>-0.59999999999999964</c:v>
                </c:pt>
                <c:pt idx="25">
                  <c:v>-0.5</c:v>
                </c:pt>
                <c:pt idx="26">
                  <c:v>-0.39999999999999991</c:v>
                </c:pt>
                <c:pt idx="27">
                  <c:v>-0.29999999999999982</c:v>
                </c:pt>
                <c:pt idx="28">
                  <c:v>-0.19999999999999973</c:v>
                </c:pt>
                <c:pt idx="29">
                  <c:v>-9.9999999999999645E-2</c:v>
                </c:pt>
                <c:pt idx="30">
                  <c:v>0</c:v>
                </c:pt>
                <c:pt idx="31">
                  <c:v>0.10000000000000009</c:v>
                </c:pt>
                <c:pt idx="32">
                  <c:v>0.20000000000000018</c:v>
                </c:pt>
                <c:pt idx="33">
                  <c:v>0.30000000000000027</c:v>
                </c:pt>
                <c:pt idx="34">
                  <c:v>0.40000000000000036</c:v>
                </c:pt>
                <c:pt idx="35">
                  <c:v>0.5</c:v>
                </c:pt>
                <c:pt idx="36">
                  <c:v>0.60000000000000009</c:v>
                </c:pt>
                <c:pt idx="37">
                  <c:v>0.70000000000000018</c:v>
                </c:pt>
                <c:pt idx="38">
                  <c:v>0.80000000000000027</c:v>
                </c:pt>
                <c:pt idx="39">
                  <c:v>0.90000000000000036</c:v>
                </c:pt>
                <c:pt idx="40">
                  <c:v>1</c:v>
                </c:pt>
                <c:pt idx="41">
                  <c:v>1.1000000000000005</c:v>
                </c:pt>
                <c:pt idx="42">
                  <c:v>1.2000000000000002</c:v>
                </c:pt>
                <c:pt idx="43">
                  <c:v>1.2999999999999998</c:v>
                </c:pt>
                <c:pt idx="44">
                  <c:v>1.4000000000000004</c:v>
                </c:pt>
                <c:pt idx="45">
                  <c:v>1.5</c:v>
                </c:pt>
                <c:pt idx="46">
                  <c:v>1.6000000000000005</c:v>
                </c:pt>
                <c:pt idx="47">
                  <c:v>1.7000000000000002</c:v>
                </c:pt>
                <c:pt idx="48">
                  <c:v>1.8000000000000007</c:v>
                </c:pt>
                <c:pt idx="49">
                  <c:v>1.9000000000000004</c:v>
                </c:pt>
                <c:pt idx="50">
                  <c:v>2</c:v>
                </c:pt>
                <c:pt idx="51">
                  <c:v>2.1000000000000005</c:v>
                </c:pt>
                <c:pt idx="52">
                  <c:v>2.2000000000000002</c:v>
                </c:pt>
                <c:pt idx="53">
                  <c:v>2.3000000000000007</c:v>
                </c:pt>
                <c:pt idx="54">
                  <c:v>2.4000000000000004</c:v>
                </c:pt>
                <c:pt idx="55">
                  <c:v>2.5000000000000004</c:v>
                </c:pt>
                <c:pt idx="56">
                  <c:v>2.6000000000000005</c:v>
                </c:pt>
                <c:pt idx="57">
                  <c:v>2.7</c:v>
                </c:pt>
                <c:pt idx="58">
                  <c:v>2.8000000000000003</c:v>
                </c:pt>
                <c:pt idx="59">
                  <c:v>2.9000000000000004</c:v>
                </c:pt>
                <c:pt idx="60">
                  <c:v>3.0000000000000004</c:v>
                </c:pt>
              </c:numCache>
            </c:numRef>
          </c:xVal>
          <c:yVal>
            <c:numRef>
              <c:f>Sheet1!$C$2:$C$62</c:f>
              <c:numCache>
                <c:formatCode>0.0000</c:formatCode>
                <c:ptCount val="61"/>
                <c:pt idx="0">
                  <c:v>4.4318484119380075E-3</c:v>
                </c:pt>
                <c:pt idx="1">
                  <c:v>5.9525324197758538E-3</c:v>
                </c:pt>
                <c:pt idx="2">
                  <c:v>7.9154515829799686E-3</c:v>
                </c:pt>
                <c:pt idx="3">
                  <c:v>1.0420934814422592E-2</c:v>
                </c:pt>
                <c:pt idx="4">
                  <c:v>1.3582969233685613E-2</c:v>
                </c:pt>
                <c:pt idx="5">
                  <c:v>1.752830049356854E-2</c:v>
                </c:pt>
                <c:pt idx="6">
                  <c:v>2.2394530294842899E-2</c:v>
                </c:pt>
                <c:pt idx="7">
                  <c:v>2.8327037741601186E-2</c:v>
                </c:pt>
                <c:pt idx="8">
                  <c:v>3.5474592846231424E-2</c:v>
                </c:pt>
                <c:pt idx="9">
                  <c:v>4.3983595980427191E-2</c:v>
                </c:pt>
                <c:pt idx="10">
                  <c:v>5.3990966513188063E-2</c:v>
                </c:pt>
                <c:pt idx="11">
                  <c:v>6.5615814774676595E-2</c:v>
                </c:pt>
                <c:pt idx="12">
                  <c:v>7.8950158300894177E-2</c:v>
                </c:pt>
                <c:pt idx="13">
                  <c:v>9.4049077376886947E-2</c:v>
                </c:pt>
                <c:pt idx="14">
                  <c:v>0.11092083467945558</c:v>
                </c:pt>
                <c:pt idx="15">
                  <c:v>0.12951759566589174</c:v>
                </c:pt>
                <c:pt idx="16">
                  <c:v>0.14972746563574488</c:v>
                </c:pt>
                <c:pt idx="17">
                  <c:v>0.17136859204780741</c:v>
                </c:pt>
                <c:pt idx="18">
                  <c:v>0.19418605498321295</c:v>
                </c:pt>
                <c:pt idx="19">
                  <c:v>0.21785217703255058</c:v>
                </c:pt>
                <c:pt idx="20">
                  <c:v>0.24197072451914337</c:v>
                </c:pt>
                <c:pt idx="21">
                  <c:v>0.26608524989875487</c:v>
                </c:pt>
                <c:pt idx="22">
                  <c:v>0.28969155276148278</c:v>
                </c:pt>
                <c:pt idx="23">
                  <c:v>0.31225393336676138</c:v>
                </c:pt>
                <c:pt idx="24">
                  <c:v>0.33322460289179973</c:v>
                </c:pt>
                <c:pt idx="25">
                  <c:v>0.35206532676429952</c:v>
                </c:pt>
                <c:pt idx="26">
                  <c:v>0.36827014030332339</c:v>
                </c:pt>
                <c:pt idx="27">
                  <c:v>0.38138781546052414</c:v>
                </c:pt>
                <c:pt idx="28">
                  <c:v>0.39104269397545594</c:v>
                </c:pt>
                <c:pt idx="29">
                  <c:v>0.39695254747701181</c:v>
                </c:pt>
                <c:pt idx="30">
                  <c:v>0.3989422804014327</c:v>
                </c:pt>
                <c:pt idx="31">
                  <c:v>0.39695254747701181</c:v>
                </c:pt>
                <c:pt idx="32">
                  <c:v>0.39104269397545588</c:v>
                </c:pt>
                <c:pt idx="33">
                  <c:v>0.38138781546052408</c:v>
                </c:pt>
                <c:pt idx="34">
                  <c:v>0.36827014030332328</c:v>
                </c:pt>
                <c:pt idx="35">
                  <c:v>0.35206532676429952</c:v>
                </c:pt>
                <c:pt idx="36">
                  <c:v>0.33322460289179967</c:v>
                </c:pt>
                <c:pt idx="37">
                  <c:v>0.31225393336676122</c:v>
                </c:pt>
                <c:pt idx="38">
                  <c:v>0.28969155276148267</c:v>
                </c:pt>
                <c:pt idx="39">
                  <c:v>0.26608524989875476</c:v>
                </c:pt>
                <c:pt idx="40">
                  <c:v>0.24197072451914337</c:v>
                </c:pt>
                <c:pt idx="41">
                  <c:v>0.21785217703255041</c:v>
                </c:pt>
                <c:pt idx="42">
                  <c:v>0.19418605498321292</c:v>
                </c:pt>
                <c:pt idx="43">
                  <c:v>0.17136859204780741</c:v>
                </c:pt>
                <c:pt idx="44">
                  <c:v>0.14972746563574479</c:v>
                </c:pt>
                <c:pt idx="45">
                  <c:v>0.12951759566589174</c:v>
                </c:pt>
                <c:pt idx="46">
                  <c:v>0.11092083467945546</c:v>
                </c:pt>
                <c:pt idx="47">
                  <c:v>9.4049077376886905E-2</c:v>
                </c:pt>
                <c:pt idx="48">
                  <c:v>7.8950158300894066E-2</c:v>
                </c:pt>
                <c:pt idx="49">
                  <c:v>6.5615814774676554E-2</c:v>
                </c:pt>
                <c:pt idx="50">
                  <c:v>5.3990966513188063E-2</c:v>
                </c:pt>
                <c:pt idx="51">
                  <c:v>4.3983595980427156E-2</c:v>
                </c:pt>
                <c:pt idx="52">
                  <c:v>3.5474592846231424E-2</c:v>
                </c:pt>
                <c:pt idx="53">
                  <c:v>2.832703774160112E-2</c:v>
                </c:pt>
                <c:pt idx="54">
                  <c:v>2.2394530294842882E-2</c:v>
                </c:pt>
                <c:pt idx="55">
                  <c:v>1.7528300493568523E-2</c:v>
                </c:pt>
                <c:pt idx="56">
                  <c:v>1.3582969233685602E-2</c:v>
                </c:pt>
                <c:pt idx="57">
                  <c:v>1.0420934814422592E-2</c:v>
                </c:pt>
                <c:pt idx="58">
                  <c:v>7.9154515829799564E-3</c:v>
                </c:pt>
                <c:pt idx="59">
                  <c:v>5.9525324197758486E-3</c:v>
                </c:pt>
                <c:pt idx="60">
                  <c:v>4.4318484119379997E-3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1E-42E1-BE3A-3F344352F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2371048"/>
        <c:axId val="342365952"/>
      </c:scatterChart>
      <c:valAx>
        <c:axId val="3423710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z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90604735486572707"/>
              <c:y val="0.93013275701492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365952"/>
        <c:crosses val="autoZero"/>
        <c:crossBetween val="midCat"/>
        <c:majorUnit val="0.25"/>
      </c:valAx>
      <c:valAx>
        <c:axId val="342365952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Probability</a:t>
                </a:r>
                <a:r>
                  <a:rPr lang="en-GB" baseline="0" dirty="0" smtClean="0"/>
                  <a:t> </a:t>
                </a:r>
                <a:r>
                  <a:rPr lang="en-GB" baseline="0" dirty="0" err="1" smtClean="0"/>
                  <a:t>deisity</a:t>
                </a:r>
                <a:r>
                  <a:rPr lang="en-GB" baseline="0" dirty="0" smtClean="0"/>
                  <a:t> </a:t>
                </a:r>
                <a:r>
                  <a:rPr lang="sr-Latn-RS" dirty="0" smtClean="0"/>
                  <a:t>f(z</a:t>
                </a:r>
                <a:r>
                  <a:rPr lang="sr-Latn-RS" dirty="0"/>
                  <a:t>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crossAx val="342371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3221347648527327E-2"/>
          <c:y val="4.0021050442279875E-2"/>
          <c:w val="0.9368721150761905"/>
          <c:h val="0.80542492930426113"/>
        </c:manualLayout>
      </c:layout>
      <c:scatterChart>
        <c:scatterStyle val="lineMarker"/>
        <c:varyColors val="0"/>
        <c:ser>
          <c:idx val="0"/>
          <c:order val="0"/>
          <c:spPr>
            <a:ln w="381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Sheet1!$B$2:$B$62</c:f>
              <c:numCache>
                <c:formatCode>General</c:formatCode>
                <c:ptCount val="61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-2.7</c:v>
                </c:pt>
                <c:pt idx="4">
                  <c:v>-2.6</c:v>
                </c:pt>
                <c:pt idx="5">
                  <c:v>-2.5</c:v>
                </c:pt>
                <c:pt idx="6">
                  <c:v>-2.4</c:v>
                </c:pt>
                <c:pt idx="7">
                  <c:v>-2.2999999999999998</c:v>
                </c:pt>
                <c:pt idx="8">
                  <c:v>-2.2000000000000002</c:v>
                </c:pt>
                <c:pt idx="9">
                  <c:v>-2.1</c:v>
                </c:pt>
                <c:pt idx="10">
                  <c:v>-2</c:v>
                </c:pt>
                <c:pt idx="11">
                  <c:v>-1.9</c:v>
                </c:pt>
                <c:pt idx="12">
                  <c:v>-1.7999999999999998</c:v>
                </c:pt>
                <c:pt idx="13">
                  <c:v>-1.7</c:v>
                </c:pt>
                <c:pt idx="14">
                  <c:v>-1.5999999999999999</c:v>
                </c:pt>
                <c:pt idx="15">
                  <c:v>-1.5</c:v>
                </c:pt>
                <c:pt idx="16">
                  <c:v>-1.4</c:v>
                </c:pt>
                <c:pt idx="17">
                  <c:v>-1.2999999999999998</c:v>
                </c:pt>
                <c:pt idx="18">
                  <c:v>-1.2</c:v>
                </c:pt>
                <c:pt idx="19">
                  <c:v>-1.0999999999999999</c:v>
                </c:pt>
                <c:pt idx="20">
                  <c:v>-1</c:v>
                </c:pt>
                <c:pt idx="21">
                  <c:v>-0.89999999999999991</c:v>
                </c:pt>
                <c:pt idx="22">
                  <c:v>-0.79999999999999982</c:v>
                </c:pt>
                <c:pt idx="23">
                  <c:v>-0.69999999999999973</c:v>
                </c:pt>
                <c:pt idx="24">
                  <c:v>-0.59999999999999964</c:v>
                </c:pt>
                <c:pt idx="25">
                  <c:v>-0.5</c:v>
                </c:pt>
                <c:pt idx="26">
                  <c:v>-0.39999999999999991</c:v>
                </c:pt>
                <c:pt idx="27">
                  <c:v>-0.29999999999999982</c:v>
                </c:pt>
                <c:pt idx="28">
                  <c:v>-0.19999999999999973</c:v>
                </c:pt>
                <c:pt idx="29">
                  <c:v>-9.9999999999999645E-2</c:v>
                </c:pt>
                <c:pt idx="30">
                  <c:v>0</c:v>
                </c:pt>
                <c:pt idx="31">
                  <c:v>0.10000000000000009</c:v>
                </c:pt>
                <c:pt idx="32">
                  <c:v>0.20000000000000018</c:v>
                </c:pt>
                <c:pt idx="33">
                  <c:v>0.30000000000000027</c:v>
                </c:pt>
                <c:pt idx="34">
                  <c:v>0.40000000000000036</c:v>
                </c:pt>
                <c:pt idx="35">
                  <c:v>0.5</c:v>
                </c:pt>
                <c:pt idx="36">
                  <c:v>0.60000000000000009</c:v>
                </c:pt>
                <c:pt idx="37">
                  <c:v>0.70000000000000018</c:v>
                </c:pt>
                <c:pt idx="38">
                  <c:v>0.80000000000000027</c:v>
                </c:pt>
                <c:pt idx="39">
                  <c:v>0.90000000000000036</c:v>
                </c:pt>
                <c:pt idx="40">
                  <c:v>1</c:v>
                </c:pt>
                <c:pt idx="41">
                  <c:v>1.1000000000000005</c:v>
                </c:pt>
                <c:pt idx="42">
                  <c:v>1.2000000000000002</c:v>
                </c:pt>
                <c:pt idx="43">
                  <c:v>1.2999999999999998</c:v>
                </c:pt>
                <c:pt idx="44">
                  <c:v>1.4000000000000004</c:v>
                </c:pt>
                <c:pt idx="45">
                  <c:v>1.5</c:v>
                </c:pt>
                <c:pt idx="46">
                  <c:v>1.6000000000000005</c:v>
                </c:pt>
                <c:pt idx="47">
                  <c:v>1.7000000000000002</c:v>
                </c:pt>
                <c:pt idx="48">
                  <c:v>1.8000000000000007</c:v>
                </c:pt>
                <c:pt idx="49">
                  <c:v>1.9000000000000004</c:v>
                </c:pt>
                <c:pt idx="50">
                  <c:v>2</c:v>
                </c:pt>
                <c:pt idx="51">
                  <c:v>2.1000000000000005</c:v>
                </c:pt>
                <c:pt idx="52">
                  <c:v>2.2000000000000002</c:v>
                </c:pt>
                <c:pt idx="53">
                  <c:v>2.3000000000000007</c:v>
                </c:pt>
                <c:pt idx="54">
                  <c:v>2.4000000000000004</c:v>
                </c:pt>
                <c:pt idx="55">
                  <c:v>2.5000000000000004</c:v>
                </c:pt>
                <c:pt idx="56">
                  <c:v>2.6000000000000005</c:v>
                </c:pt>
                <c:pt idx="57">
                  <c:v>2.7</c:v>
                </c:pt>
                <c:pt idx="58">
                  <c:v>2.8000000000000003</c:v>
                </c:pt>
                <c:pt idx="59">
                  <c:v>2.9000000000000004</c:v>
                </c:pt>
                <c:pt idx="60">
                  <c:v>3.0000000000000004</c:v>
                </c:pt>
              </c:numCache>
            </c:numRef>
          </c:xVal>
          <c:yVal>
            <c:numRef>
              <c:f>Sheet1!$C$2:$C$62</c:f>
              <c:numCache>
                <c:formatCode>0.0000</c:formatCode>
                <c:ptCount val="61"/>
                <c:pt idx="0">
                  <c:v>4.4318484119380075E-3</c:v>
                </c:pt>
                <c:pt idx="1">
                  <c:v>5.9525324197758538E-3</c:v>
                </c:pt>
                <c:pt idx="2">
                  <c:v>7.9154515829799686E-3</c:v>
                </c:pt>
                <c:pt idx="3">
                  <c:v>1.0420934814422592E-2</c:v>
                </c:pt>
                <c:pt idx="4">
                  <c:v>1.3582969233685613E-2</c:v>
                </c:pt>
                <c:pt idx="5">
                  <c:v>1.752830049356854E-2</c:v>
                </c:pt>
                <c:pt idx="6">
                  <c:v>2.2394530294842899E-2</c:v>
                </c:pt>
                <c:pt idx="7">
                  <c:v>2.8327037741601186E-2</c:v>
                </c:pt>
                <c:pt idx="8">
                  <c:v>3.5474592846231424E-2</c:v>
                </c:pt>
                <c:pt idx="9">
                  <c:v>4.3983595980427191E-2</c:v>
                </c:pt>
                <c:pt idx="10">
                  <c:v>5.3990966513188063E-2</c:v>
                </c:pt>
                <c:pt idx="11">
                  <c:v>6.5615814774676595E-2</c:v>
                </c:pt>
                <c:pt idx="12">
                  <c:v>7.8950158300894177E-2</c:v>
                </c:pt>
                <c:pt idx="13">
                  <c:v>9.4049077376886947E-2</c:v>
                </c:pt>
                <c:pt idx="14">
                  <c:v>0.11092083467945558</c:v>
                </c:pt>
                <c:pt idx="15">
                  <c:v>0.12951759566589174</c:v>
                </c:pt>
                <c:pt idx="16">
                  <c:v>0.14972746563574488</c:v>
                </c:pt>
                <c:pt idx="17">
                  <c:v>0.17136859204780741</c:v>
                </c:pt>
                <c:pt idx="18">
                  <c:v>0.19418605498321295</c:v>
                </c:pt>
                <c:pt idx="19">
                  <c:v>0.21785217703255058</c:v>
                </c:pt>
                <c:pt idx="20">
                  <c:v>0.24197072451914337</c:v>
                </c:pt>
                <c:pt idx="21">
                  <c:v>0.26608524989875487</c:v>
                </c:pt>
                <c:pt idx="22">
                  <c:v>0.28969155276148278</c:v>
                </c:pt>
                <c:pt idx="23">
                  <c:v>0.31225393336676138</c:v>
                </c:pt>
                <c:pt idx="24">
                  <c:v>0.33322460289179973</c:v>
                </c:pt>
                <c:pt idx="25">
                  <c:v>0.35206532676429952</c:v>
                </c:pt>
                <c:pt idx="26">
                  <c:v>0.36827014030332339</c:v>
                </c:pt>
                <c:pt idx="27">
                  <c:v>0.38138781546052414</c:v>
                </c:pt>
                <c:pt idx="28">
                  <c:v>0.39104269397545594</c:v>
                </c:pt>
                <c:pt idx="29">
                  <c:v>0.39695254747701181</c:v>
                </c:pt>
                <c:pt idx="30">
                  <c:v>0.3989422804014327</c:v>
                </c:pt>
                <c:pt idx="31">
                  <c:v>0.39695254747701181</c:v>
                </c:pt>
                <c:pt idx="32">
                  <c:v>0.39104269397545588</c:v>
                </c:pt>
                <c:pt idx="33">
                  <c:v>0.38138781546052408</c:v>
                </c:pt>
                <c:pt idx="34">
                  <c:v>0.36827014030332328</c:v>
                </c:pt>
                <c:pt idx="35">
                  <c:v>0.35206532676429952</c:v>
                </c:pt>
                <c:pt idx="36">
                  <c:v>0.33322460289179967</c:v>
                </c:pt>
                <c:pt idx="37">
                  <c:v>0.31225393336676122</c:v>
                </c:pt>
                <c:pt idx="38">
                  <c:v>0.28969155276148267</c:v>
                </c:pt>
                <c:pt idx="39">
                  <c:v>0.26608524989875476</c:v>
                </c:pt>
                <c:pt idx="40">
                  <c:v>0.24197072451914337</c:v>
                </c:pt>
                <c:pt idx="41">
                  <c:v>0.21785217703255041</c:v>
                </c:pt>
                <c:pt idx="42">
                  <c:v>0.19418605498321292</c:v>
                </c:pt>
                <c:pt idx="43">
                  <c:v>0.17136859204780741</c:v>
                </c:pt>
                <c:pt idx="44">
                  <c:v>0.14972746563574479</c:v>
                </c:pt>
                <c:pt idx="45">
                  <c:v>0.12951759566589174</c:v>
                </c:pt>
                <c:pt idx="46">
                  <c:v>0.11092083467945546</c:v>
                </c:pt>
                <c:pt idx="47">
                  <c:v>9.4049077376886905E-2</c:v>
                </c:pt>
                <c:pt idx="48">
                  <c:v>7.8950158300894066E-2</c:v>
                </c:pt>
                <c:pt idx="49">
                  <c:v>6.5615814774676554E-2</c:v>
                </c:pt>
                <c:pt idx="50">
                  <c:v>5.3990966513188063E-2</c:v>
                </c:pt>
                <c:pt idx="51">
                  <c:v>4.3983595980427156E-2</c:v>
                </c:pt>
                <c:pt idx="52">
                  <c:v>3.5474592846231424E-2</c:v>
                </c:pt>
                <c:pt idx="53">
                  <c:v>2.832703774160112E-2</c:v>
                </c:pt>
                <c:pt idx="54">
                  <c:v>2.2394530294842882E-2</c:v>
                </c:pt>
                <c:pt idx="55">
                  <c:v>1.7528300493568523E-2</c:v>
                </c:pt>
                <c:pt idx="56">
                  <c:v>1.3582969233685602E-2</c:v>
                </c:pt>
                <c:pt idx="57">
                  <c:v>1.0420934814422592E-2</c:v>
                </c:pt>
                <c:pt idx="58">
                  <c:v>7.9154515829799564E-3</c:v>
                </c:pt>
                <c:pt idx="59">
                  <c:v>5.9525324197758486E-3</c:v>
                </c:pt>
                <c:pt idx="60">
                  <c:v>4.4318484119379997E-3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1E-42E1-BE3A-3F344352F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2371048"/>
        <c:axId val="342365952"/>
      </c:scatterChart>
      <c:valAx>
        <c:axId val="3423710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z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90604735486572707"/>
              <c:y val="0.93013275701492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365952"/>
        <c:crosses val="autoZero"/>
        <c:crossBetween val="midCat"/>
        <c:majorUnit val="0.25"/>
      </c:valAx>
      <c:valAx>
        <c:axId val="342365952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Probability</a:t>
                </a:r>
                <a:r>
                  <a:rPr lang="en-GB" baseline="0" dirty="0" smtClean="0"/>
                  <a:t> </a:t>
                </a:r>
                <a:r>
                  <a:rPr lang="en-GB" baseline="0" dirty="0" err="1" smtClean="0"/>
                  <a:t>deisity</a:t>
                </a:r>
                <a:r>
                  <a:rPr lang="en-GB" baseline="0" dirty="0" smtClean="0"/>
                  <a:t> </a:t>
                </a:r>
                <a:r>
                  <a:rPr lang="sr-Latn-RS" dirty="0" smtClean="0"/>
                  <a:t>f(z</a:t>
                </a:r>
                <a:r>
                  <a:rPr lang="sr-Latn-RS" dirty="0"/>
                  <a:t>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crossAx val="342371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0.76487</cdr:x>
      <cdr:y>0.73654</cdr:y>
    </cdr:from>
    <cdr:to>
      <cdr:x>0.76531</cdr:x>
      <cdr:y>1</cdr:y>
    </cdr:to>
    <cdr:cxnSp macro="">
      <cdr:nvCxnSpPr>
        <cdr:cNvPr id="2" name="Straight Connector 1"/>
        <cdr:cNvCxnSpPr/>
      </cdr:nvCxnSpPr>
      <cdr:spPr bwMode="auto">
        <a:xfrm xmlns:a="http://schemas.openxmlformats.org/drawingml/2006/main" flipH="1">
          <a:off x="6578928" y="2571007"/>
          <a:ext cx="3801" cy="919656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0.17074</cdr:x>
      <cdr:y>0.58553</cdr:y>
    </cdr:from>
    <cdr:to>
      <cdr:x>0.22461</cdr:x>
      <cdr:y>0.80655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1468607" y="2043904"/>
          <a:ext cx="463335" cy="77149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0.82701</cdr:x>
      <cdr:y>0.5</cdr:y>
    </cdr:from>
    <cdr:to>
      <cdr:x>0.89544</cdr:x>
      <cdr:y>0.60581</cdr:y>
    </cdr:to>
    <cdr:sp macro="" textlink="">
      <cdr:nvSpPr>
        <cdr:cNvPr id="7" name="TextBox 10"/>
        <cdr:cNvSpPr txBox="1"/>
      </cdr:nvSpPr>
      <cdr:spPr>
        <a:xfrm xmlns:a="http://schemas.openxmlformats.org/drawingml/2006/main">
          <a:off x="7113451" y="1745331"/>
          <a:ext cx="58862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0.25</a:t>
          </a:r>
          <a:endParaRPr lang="en-GB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0.76487</cdr:x>
      <cdr:y>0.73654</cdr:y>
    </cdr:from>
    <cdr:to>
      <cdr:x>0.76531</cdr:x>
      <cdr:y>1</cdr:y>
    </cdr:to>
    <cdr:cxnSp macro="">
      <cdr:nvCxnSpPr>
        <cdr:cNvPr id="2" name="Straight Connector 1"/>
        <cdr:cNvCxnSpPr/>
      </cdr:nvCxnSpPr>
      <cdr:spPr bwMode="auto">
        <a:xfrm xmlns:a="http://schemas.openxmlformats.org/drawingml/2006/main" flipH="1">
          <a:off x="6578928" y="2571007"/>
          <a:ext cx="3801" cy="919656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0.17074</cdr:x>
      <cdr:y>0.58553</cdr:y>
    </cdr:from>
    <cdr:to>
      <cdr:x>0.22461</cdr:x>
      <cdr:y>0.80655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1468607" y="2043904"/>
          <a:ext cx="463335" cy="77149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0.82701</cdr:x>
      <cdr:y>0.5</cdr:y>
    </cdr:from>
    <cdr:to>
      <cdr:x>0.89544</cdr:x>
      <cdr:y>0.60581</cdr:y>
    </cdr:to>
    <cdr:sp macro="" textlink="">
      <cdr:nvSpPr>
        <cdr:cNvPr id="7" name="TextBox 10"/>
        <cdr:cNvSpPr txBox="1"/>
      </cdr:nvSpPr>
      <cdr:spPr>
        <a:xfrm xmlns:a="http://schemas.openxmlformats.org/drawingml/2006/main">
          <a:off x="7113451" y="1745331"/>
          <a:ext cx="58862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0.25</a:t>
          </a:r>
          <a:endParaRPr lang="en-GB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0.17074</cdr:x>
      <cdr:y>0.58553</cdr:y>
    </cdr:from>
    <cdr:to>
      <cdr:x>0.22461</cdr:x>
      <cdr:y>0.80655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1468607" y="2043904"/>
          <a:ext cx="463335" cy="77149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0.74299</cdr:x>
      <cdr:y>0.50822</cdr:y>
    </cdr:from>
    <cdr:to>
      <cdr:x>0.77974</cdr:x>
      <cdr:y>0.76663</cdr:y>
    </cdr:to>
    <cdr:cxnSp macro="">
      <cdr:nvCxnSpPr>
        <cdr:cNvPr id="6" name="Straight Arrow Connector 5"/>
        <cdr:cNvCxnSpPr/>
      </cdr:nvCxnSpPr>
      <cdr:spPr>
        <a:xfrm xmlns:a="http://schemas.openxmlformats.org/drawingml/2006/main" flipH="1">
          <a:off x="6390731" y="1774023"/>
          <a:ext cx="316112" cy="90203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0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5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116948"/>
              </p:ext>
            </p:extLst>
          </p:nvPr>
        </p:nvGraphicFramePr>
        <p:xfrm>
          <a:off x="2030458" y="816079"/>
          <a:ext cx="8601397" cy="3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 flipH="1">
            <a:off x="4162697" y="3345180"/>
            <a:ext cx="9072" cy="96125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194448" y="4340531"/>
            <a:ext cx="7264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dirty="0" smtClean="0">
                <a:latin typeface="Bookman Old Style" panose="02050604050505020204" pitchFamily="18" charset="0"/>
              </a:rPr>
              <a:t>+</a:t>
            </a: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1.96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14902" y="4306434"/>
            <a:ext cx="681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dirty="0" smtClean="0">
                <a:latin typeface="Bookman Old Style" panose="02050604050505020204" pitchFamily="18" charset="0"/>
              </a:rPr>
              <a:t>-</a:t>
            </a: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1.96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4754" y="2490651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839200" y="2959434"/>
            <a:ext cx="552103" cy="7155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36844" y="25901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13531" y="5347061"/>
                <a:ext cx="35809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  =&gt;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𝑅𝑒𝑗𝑒𝑐𝑡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531" y="5347061"/>
                <a:ext cx="3580917" cy="369332"/>
              </a:xfrm>
              <a:prstGeom prst="rect">
                <a:avLst/>
              </a:prstGeom>
              <a:blipFill>
                <a:blip r:embed="rId3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13163" y="4722190"/>
                <a:ext cx="118590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=−4.38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163" y="4722190"/>
                <a:ext cx="1185902" cy="307777"/>
              </a:xfrm>
              <a:prstGeom prst="rect">
                <a:avLst/>
              </a:prstGeom>
              <a:blipFill>
                <a:blip r:embed="rId4"/>
                <a:stretch>
                  <a:fillRect l="-3077" r="-4103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 flipV="1">
            <a:off x="2185851" y="3825807"/>
            <a:ext cx="444138" cy="849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01343" y="5953481"/>
            <a:ext cx="2214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=0.00001 &lt; 0.05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68753" y="5994753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128227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  <p:bldP spid="7" grpId="0"/>
      <p:bldP spid="9" grpId="0"/>
      <p:bldP spid="10" grpId="0"/>
      <p:bldP spid="12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32985" y="649180"/>
            <a:ext cx="2962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One-sided t-test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597" y="7576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148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968128" y="3271014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128" y="3271014"/>
                <a:ext cx="3181577" cy="514051"/>
              </a:xfrm>
              <a:prstGeom prst="rect">
                <a:avLst/>
              </a:prstGeom>
              <a:blipFill>
                <a:blip r:embed="rId2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76794" y="4149555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794" y="4149555"/>
                <a:ext cx="3181577" cy="514051"/>
              </a:xfrm>
              <a:prstGeom prst="rect">
                <a:avLst/>
              </a:prstGeom>
              <a:blipFill>
                <a:blip r:embed="rId3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332985" y="1689652"/>
            <a:ext cx="495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For example, if 𝛽</a:t>
            </a:r>
            <a:r>
              <a:rPr lang="en-GB" sz="24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is always negative.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47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313" y="1824681"/>
            <a:ext cx="6473665" cy="151308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613801" y="843409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671637" y="924091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43084" y="279848"/>
            <a:ext cx="1601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Actual value</a:t>
            </a:r>
          </a:p>
          <a:p>
            <a:pPr algn="ctr"/>
            <a:r>
              <a:rPr lang="en-GB" sz="1400" dirty="0" smtClean="0"/>
              <a:t>from the sample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35025" y="638726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Hypothetical value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76313" y="3863792"/>
                <a:ext cx="2682081" cy="7042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−2.28−0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0.52</m:t>
                        </m:r>
                      </m:den>
                    </m:f>
                  </m:oMath>
                </a14:m>
                <a:r>
                  <a:rPr lang="en-GB" sz="2800" dirty="0" smtClean="0"/>
                  <a:t>=-</a:t>
                </a:r>
                <a:r>
                  <a:rPr lang="en-GB" sz="2000" dirty="0" smtClean="0"/>
                  <a:t>4.38</a:t>
                </a:r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313" y="3863792"/>
                <a:ext cx="2682081" cy="704295"/>
              </a:xfrm>
              <a:prstGeom prst="rect">
                <a:avLst/>
              </a:prstGeom>
              <a:blipFill>
                <a:blip r:embed="rId3"/>
                <a:stretch>
                  <a:fillRect r="-909" b="-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633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005646"/>
              </p:ext>
            </p:extLst>
          </p:nvPr>
        </p:nvGraphicFramePr>
        <p:xfrm>
          <a:off x="2924980" y="398635"/>
          <a:ext cx="8601397" cy="3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5388145" y="2691516"/>
            <a:ext cx="3218" cy="113716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5184" y="3870990"/>
            <a:ext cx="681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dirty="0" smtClean="0">
                <a:latin typeface="Bookman Old Style" panose="02050604050505020204" pitchFamily="18" charset="0"/>
              </a:rPr>
              <a:t>-</a:t>
            </a: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1.64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9276" y="2073207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1366" y="2172658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907853" y="5257609"/>
                <a:ext cx="33700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 64 =&gt;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𝑅𝑒𝑗𝑒𝑐𝑡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853" y="5257609"/>
                <a:ext cx="3370089" cy="369332"/>
              </a:xfrm>
              <a:prstGeom prst="rect">
                <a:avLst/>
              </a:prstGeom>
              <a:blipFill>
                <a:blip r:embed="rId3"/>
                <a:stretch>
                  <a:fillRect l="-1085"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07685" y="4304746"/>
                <a:ext cx="118590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=−4.38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7685" y="4304746"/>
                <a:ext cx="1185902" cy="307777"/>
              </a:xfrm>
              <a:prstGeom prst="rect">
                <a:avLst/>
              </a:prstGeom>
              <a:blipFill>
                <a:blip r:embed="rId4"/>
                <a:stretch>
                  <a:fillRect l="-3077" r="-4103" b="-9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 flipV="1">
            <a:off x="3080373" y="3408363"/>
            <a:ext cx="444138" cy="849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95665" y="5864029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=0.0000 &lt; 0.05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1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/>
      <p:bldP spid="7" grpId="0"/>
      <p:bldP spid="9" grpId="0"/>
      <p:bldP spid="10" grpId="0"/>
      <p:bldP spid="1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32985" y="717550"/>
            <a:ext cx="2962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One-sided t-test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55090" y="3131866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090" y="3131866"/>
                <a:ext cx="3181577" cy="514051"/>
              </a:xfrm>
              <a:prstGeom prst="rect">
                <a:avLst/>
              </a:prstGeom>
              <a:blipFill>
                <a:blip r:embed="rId2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63756" y="4010407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756" y="4010407"/>
                <a:ext cx="3181577" cy="514051"/>
              </a:xfrm>
              <a:prstGeom prst="rect">
                <a:avLst/>
              </a:prstGeom>
              <a:blipFill>
                <a:blip r:embed="rId3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332985" y="1689652"/>
            <a:ext cx="4885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For example, if 𝛽</a:t>
            </a:r>
            <a:r>
              <a:rPr lang="en-GB" sz="24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is always positive.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68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637668"/>
              </p:ext>
            </p:extLst>
          </p:nvPr>
        </p:nvGraphicFramePr>
        <p:xfrm>
          <a:off x="2030458" y="816079"/>
          <a:ext cx="8601397" cy="3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8229600" y="3113620"/>
            <a:ext cx="3218" cy="113716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935288" y="4352858"/>
            <a:ext cx="5886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1.64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23911" y="2192078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6844" y="25901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13163" y="4722190"/>
                <a:ext cx="118590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=−4.38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163" y="4722190"/>
                <a:ext cx="1185902" cy="307777"/>
              </a:xfrm>
              <a:prstGeom prst="rect">
                <a:avLst/>
              </a:prstGeom>
              <a:blipFill>
                <a:blip r:embed="rId3"/>
                <a:stretch>
                  <a:fillRect l="-3077" r="-4103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 flipV="1">
            <a:off x="2215669" y="3825806"/>
            <a:ext cx="444138" cy="849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53822" y="5474345"/>
                <a:ext cx="34197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&lt;1. 64 =&gt;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𝐴𝑐𝑐𝑒𝑝𝑡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3822" y="5474345"/>
                <a:ext cx="3419782" cy="369332"/>
              </a:xfrm>
              <a:prstGeom prst="rect">
                <a:avLst/>
              </a:prstGeom>
              <a:blipFill>
                <a:blip r:embed="rId4"/>
                <a:stretch>
                  <a:fillRect l="-891"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141634" y="6080765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&gt; 0.05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33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629137" y="875010"/>
                <a:ext cx="292432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800" dirty="0" smtClean="0"/>
                  <a:t>Test involving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137" y="875010"/>
                <a:ext cx="2924327" cy="523220"/>
              </a:xfrm>
              <a:prstGeom prst="rect">
                <a:avLst/>
              </a:prstGeom>
              <a:blipFill>
                <a:blip r:embed="rId2"/>
                <a:stretch>
                  <a:fillRect l="-4167" t="-12941" b="-3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629137" y="2037049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is practically the same...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4597" y="7576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303139" y="3303008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3139" y="3303008"/>
                <a:ext cx="3181577" cy="514051"/>
              </a:xfrm>
              <a:prstGeom prst="rect">
                <a:avLst/>
              </a:prstGeom>
              <a:blipFill>
                <a:blip r:embed="rId3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11805" y="4181549"/>
                <a:ext cx="2791533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3200" b="0" i="0" dirty="0" smtClean="0">
                    <a:latin typeface="+mj-lt"/>
                  </a:rPr>
                  <a:t>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0,0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1805" y="4181549"/>
                <a:ext cx="2791533" cy="514051"/>
              </a:xfrm>
              <a:prstGeom prst="rect">
                <a:avLst/>
              </a:prstGeom>
              <a:blipFill>
                <a:blip r:embed="rId4"/>
                <a:stretch>
                  <a:fillRect t="-26190" b="-4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98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206998" y="495549"/>
            <a:ext cx="7423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Confidence intervals for a regression coefficients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597" y="7576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15720" y="1262742"/>
            <a:ext cx="807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are the reasonable ranges that one of the coefficients can take?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31846" y="2168434"/>
            <a:ext cx="320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equivalent definitions: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31846" y="2711938"/>
            <a:ext cx="10160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Set of values that cannot be rejected (two-tailed intervals, usually with 5% significance)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31846" y="3255442"/>
            <a:ext cx="858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Interval that has a 95% probability of containing true value of coefficient.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14913" y="5376963"/>
                <a:ext cx="7521996" cy="558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−1.96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3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3200" dirty="0" smtClean="0"/>
                  <a:t>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3200" dirty="0" smtClean="0"/>
                  <a:t> 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1.96</m:t>
                    </m:r>
                    <m:r>
                      <a:rPr lang="en-GB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3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913" y="5376963"/>
                <a:ext cx="7521996" cy="558743"/>
              </a:xfrm>
              <a:prstGeom prst="rect">
                <a:avLst/>
              </a:prstGeom>
              <a:blipFill>
                <a:blip r:embed="rId2"/>
                <a:stretch>
                  <a:fillRect t="-16304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06998" y="4371794"/>
                <a:ext cx="46271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95% confidence interval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6998" y="4371794"/>
                <a:ext cx="4627101" cy="461665"/>
              </a:xfrm>
              <a:prstGeom prst="rect">
                <a:avLst/>
              </a:prstGeom>
              <a:blipFill>
                <a:blip r:embed="rId3"/>
                <a:stretch>
                  <a:fillRect l="-1976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76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23403" y="649180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Test score example: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23403" y="1260483"/>
                <a:ext cx="1858522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=−2.28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03" y="1260483"/>
                <a:ext cx="1858522" cy="4542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23403" y="2026838"/>
                <a:ext cx="2342693" cy="488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=0.52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03" y="2026838"/>
                <a:ext cx="2342693" cy="488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23403" y="3080575"/>
                <a:ext cx="705641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−2.28−1.96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∙0.52 </m:t>
                    </m:r>
                  </m:oMath>
                </a14:m>
                <a:r>
                  <a:rPr lang="en-GB" sz="2800" dirty="0" smtClean="0"/>
                  <a:t>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/>
                  <a:t> ≤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−2.28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1.96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∙0.52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03" y="3080575"/>
                <a:ext cx="7056419" cy="430887"/>
              </a:xfrm>
              <a:prstGeom prst="rect">
                <a:avLst/>
              </a:prstGeom>
              <a:blipFill>
                <a:blip r:embed="rId4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23403" y="4076411"/>
                <a:ext cx="30006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−3.30 </m:t>
                    </m:r>
                  </m:oMath>
                </a14:m>
                <a:r>
                  <a:rPr lang="en-GB" sz="2800" dirty="0" smtClean="0"/>
                  <a:t>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/>
                  <a:t> ≤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1.26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03" y="4076411"/>
                <a:ext cx="3000693" cy="430887"/>
              </a:xfrm>
              <a:prstGeom prst="rect">
                <a:avLst/>
              </a:prstGeom>
              <a:blipFill>
                <a:blip r:embed="rId5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173454" y="5187133"/>
            <a:ext cx="478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Confidence interval does not contain 0!!!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723749" y="4605597"/>
            <a:ext cx="156364" cy="483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2774" y="5829026"/>
            <a:ext cx="9064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Comment: With 95% probability we can expect that true value of 𝛽</a:t>
            </a:r>
            <a:r>
              <a:rPr lang="en-GB" sz="20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in the population will be between -3.30 and -1.26.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9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717073" y="536807"/>
            <a:ext cx="8551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Confidence interval of predicted effect of changing 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45499" y="1587565"/>
                <a:ext cx="437178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499" y="1587565"/>
                <a:ext cx="4371781" cy="553998"/>
              </a:xfrm>
              <a:prstGeom prst="rect">
                <a:avLst/>
              </a:prstGeom>
              <a:blipFill>
                <a:blip r:embed="rId2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62845" y="2730656"/>
                <a:ext cx="253165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∙∆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845" y="2730656"/>
                <a:ext cx="2531655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717073" y="3873747"/>
            <a:ext cx="7245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Example: If STR goes UP by 2, what will be the test score?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28672" y="4739839"/>
                <a:ext cx="290143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−4.58=−2.28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672" y="4739839"/>
                <a:ext cx="290143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74597" y="8138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68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920270" y="464514"/>
            <a:ext cx="6314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Hypothesis tests and confidence intervals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45499" y="4266754"/>
                <a:ext cx="4128502" cy="584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499" y="4266754"/>
                <a:ext cx="4128502" cy="5841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63213" y="2666088"/>
                <a:ext cx="437178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13" y="2666088"/>
                <a:ext cx="4371781" cy="553998"/>
              </a:xfrm>
              <a:prstGeom prst="rect">
                <a:avLst/>
              </a:prstGeom>
              <a:blipFill>
                <a:blip r:embed="rId3"/>
                <a:stretch>
                  <a:fillRect t="-25275" b="-49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474720" y="1958088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Population model: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22469" y="3558754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model (estimate):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8971" y="7467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356" y="200335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34573" y="1823336"/>
            <a:ext cx="770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Example: If STR goes DOWN by 2, what will be the test score?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78413" y="2530503"/>
                <a:ext cx="1858522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=−2.28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413" y="2530503"/>
                <a:ext cx="1858522" cy="4542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13258" y="2513222"/>
                <a:ext cx="2342693" cy="488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=0.52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258" y="2513222"/>
                <a:ext cx="2342693" cy="488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32274" y="2538553"/>
                <a:ext cx="10034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X=-2</a:t>
                </a:r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274" y="2538553"/>
                <a:ext cx="1003480" cy="430887"/>
              </a:xfrm>
              <a:prstGeom prst="rect">
                <a:avLst/>
              </a:prstGeom>
              <a:blipFill>
                <a:blip r:embed="rId4"/>
                <a:stretch>
                  <a:fillRect l="-610" t="-25352" r="-2012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197014" y="350230"/>
                <a:ext cx="827848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4400" dirty="0" smtClean="0"/>
                  <a:t>[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−1.96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𝑆𝐸</m:t>
                        </m:r>
                        <m:d>
                          <m:d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∙∆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1.96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𝑆𝐸</m:t>
                        </m:r>
                        <m:d>
                          <m:d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∙∆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sz="4400" dirty="0" smtClean="0"/>
                  <a:t>]</a:t>
                </a:r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014" y="350230"/>
                <a:ext cx="8278485" cy="677108"/>
              </a:xfrm>
              <a:prstGeom prst="rect">
                <a:avLst/>
              </a:prstGeom>
              <a:blipFill>
                <a:blip r:embed="rId5"/>
                <a:stretch>
                  <a:fillRect l="-4050" t="-33036" r="-3387" b="-40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378413" y="3565383"/>
                <a:ext cx="906177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−2.28−1.96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∙0.52</m:t>
                              </m:r>
                            </m:e>
                          </m:d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−2.28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1.96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∙0.52</m:t>
                              </m:r>
                            </m:e>
                          </m:d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413" y="3565383"/>
                <a:ext cx="9061776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378413" y="4664131"/>
                <a:ext cx="20092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6.60, 2.52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413" y="4664131"/>
                <a:ext cx="2009203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428156" y="472568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95% of time!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017368" y="4956518"/>
            <a:ext cx="11930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78413" y="5715000"/>
            <a:ext cx="9173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Comment: If STR goes down by 2, with 95% probability we can expect that test score will be between 2.52 and 6.60.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8481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2" grpId="0"/>
      <p:bldP spid="13" grpId="0"/>
      <p:bldP spid="15" grpId="0"/>
      <p:bldP spid="16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903847" y="649180"/>
            <a:ext cx="8121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Regression when X is binary (dummy) variable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597" y="81905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03847" y="2502958"/>
            <a:ext cx="9143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Examples: Gender (male/female), Purchase (yes/no), Retired (yes/no)....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01481" y="3312855"/>
                <a:ext cx="2679195" cy="961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begChr m:val="{"/>
                          <m:endChr m:val="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1  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𝑓𝑒𝑚𝑎𝑙𝑒</m:t>
                              </m:r>
                            </m:e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0    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𝑚𝑎𝑙𝑒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1481" y="3312855"/>
                <a:ext cx="2679195" cy="9611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090311" y="4841683"/>
            <a:ext cx="4719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Indicator or dichotomous variables...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8072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28295" y="242218"/>
            <a:ext cx="3062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 with class size: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47109" y="1003673"/>
                <a:ext cx="2659511" cy="8238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begChr m:val="{"/>
                          <m:endChr m:val="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0    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𝑆𝑇𝑅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&lt;20</m:t>
                              </m:r>
                            </m: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1  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𝑆𝑇𝑅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≥20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109" y="1003673"/>
                <a:ext cx="2659511" cy="8238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51204" y="1169358"/>
                <a:ext cx="437178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204" y="1169358"/>
                <a:ext cx="4371781" cy="492443"/>
              </a:xfrm>
              <a:prstGeom prst="rect">
                <a:avLst/>
              </a:prstGeom>
              <a:blipFill>
                <a:blip r:embed="rId3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33556" y="2181316"/>
            <a:ext cx="4517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This is not the slope any more!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392091" y="1639938"/>
            <a:ext cx="2029098" cy="7728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716" y="2883393"/>
            <a:ext cx="4877924" cy="37326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492380" y="5007428"/>
                <a:ext cx="4617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380" y="5007428"/>
                <a:ext cx="46179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776864" y="4095718"/>
                <a:ext cx="124316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6864" y="4095718"/>
                <a:ext cx="1243161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809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61211" y="649180"/>
                <a:ext cx="67998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The point is to test whether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 is statistically significant.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211" y="649180"/>
                <a:ext cx="6799875" cy="400110"/>
              </a:xfrm>
              <a:prstGeom prst="rect">
                <a:avLst/>
              </a:prstGeom>
              <a:blipFill>
                <a:blip r:embed="rId2"/>
                <a:stretch>
                  <a:fillRect l="-987" t="-7576" r="-179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11318" y="1648330"/>
                <a:ext cx="437178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318" y="1648330"/>
                <a:ext cx="4371781" cy="492443"/>
              </a:xfrm>
              <a:prstGeom prst="rect">
                <a:avLst/>
              </a:prstGeom>
              <a:blipFill>
                <a:blip r:embed="rId3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11318" y="2908662"/>
                <a:ext cx="28603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318" y="2908662"/>
                <a:ext cx="286039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11318" y="3600993"/>
                <a:ext cx="36417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318" y="3600993"/>
                <a:ext cx="364176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977815" y="2893272"/>
                <a:ext cx="190616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&lt;20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7815" y="2893272"/>
                <a:ext cx="1906163" cy="461665"/>
              </a:xfrm>
              <a:prstGeom prst="rect">
                <a:avLst/>
              </a:prstGeom>
              <a:blipFill>
                <a:blip r:embed="rId6"/>
                <a:stretch>
                  <a:fillRect l="-321" b="-2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987597" y="3600993"/>
                <a:ext cx="197348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≥20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597" y="3600993"/>
                <a:ext cx="1973489" cy="461665"/>
              </a:xfrm>
              <a:prstGeom prst="rect">
                <a:avLst/>
              </a:prstGeom>
              <a:blipFill>
                <a:blip r:embed="rId7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>
            <a:off x="6995122" y="3124104"/>
            <a:ext cx="8882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060436" y="3831825"/>
            <a:ext cx="8882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3760" y="4902926"/>
            <a:ext cx="783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dirty="0" smtClean="0"/>
              <a:t>Is there statistically significant difference between these two groups?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413761" y="5610647"/>
                <a:ext cx="78341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is statistically significant, the difference between two groups in population is statistically significant.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761" y="5610647"/>
                <a:ext cx="7834196" cy="646331"/>
              </a:xfrm>
              <a:prstGeom prst="rect">
                <a:avLst/>
              </a:prstGeom>
              <a:blipFill>
                <a:blip r:embed="rId8"/>
                <a:stretch>
                  <a:fillRect l="-623" t="-4717" r="-623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963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80647" y="1159414"/>
                <a:ext cx="437178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647" y="1159414"/>
                <a:ext cx="4371781" cy="430887"/>
              </a:xfrm>
              <a:prstGeom prst="rect">
                <a:avLst/>
              </a:prstGeom>
              <a:blipFill>
                <a:blip r:embed="rId2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986685" y="335545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need to test the hypothesis. Procedure is the same.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21705" y="1957212"/>
                <a:ext cx="2788071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705" y="1957212"/>
                <a:ext cx="2788071" cy="4498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21705" y="2628579"/>
                <a:ext cx="2779800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705" y="2628579"/>
                <a:ext cx="2779800" cy="4498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21705" y="3652467"/>
                <a:ext cx="2058769" cy="10370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1,0</m:t>
                              </m:r>
                            </m:sub>
                          </m:sSub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705" y="3652467"/>
                <a:ext cx="2058769" cy="10370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7445829" y="4049328"/>
            <a:ext cx="2497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Compare it to 1.96</a:t>
            </a:r>
            <a:endParaRPr lang="en-GB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853173" y="4249383"/>
            <a:ext cx="1184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86685" y="5167969"/>
            <a:ext cx="2731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Confidence interval: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180647" y="5847358"/>
                <a:ext cx="6761082" cy="488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−1.96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 smtClean="0"/>
                  <a:t>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/>
                  <a:t>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1.96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647" y="5847358"/>
                <a:ext cx="6761082" cy="488788"/>
              </a:xfrm>
              <a:prstGeom prst="rect">
                <a:avLst/>
              </a:prstGeom>
              <a:blipFill>
                <a:blip r:embed="rId6"/>
                <a:stretch>
                  <a:fillRect t="-17500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10" grpId="0"/>
      <p:bldP spid="11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45008" y="418232"/>
            <a:ext cx="3161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 with test score: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008" y="1076931"/>
            <a:ext cx="9735151" cy="1882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597" y="83602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345008" y="3218494"/>
                <a:ext cx="416049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      </m:t>
                      </m:r>
                      <m:acc>
                        <m:accPr>
                          <m:chr m:val="̂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=650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008" y="3218494"/>
                <a:ext cx="4160498" cy="4452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45008" y="3883804"/>
                <a:ext cx="443300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      </m:t>
                      </m:r>
                      <m:acc>
                        <m:accPr>
                          <m:chr m:val="̂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=657.4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008" y="3883804"/>
                <a:ext cx="4433008" cy="4452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45008" y="4587643"/>
                <a:ext cx="29510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7.4−0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1.8</m:t>
                          </m:r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=4.04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008" y="4587643"/>
                <a:ext cx="2951064" cy="8094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296072" y="4807703"/>
                <a:ext cx="113851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&gt;1.96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072" y="4807703"/>
                <a:ext cx="1138517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53819" y="4792313"/>
                <a:ext cx="44591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statistically significant</a:t>
                </a:r>
                <a:endParaRPr lang="en-GB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819" y="4792313"/>
                <a:ext cx="4459106" cy="461665"/>
              </a:xfrm>
              <a:prstGeom prst="rect">
                <a:avLst/>
              </a:prstGeom>
              <a:blipFill>
                <a:blip r:embed="rId7"/>
                <a:stretch>
                  <a:fillRect l="-2049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345008" y="5732627"/>
            <a:ext cx="9572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Comment: With 95% probability we are rejecting H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and concluding that there are statistically significant differences between two groups of districts, with less and more that 20 STR.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7104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65417" y="905691"/>
            <a:ext cx="2731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Confidence interval: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48955" y="1759025"/>
                <a:ext cx="57259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7.4−1.96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∙1.8 </m:t>
                    </m:r>
                  </m:oMath>
                </a14:m>
                <a:r>
                  <a:rPr lang="en-GB" sz="2800" dirty="0" smtClean="0"/>
                  <a:t>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/>
                  <a:t> ≤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7.4+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1.96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1.8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955" y="1759025"/>
                <a:ext cx="5725926" cy="430887"/>
              </a:xfrm>
              <a:prstGeom prst="rect">
                <a:avLst/>
              </a:prstGeom>
              <a:blipFill>
                <a:blip r:embed="rId2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58491" y="2673914"/>
                <a:ext cx="304519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-3.9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≤-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0.9</m:t>
                    </m:r>
                  </m:oMath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491" y="2673914"/>
                <a:ext cx="3045196" cy="430887"/>
              </a:xfrm>
              <a:prstGeom prst="rect">
                <a:avLst/>
              </a:prstGeom>
              <a:blipFill>
                <a:blip r:embed="rId3"/>
                <a:stretch>
                  <a:fillRect l="-7214"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968753" y="5994753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3840" y="3697357"/>
            <a:ext cx="8955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Comment: With 95% probability we can expect that true value of 𝛽</a:t>
            </a:r>
            <a:r>
              <a:rPr lang="en-GB" sz="24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in the population will be between 3.9 and 10.9.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51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08012" y="445293"/>
            <a:ext cx="7249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Heteroscedasticity vs. Homoscedasticity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4597" y="83602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155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359" y="1205355"/>
            <a:ext cx="5513130" cy="41461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81317" y="1958667"/>
                <a:ext cx="303769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17" y="1958667"/>
                <a:ext cx="3037695" cy="430887"/>
              </a:xfrm>
              <a:prstGeom prst="rect">
                <a:avLst/>
              </a:prstGeom>
              <a:blipFill>
                <a:blip r:embed="rId3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81317" y="3379708"/>
                <a:ext cx="2872966" cy="599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3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    </a:t>
                </a:r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</m:oMath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17" y="3379708"/>
                <a:ext cx="2872966" cy="599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808012" y="1205355"/>
            <a:ext cx="2470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Homoscedasticity: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08012" y="4406537"/>
                <a:ext cx="254985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12" y="4406537"/>
                <a:ext cx="2549858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18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pic>
        <p:nvPicPr>
          <p:cNvPr id="1026" name="Picture 2" descr="https://i1.wp.com/itfeature.com/wp-content/uploads/2012/07/preview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276" y="649179"/>
            <a:ext cx="7891015" cy="489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774" y="370729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61272" y="39789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65552" y="43034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07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93460" y="287139"/>
            <a:ext cx="3034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Heteroscedasticity: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493" y="279848"/>
            <a:ext cx="5889460" cy="4466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82240" y="1193856"/>
                <a:ext cx="2872966" cy="599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3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≠</m:t>
                    </m:r>
                    <m:sSubSup>
                      <m:sSubSup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    </a:t>
                </a:r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</m:oMath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40" y="1193856"/>
                <a:ext cx="2872966" cy="5998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93461" y="2333897"/>
                <a:ext cx="254985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461" y="2333897"/>
                <a:ext cx="2549858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682240" y="4963886"/>
            <a:ext cx="41248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vs. Earnings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Video games: Time vs. Success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Size of stores vs. Sale of groceries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Income vs. Consumption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0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953117" y="649180"/>
            <a:ext cx="3321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In class size example:</a:t>
            </a:r>
          </a:p>
        </p:txBody>
      </p:sp>
      <p:sp>
        <p:nvSpPr>
          <p:cNvPr id="4" name="Rectangle 3"/>
          <p:cNvSpPr/>
          <p:nvPr/>
        </p:nvSpPr>
        <p:spPr>
          <a:xfrm>
            <a:off x="2953117" y="1415534"/>
            <a:ext cx="4413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Is the slope statistically significant?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953117" y="2338643"/>
                <a:ext cx="2644891" cy="4168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 smtClean="0"/>
                  <a:t>Two sided test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3117" y="2338643"/>
                <a:ext cx="2644891" cy="416845"/>
              </a:xfrm>
              <a:prstGeom prst="rect">
                <a:avLst/>
              </a:prstGeom>
              <a:blipFill>
                <a:blip r:embed="rId2"/>
                <a:stretch>
                  <a:fillRect l="-2304" t="-5882" r="-3687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81541" y="3749265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541" y="3749265"/>
                <a:ext cx="3181577" cy="514051"/>
              </a:xfrm>
              <a:prstGeom prst="rect">
                <a:avLst/>
              </a:prstGeom>
              <a:blipFill>
                <a:blip r:embed="rId3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90207" y="4627806"/>
                <a:ext cx="3181577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207" y="4627806"/>
                <a:ext cx="3181577" cy="514051"/>
              </a:xfrm>
              <a:prstGeom prst="rect">
                <a:avLst/>
              </a:prstGeom>
              <a:blipFill>
                <a:blip r:embed="rId4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786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745" y="457200"/>
            <a:ext cx="8932559" cy="563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10" y="1667315"/>
            <a:ext cx="11705881" cy="320285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65489" y="6004749"/>
            <a:ext cx="5936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http://www.oocities.org/qecon2002/founda10.html</a:t>
            </a:r>
          </a:p>
        </p:txBody>
      </p:sp>
    </p:spTree>
    <p:extLst>
      <p:ext uri="{BB962C8B-B14F-4D97-AF65-F5344CB8AC3E}">
        <p14:creationId xmlns:p14="http://schemas.microsoft.com/office/powerpoint/2010/main" val="40000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382022" y="297336"/>
            <a:ext cx="6689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Implications of homoscedasticity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51815" y="1172400"/>
                <a:ext cx="84514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2400" dirty="0" smtClean="0"/>
                  <a:t>Estimators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sr-Latn-R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r-Latn-RS" sz="2400" dirty="0" smtClean="0"/>
                  <a:t>remain unbiased and consistant.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5" y="1172400"/>
                <a:ext cx="8451481" cy="461665"/>
              </a:xfrm>
              <a:prstGeom prst="rect">
                <a:avLst/>
              </a:prstGeom>
              <a:blipFill>
                <a:blip r:embed="rId2"/>
                <a:stretch>
                  <a:fillRect l="-1081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951815" y="1956171"/>
            <a:ext cx="5221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sr-Latn-RS" dirty="0"/>
              <a:t>Sampling distribution is still normal.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51815" y="2739942"/>
                <a:ext cx="8159734" cy="481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2400" dirty="0" smtClean="0"/>
                  <a:t>Standard errors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sr-Latn-R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sr-Latn-RS" sz="2400" dirty="0" smtClean="0"/>
                  <a:t> are different (simplified).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5" y="2739942"/>
                <a:ext cx="8159734" cy="481670"/>
              </a:xfrm>
              <a:prstGeom prst="rect">
                <a:avLst/>
              </a:prstGeom>
              <a:blipFill>
                <a:blip r:embed="rId3"/>
                <a:stretch>
                  <a:fillRect l="-1120" t="-6329" b="-278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51815" y="3667405"/>
                <a:ext cx="4952125" cy="481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sr-Latn-R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sr-Latn-RS" sz="2400" dirty="0" smtClean="0"/>
                  <a:t> are efficient and best.</a:t>
                </a:r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5" y="3667405"/>
                <a:ext cx="4952125" cy="481670"/>
              </a:xfrm>
              <a:prstGeom prst="rect">
                <a:avLst/>
              </a:prstGeom>
              <a:blipFill>
                <a:blip r:embed="rId4"/>
                <a:stretch>
                  <a:fillRect t="-6329" r="-738" b="-278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41576" y="8030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158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960718" y="5547360"/>
            <a:ext cx="8757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/>
              <a:t>In reality, homoscedasticity is rare, and we are using formulas with White’s correction.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51815" y="4439364"/>
            <a:ext cx="5816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BLUE</a:t>
            </a:r>
            <a:r>
              <a:rPr lang="en-GB" sz="2400" dirty="0" smtClean="0">
                <a:solidFill>
                  <a:srgbClr val="0070C0"/>
                </a:solidFill>
              </a:rPr>
              <a:t> – Best Linear Unbiased Estimators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5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15477" y="1262742"/>
                <a:ext cx="4027834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−0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477" y="1262742"/>
                <a:ext cx="4027834" cy="4863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15477" y="792480"/>
            <a:ext cx="577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Expected value in the case of homoscedasticity: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15477" y="2890699"/>
                <a:ext cx="4209486" cy="515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−0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477" y="2890699"/>
                <a:ext cx="4209486" cy="5158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115477" y="2303417"/>
            <a:ext cx="572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Expected value in the case of heteroscedasticity: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115477" y="4064615"/>
            <a:ext cx="88152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If 3 assumptions </a:t>
            </a:r>
            <a:r>
              <a:rPr lang="en-GB" sz="2000" dirty="0" smtClean="0"/>
              <a:t>hold (pp 122) </a:t>
            </a:r>
            <a:r>
              <a:rPr lang="en-GB" sz="2000" dirty="0"/>
              <a:t>and errors are homoscedastic. Then OLS estimators are unbiased, consistent, and best (smallest variance among all linear estimators).</a:t>
            </a:r>
          </a:p>
        </p:txBody>
      </p:sp>
      <p:sp>
        <p:nvSpPr>
          <p:cNvPr id="8" name="Rectangle 7"/>
          <p:cNvSpPr/>
          <p:nvPr/>
        </p:nvSpPr>
        <p:spPr>
          <a:xfrm>
            <a:off x="3115477" y="5738347"/>
            <a:ext cx="28071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/>
              <a:t>Gaus</a:t>
            </a:r>
            <a:r>
              <a:rPr lang="en-GB" sz="2000" dirty="0"/>
              <a:t>-Markov Theory </a:t>
            </a:r>
          </a:p>
        </p:txBody>
      </p:sp>
    </p:spTree>
    <p:extLst>
      <p:ext uri="{BB962C8B-B14F-4D97-AF65-F5344CB8AC3E}">
        <p14:creationId xmlns:p14="http://schemas.microsoft.com/office/powerpoint/2010/main" val="69785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26085" y="579606"/>
            <a:ext cx="6696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Using t-statistic when the sample size is small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4597" y="74962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164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26085" y="1349923"/>
            <a:ext cx="82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use t-statistic (t-distribution) instead of normal in small samples if: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26085" y="2004039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All 3 assumptions hold (pp 122)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26085" y="2588306"/>
                <a:ext cx="35166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2. Errors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 are homoscedastic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085" y="2588306"/>
                <a:ext cx="3516604" cy="369332"/>
              </a:xfrm>
              <a:prstGeom prst="rect">
                <a:avLst/>
              </a:prstGeom>
              <a:blipFill>
                <a:blip r:embed="rId2"/>
                <a:stretch>
                  <a:fillRect l="-1386" t="-10000" r="-121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26085" y="3172573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 Regression errors are normally distributed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38068" y="4126674"/>
                <a:ext cx="2058769" cy="10370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1,0</m:t>
                              </m:r>
                            </m:sub>
                          </m:sSub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068" y="4126674"/>
                <a:ext cx="2058769" cy="10370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226085" y="4445159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It is still: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26085" y="5748522"/>
            <a:ext cx="4823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economics conditions 2 and 3 are rare.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5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1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73500" y="581816"/>
            <a:ext cx="4068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Steps of testing hypothesis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73500" y="1424499"/>
                <a:ext cx="3621184" cy="3843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1. Find </a:t>
                </a:r>
                <a:r>
                  <a:rPr lang="en-GB" dirty="0"/>
                  <a:t>the standard </a:t>
                </a:r>
                <a:r>
                  <a:rPr lang="en-GB" dirty="0" smtClean="0"/>
                  <a:t>error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500" y="1424499"/>
                <a:ext cx="3621184" cy="384336"/>
              </a:xfrm>
              <a:prstGeom prst="rect">
                <a:avLst/>
              </a:prstGeom>
              <a:blipFill>
                <a:blip r:embed="rId2"/>
                <a:stretch>
                  <a:fillRect l="-1347" t="-6349" r="-505" b="-23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667" y="2177054"/>
            <a:ext cx="6476717" cy="11088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4597" y="78187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667" y="3737949"/>
            <a:ext cx="8860871" cy="247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6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688219" y="1453048"/>
            <a:ext cx="1933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. Find </a:t>
            </a:r>
            <a:r>
              <a:rPr lang="en-GB" dirty="0"/>
              <a:t>t-statistic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219" y="3578735"/>
            <a:ext cx="6473665" cy="151308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4425707" y="2597463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83543" y="2678145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54990" y="2033902"/>
            <a:ext cx="1601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Actual value</a:t>
            </a:r>
          </a:p>
          <a:p>
            <a:pPr algn="ctr"/>
            <a:r>
              <a:rPr lang="en-GB" sz="1400" dirty="0" smtClean="0"/>
              <a:t>from the sample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46931" y="2392780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Hypothetical value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177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92613" y="249070"/>
            <a:ext cx="2098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3</a:t>
            </a:r>
            <a:r>
              <a:rPr lang="en-GB" sz="2000" dirty="0" smtClean="0"/>
              <a:t>. Find p-values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613" y="1223211"/>
            <a:ext cx="8426194" cy="8879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92613" y="3737000"/>
                <a:ext cx="9243753" cy="10323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2000" dirty="0" smtClean="0"/>
                  <a:t>A p-value of less than 5% provide evidence against null hypothesis. The probability of obtaining a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 at least as far from the null as that actually observed is less than 5%.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613" y="3737000"/>
                <a:ext cx="9243753" cy="1032399"/>
              </a:xfrm>
              <a:prstGeom prst="rect">
                <a:avLst/>
              </a:prstGeom>
              <a:blipFill>
                <a:blip r:embed="rId3"/>
                <a:stretch>
                  <a:fillRect l="-726" t="-2959" r="-660" b="-9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92613" y="5167444"/>
                <a:ext cx="70603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 smtClean="0"/>
                  <a:t> is usually rejected at the 1% or 5% significance levels.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613" y="5167444"/>
                <a:ext cx="7060394" cy="400110"/>
              </a:xfrm>
              <a:prstGeom prst="rect">
                <a:avLst/>
              </a:prstGeom>
              <a:blipFill>
                <a:blip r:embed="rId4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74597" y="77932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86446" y="2969623"/>
            <a:ext cx="8813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p-value is minimum probability under which null hypothesis can be accepted.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1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98516" y="279848"/>
            <a:ext cx="131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4.Do t-test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89385"/>
              </p:ext>
            </p:extLst>
          </p:nvPr>
        </p:nvGraphicFramePr>
        <p:xfrm>
          <a:off x="2030458" y="816079"/>
          <a:ext cx="8601397" cy="3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 flipH="1">
            <a:off x="4162697" y="3345180"/>
            <a:ext cx="9072" cy="96125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194448" y="4340531"/>
            <a:ext cx="7264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dirty="0" smtClean="0">
                <a:latin typeface="Bookman Old Style" panose="02050604050505020204" pitchFamily="18" charset="0"/>
              </a:rPr>
              <a:t>+</a:t>
            </a: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1.96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14902" y="4306434"/>
            <a:ext cx="681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dirty="0" smtClean="0">
                <a:latin typeface="Bookman Old Style" panose="02050604050505020204" pitchFamily="18" charset="0"/>
              </a:rPr>
              <a:t>-</a:t>
            </a:r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1.96</a:t>
            </a:r>
            <a:endParaRPr lang="en-GB" alt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4754" y="2490651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839200" y="2959434"/>
            <a:ext cx="552103" cy="7155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36844" y="25901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542645" y="5270571"/>
                <a:ext cx="377468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  =&gt; 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𝐹𝑎𝑖𝑙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𝑡𝑜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𝑟𝑒𝑗𝑒𝑐𝑡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645" y="5270571"/>
                <a:ext cx="3774688" cy="307777"/>
              </a:xfrm>
              <a:prstGeom prst="rect">
                <a:avLst/>
              </a:prstGeom>
              <a:blipFill>
                <a:blip r:embed="rId3"/>
                <a:stretch>
                  <a:fillRect r="-323" b="-3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42645" y="5831279"/>
                <a:ext cx="29898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&gt;1.96  =&gt; 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𝑅𝑒𝑗𝑒𝑐𝑡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645" y="5831279"/>
                <a:ext cx="2989857" cy="307777"/>
              </a:xfrm>
              <a:prstGeom prst="rect">
                <a:avLst/>
              </a:prstGeom>
              <a:blipFill>
                <a:blip r:embed="rId4"/>
                <a:stretch>
                  <a:fillRect r="-407" b="-3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667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P spid="8" grpId="0"/>
      <p:bldP spid="9" grpId="0"/>
      <p:bldP spid="11" grpId="0"/>
      <p:bldP spid="14" grpId="0"/>
      <p:bldP spid="15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60617" y="548640"/>
            <a:ext cx="1324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60617" y="1241005"/>
                <a:ext cx="599608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=698.9−2.28∙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617" y="1241005"/>
                <a:ext cx="5996086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21391" y="3277235"/>
                <a:ext cx="16435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=0.51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391" y="3277235"/>
                <a:ext cx="164359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07582" y="3277235"/>
                <a:ext cx="18916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𝑆𝐸𝑅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=18.6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582" y="3277235"/>
                <a:ext cx="189160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356947" y="1733448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(10.4)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68102" y="2656512"/>
                <a:ext cx="2439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Standard error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102" y="2656512"/>
                <a:ext cx="2439770" cy="369332"/>
              </a:xfrm>
              <a:prstGeom prst="rect">
                <a:avLst/>
              </a:prstGeom>
              <a:blipFill>
                <a:blip r:embed="rId5"/>
                <a:stretch>
                  <a:fillRect l="-199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5904411" y="2056481"/>
            <a:ext cx="255961" cy="5909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94317" y="1756332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(0.52)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763833" y="2656512"/>
                <a:ext cx="2439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Standard error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833" y="2656512"/>
                <a:ext cx="2439770" cy="369332"/>
              </a:xfrm>
              <a:prstGeom prst="rect">
                <a:avLst/>
              </a:prstGeom>
              <a:blipFill>
                <a:blip r:embed="rId6"/>
                <a:stretch>
                  <a:fillRect l="-225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 flipV="1">
            <a:off x="7507873" y="2056482"/>
            <a:ext cx="624414" cy="600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568481" y="5019703"/>
                <a:ext cx="2788071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481" y="5019703"/>
                <a:ext cx="2788071" cy="449803"/>
              </a:xfrm>
              <a:prstGeom prst="rect">
                <a:avLst/>
              </a:prstGeom>
              <a:blipFill>
                <a:blip r:embed="rId7"/>
                <a:stretch>
                  <a:fillRect b="-13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577147" y="5898244"/>
                <a:ext cx="2779800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147" y="5898244"/>
                <a:ext cx="2779800" cy="449803"/>
              </a:xfrm>
              <a:prstGeom prst="rect">
                <a:avLst/>
              </a:prstGeom>
              <a:blipFill>
                <a:blip r:embed="rId8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2568481" y="4390404"/>
            <a:ext cx="3760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wish to test the following: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072854" y="2703223"/>
                <a:ext cx="773417" cy="314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854" y="2703223"/>
                <a:ext cx="773417" cy="314253"/>
              </a:xfrm>
              <a:prstGeom prst="rect">
                <a:avLst/>
              </a:prstGeom>
              <a:blipFill>
                <a:blip r:embed="rId9"/>
                <a:stretch>
                  <a:fillRect l="-5512" t="-21154" r="-8661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36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2" grpId="0"/>
      <p:bldP spid="13" grpId="0"/>
      <p:bldP spid="16" grpId="0"/>
      <p:bldP spid="17" grpId="0"/>
      <p:bldP spid="1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313" y="1824681"/>
            <a:ext cx="6473665" cy="151308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613801" y="843409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671637" y="924091"/>
            <a:ext cx="1057836" cy="1066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43084" y="279848"/>
            <a:ext cx="1601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Actual value</a:t>
            </a:r>
          </a:p>
          <a:p>
            <a:pPr algn="ctr"/>
            <a:r>
              <a:rPr lang="en-GB" sz="1400" dirty="0" smtClean="0"/>
              <a:t>from the sample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35025" y="638726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Hypothetical value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76313" y="3863792"/>
                <a:ext cx="3451651" cy="8792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−2.28−0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0.52</m:t>
                        </m:r>
                      </m:den>
                    </m:f>
                  </m:oMath>
                </a14:m>
                <a:r>
                  <a:rPr lang="en-GB" sz="3600" dirty="0" smtClean="0"/>
                  <a:t>=-</a:t>
                </a:r>
                <a:r>
                  <a:rPr lang="en-GB" sz="2800" dirty="0" smtClean="0"/>
                  <a:t>4.38</a:t>
                </a:r>
                <a:endParaRPr lang="en-GB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313" y="3863792"/>
                <a:ext cx="3451651" cy="879215"/>
              </a:xfrm>
              <a:prstGeom prst="rect">
                <a:avLst/>
              </a:prstGeom>
              <a:blipFill>
                <a:blip r:embed="rId3"/>
                <a:stretch>
                  <a:fillRect r="-2297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764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483</TotalTime>
  <Words>915</Words>
  <Application>Microsoft Office PowerPoint</Application>
  <PresentationFormat>Widescreen</PresentationFormat>
  <Paragraphs>242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Bookman Old Style</vt:lpstr>
      <vt:lpstr>Cambria Math</vt:lpstr>
      <vt:lpstr>Century Gothic</vt:lpstr>
      <vt:lpstr>Times New Roman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80</cp:revision>
  <dcterms:created xsi:type="dcterms:W3CDTF">2019-06-26T18:35:28Z</dcterms:created>
  <dcterms:modified xsi:type="dcterms:W3CDTF">2019-12-04T09:17:05Z</dcterms:modified>
</cp:coreProperties>
</file>