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4" r:id="rId4"/>
    <p:sldId id="259" r:id="rId5"/>
    <p:sldId id="263" r:id="rId6"/>
    <p:sldId id="260" r:id="rId7"/>
    <p:sldId id="261" r:id="rId8"/>
    <p:sldId id="262" r:id="rId9"/>
    <p:sldId id="257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6" r:id="rId18"/>
    <p:sldId id="277" r:id="rId19"/>
    <p:sldId id="278" r:id="rId20"/>
    <p:sldId id="273" r:id="rId21"/>
    <p:sldId id="274" r:id="rId22"/>
    <p:sldId id="275" r:id="rId23"/>
    <p:sldId id="279" r:id="rId24"/>
    <p:sldId id="280" r:id="rId25"/>
    <p:sldId id="281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82" r:id="rId35"/>
    <p:sldId id="283" r:id="rId36"/>
    <p:sldId id="292" r:id="rId37"/>
    <p:sldId id="293" r:id="rId38"/>
    <p:sldId id="294" r:id="rId39"/>
    <p:sldId id="296" r:id="rId40"/>
    <p:sldId id="297" r:id="rId41"/>
    <p:sldId id="298" r:id="rId42"/>
    <p:sldId id="295" r:id="rId43"/>
    <p:sldId id="299" r:id="rId44"/>
    <p:sldId id="300" r:id="rId45"/>
    <p:sldId id="301" r:id="rId46"/>
    <p:sldId id="303" r:id="rId47"/>
    <p:sldId id="304" r:id="rId48"/>
    <p:sldId id="271" r:id="rId4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422" autoAdjust="0"/>
    <p:restoredTop sz="94660"/>
  </p:normalViewPr>
  <p:slideViewPr>
    <p:cSldViewPr snapToGrid="0">
      <p:cViewPr varScale="1">
        <p:scale>
          <a:sx n="83" d="100"/>
          <a:sy n="83" d="100"/>
        </p:scale>
        <p:origin x="72" y="1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0.png"/><Relationship Id="rId4" Type="http://schemas.openxmlformats.org/officeDocument/2006/relationships/image" Target="../media/image1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53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0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 to Econometrics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/>
              <a:t>Mirko Savić</a:t>
            </a:r>
          </a:p>
          <a:p>
            <a:r>
              <a:rPr lang="en-GB" dirty="0" smtClean="0"/>
              <a:t>mirkosavic69@gmail.com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9226662" y="5903662"/>
            <a:ext cx="25035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Chapters 1-3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240140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365760"/>
            <a:ext cx="2162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800" dirty="0" smtClean="0"/>
              <a:t>4 examples</a:t>
            </a:r>
            <a:endParaRPr lang="en-GB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057400" y="1546412"/>
            <a:ext cx="98733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sr-Latn-RS" sz="2400" dirty="0" smtClean="0"/>
              <a:t>Does reduce in class size improve elementary </a:t>
            </a:r>
            <a:r>
              <a:rPr lang="en-GB" sz="2400" dirty="0" smtClean="0"/>
              <a:t>school education?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Is there racial discrimination in the market for home loans?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How much do cigarette taxes reduce smoking?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400" dirty="0" smtClean="0"/>
              <a:t>How much will GDP grow next year?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057400" y="4142836"/>
            <a:ext cx="3865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Cases 1-3: Causal relationship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057400" y="4831046"/>
            <a:ext cx="2634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000"/>
            </a:lvl1pPr>
          </a:lstStyle>
          <a:p>
            <a:r>
              <a:rPr lang="en-GB" dirty="0"/>
              <a:t>Case 4: Forecasting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2842" y="787940"/>
            <a:ext cx="410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527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74829" y="823351"/>
            <a:ext cx="63498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Causal effects and idealized experiments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2974829" y="1825675"/>
            <a:ext cx="83811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Causal: Specific action leads to specific measurable consequence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57006" y="3727269"/>
            <a:ext cx="3034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Taxes ↑      Consumption ↓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57006" y="4476207"/>
            <a:ext cx="3073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Fertilizer ↑        Plant yield ↑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00391" y="82335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724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10359" y="927854"/>
            <a:ext cx="54601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Randomized controlled experiment</a:t>
            </a:r>
          </a:p>
        </p:txBody>
      </p:sp>
      <p:sp>
        <p:nvSpPr>
          <p:cNvPr id="3" name="Rectangle 2"/>
          <p:cNvSpPr/>
          <p:nvPr/>
        </p:nvSpPr>
        <p:spPr>
          <a:xfrm>
            <a:off x="3110359" y="3549135"/>
            <a:ext cx="45159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Treatment and control group</a:t>
            </a:r>
          </a:p>
        </p:txBody>
      </p:sp>
      <p:sp>
        <p:nvSpPr>
          <p:cNvPr id="4" name="Rectangle 3"/>
          <p:cNvSpPr/>
          <p:nvPr/>
        </p:nvSpPr>
        <p:spPr>
          <a:xfrm>
            <a:off x="3110359" y="5377934"/>
            <a:ext cx="80409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In economics treatments are not assigned </a:t>
            </a:r>
            <a:r>
              <a:rPr lang="en-GB" sz="2400" dirty="0" smtClean="0"/>
              <a:t>randomly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3720" y="1893064"/>
            <a:ext cx="4227674" cy="12507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0216" y="1616839"/>
            <a:ext cx="39243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45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38993" y="867732"/>
            <a:ext cx="85692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/>
              <a:t>Causal effect: Effect of a treatment on an outcome of an ideal randomized controlled </a:t>
            </a:r>
            <a:r>
              <a:rPr lang="en-GB" sz="2000" dirty="0" smtClean="0"/>
              <a:t>experiment</a:t>
            </a:r>
            <a:r>
              <a:rPr lang="sr-Latn-RS" sz="2000" dirty="0" smtClean="0"/>
              <a:t>.</a:t>
            </a:r>
            <a:endParaRPr lang="en-GB" sz="2000" dirty="0"/>
          </a:p>
        </p:txBody>
      </p:sp>
      <p:sp>
        <p:nvSpPr>
          <p:cNvPr id="3" name="Rectangle 2"/>
          <p:cNvSpPr/>
          <p:nvPr/>
        </p:nvSpPr>
        <p:spPr>
          <a:xfrm>
            <a:off x="2838993" y="3464275"/>
            <a:ext cx="78115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Latn-RS" sz="2000" dirty="0" smtClean="0"/>
              <a:t>Example: </a:t>
            </a:r>
            <a:r>
              <a:rPr lang="en-GB" sz="2000" dirty="0" smtClean="0"/>
              <a:t>Does </a:t>
            </a:r>
            <a:r>
              <a:rPr lang="en-GB" sz="2000" dirty="0"/>
              <a:t>reduce in class size improve elementary school education?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38993" y="4468886"/>
            <a:ext cx="60580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dirty="0" smtClean="0"/>
              <a:t>Different schools, </a:t>
            </a:r>
            <a:r>
              <a:rPr lang="en-GB" sz="2000" dirty="0" smtClean="0"/>
              <a:t>socio-economic differences</a:t>
            </a:r>
            <a:r>
              <a:rPr lang="sr-Latn-RS" sz="2000" dirty="0" smtClean="0"/>
              <a:t>...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838993" y="2355825"/>
            <a:ext cx="70535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dirty="0" smtClean="0"/>
              <a:t>In economics usually </a:t>
            </a:r>
            <a:r>
              <a:rPr lang="en-GB" sz="2000" dirty="0" smtClean="0"/>
              <a:t>we do not have ideal experiment: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3680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38369" y="840768"/>
            <a:ext cx="33778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Forecasting and causality</a:t>
            </a:r>
          </a:p>
        </p:txBody>
      </p:sp>
      <p:sp>
        <p:nvSpPr>
          <p:cNvPr id="3" name="Rectangle 2"/>
          <p:cNvSpPr/>
          <p:nvPr/>
        </p:nvSpPr>
        <p:spPr>
          <a:xfrm>
            <a:off x="3138368" y="3219047"/>
            <a:ext cx="87391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/>
              <a:t>You do not need a causal effect between two variables in order to make a good </a:t>
            </a:r>
            <a:r>
              <a:rPr lang="en-GB" sz="2000" dirty="0" smtClean="0"/>
              <a:t>forecast.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138369" y="1860630"/>
            <a:ext cx="3680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Example: Prices ↑ vs. </a:t>
            </a:r>
            <a:r>
              <a:rPr lang="en-GB" dirty="0"/>
              <a:t>D</a:t>
            </a:r>
            <a:r>
              <a:rPr lang="en-GB" dirty="0" smtClean="0"/>
              <a:t>emand ↓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138368" y="4546686"/>
            <a:ext cx="3036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Example: Is it hot outside?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1144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21419" y="727557"/>
            <a:ext cx="44117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Data: sources and types</a:t>
            </a:r>
          </a:p>
        </p:txBody>
      </p:sp>
      <p:sp>
        <p:nvSpPr>
          <p:cNvPr id="3" name="Rectangle 2"/>
          <p:cNvSpPr/>
          <p:nvPr/>
        </p:nvSpPr>
        <p:spPr>
          <a:xfrm>
            <a:off x="3321419" y="2244428"/>
            <a:ext cx="79857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/>
              <a:t>Two sources: experimental (difficult and costly) and observational (historical) data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0936" y="81989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mtClean="0"/>
              <a:t>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4916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77150" y="1023648"/>
            <a:ext cx="77973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Three types: cross-sectional, time series, panel data</a:t>
            </a:r>
          </a:p>
        </p:txBody>
      </p:sp>
      <p:sp>
        <p:nvSpPr>
          <p:cNvPr id="3" name="Rectangle 2"/>
          <p:cNvSpPr/>
          <p:nvPr/>
        </p:nvSpPr>
        <p:spPr>
          <a:xfrm>
            <a:off x="2877150" y="2516612"/>
            <a:ext cx="3773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Number of observations: N, T, NT</a:t>
            </a:r>
          </a:p>
        </p:txBody>
      </p:sp>
    </p:spTree>
    <p:extLst>
      <p:ext uri="{BB962C8B-B14F-4D97-AF65-F5344CB8AC3E}">
        <p14:creationId xmlns:p14="http://schemas.microsoft.com/office/powerpoint/2010/main" val="254206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9536" y="260648"/>
            <a:ext cx="7282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Cross-sectional </a:t>
            </a:r>
            <a:r>
              <a:rPr lang="en-GB" dirty="0" smtClean="0"/>
              <a:t>data (data were collected at one point in time)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991544" y="980730"/>
          <a:ext cx="8496944" cy="51243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816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78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87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687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6264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effectLst/>
                        </a:rPr>
                        <a:t>Country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 smtClean="0">
                          <a:effectLst/>
                        </a:rPr>
                        <a:t>GDP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effectLst/>
                        </a:rPr>
                        <a:t>Tertiary education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 err="1">
                          <a:effectLst/>
                        </a:rPr>
                        <a:t>Uneployment</a:t>
                      </a:r>
                      <a:r>
                        <a:rPr lang="en-GB" sz="2000" b="1" u="none" strike="noStrike" dirty="0">
                          <a:effectLst/>
                        </a:rPr>
                        <a:t> rate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0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Austria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56.2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35.0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5.6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0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 smtClean="0">
                          <a:effectLst/>
                        </a:rPr>
                        <a:t>Denmark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72.3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42.0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4.3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0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Norway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85.6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41.0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5.5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80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Netherlands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77.3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39.0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8.2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8006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United Kingdom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95.2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33.0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7.7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80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Germany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102.1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40.0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7.1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80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Slovakia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44.2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28.0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7.6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80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Hungary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46.2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32.0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6.5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80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France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91.0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30.0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5.8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80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Italy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66.6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34.0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6.8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80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Spain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58.3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34.0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12.2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929025" y="3623946"/>
                <a:ext cx="688843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r-Latn-RS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sr-Latn-RS" sz="4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4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9025" y="3623946"/>
                <a:ext cx="688843" cy="7386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0855649" y="4649812"/>
                <a:ext cx="107548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=?</m:t>
                      </m:r>
                    </m:oMath>
                  </m:oMathPara>
                </a14:m>
                <a:endParaRPr lang="sr-Latn-RS" sz="2800" b="0" dirty="0" smtClean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5649" y="4649812"/>
                <a:ext cx="1075487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0855648" y="5327506"/>
                <a:ext cx="102489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=?</m:t>
                      </m:r>
                    </m:oMath>
                  </m:oMathPara>
                </a14:m>
                <a:endParaRPr lang="sr-Latn-RS" sz="2800" b="0" dirty="0" smtClean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5648" y="5327506"/>
                <a:ext cx="1024896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2206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9537" y="260648"/>
            <a:ext cx="5660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Time-series </a:t>
            </a:r>
            <a:r>
              <a:rPr lang="en-GB" dirty="0" smtClean="0"/>
              <a:t>data (data were collected over time)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1919536" y="722314"/>
          <a:ext cx="8496944" cy="59077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4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4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99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190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0391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u="none" strike="noStrike" dirty="0">
                          <a:effectLst/>
                        </a:rPr>
                        <a:t>Time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u="none" strike="noStrike" dirty="0">
                          <a:effectLst/>
                        </a:rPr>
                        <a:t>GDP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u="none" strike="noStrike" dirty="0">
                          <a:effectLst/>
                        </a:rPr>
                        <a:t>Tertiary education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b="1" u="none" strike="noStrike" dirty="0" err="1">
                          <a:effectLst/>
                        </a:rPr>
                        <a:t>Uneployment</a:t>
                      </a:r>
                      <a:r>
                        <a:rPr lang="en-GB" sz="2400" b="1" u="none" strike="noStrike" dirty="0">
                          <a:effectLst/>
                        </a:rPr>
                        <a:t> rate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28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1998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56.2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35.0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5.6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8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1999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57.2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32.0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5.6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28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2000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58.2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34.0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5.6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28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2001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57.0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38.0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6.5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28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2002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60.2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39.0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9.6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28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2003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61.2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40.0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6.6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28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2004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62.2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41.0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8.9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28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2005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55.0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39.0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9.2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28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2006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58.2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39.0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9.0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28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2007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66.0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41.0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5.5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28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2008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61.3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45.0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5.6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28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2009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67.2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46.0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5.8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28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2010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68.2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47.0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5.8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2875"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2011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>
                          <a:effectLst/>
                        </a:rPr>
                        <a:t>69.2</a:t>
                      </a:r>
                      <a:endParaRPr lang="en-GB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48.0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400" u="none" strike="noStrike" dirty="0">
                          <a:effectLst/>
                        </a:rPr>
                        <a:t>5.8</a:t>
                      </a:r>
                      <a:endParaRPr lang="en-GB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929025" y="3623946"/>
                <a:ext cx="725647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r-Latn-RS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sr-Latn-RS" sz="4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GB" sz="4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9025" y="3623946"/>
                <a:ext cx="725647" cy="7386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855649" y="4649812"/>
                <a:ext cx="107548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=?</m:t>
                      </m:r>
                    </m:oMath>
                  </m:oMathPara>
                </a14:m>
                <a:endParaRPr lang="sr-Latn-RS" sz="2800" b="0" dirty="0" smtClean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5649" y="4649812"/>
                <a:ext cx="1075487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0855648" y="5327506"/>
                <a:ext cx="102489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=?</m:t>
                      </m:r>
                    </m:oMath>
                  </m:oMathPara>
                </a14:m>
                <a:endParaRPr lang="sr-Latn-RS" sz="2800" b="0" dirty="0" smtClean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5648" y="5327506"/>
                <a:ext cx="1024896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493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9535" y="116632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Panel data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585092"/>
              </p:ext>
            </p:extLst>
          </p:nvPr>
        </p:nvGraphicFramePr>
        <p:xfrm>
          <a:off x="1903943" y="578297"/>
          <a:ext cx="8496946" cy="62407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5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5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6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43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643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70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effectLst/>
                        </a:rPr>
                        <a:t>Country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effectLst/>
                        </a:rPr>
                        <a:t>Time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effectLst/>
                        </a:rPr>
                        <a:t>GDP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>
                          <a:effectLst/>
                        </a:rPr>
                        <a:t>Tertiary education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u="none" strike="noStrike" dirty="0" smtClean="0">
                          <a:effectLst/>
                        </a:rPr>
                        <a:t>Unemployment </a:t>
                      </a:r>
                      <a:r>
                        <a:rPr lang="en-GB" sz="2000" b="1" u="none" strike="noStrike" dirty="0">
                          <a:effectLst/>
                        </a:rPr>
                        <a:t>rate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Austria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2012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56.2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35.0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5.6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Austria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2013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55.3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36.0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5.5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Austria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2014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54.2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36.0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5.7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Austria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2015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56.2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36.2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6.0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Denmark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2012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72.3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41.0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4.3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Denmark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2013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71.0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42.0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4.4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Denmark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2014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71.2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41.6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4.3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Denmark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2015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71.2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45.5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4.2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Norway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2012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85.6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41.0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5.8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Norway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2013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85.0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42.2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5.5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Norway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2014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86.6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43.3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5.1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Norway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2015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89.0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41.0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5.2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Netherlands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2012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77.3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39.0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8.2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Netherlands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2013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77.9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39.2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8.1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Netherlands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2014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76.5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38.9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8.6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Netherlands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2015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74.3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40.1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8.9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France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2012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96.0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32.3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9.9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97090"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France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2013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95.2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>
                          <a:effectLst/>
                        </a:rPr>
                        <a:t>33.0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u="none" strike="noStrike" dirty="0">
                          <a:effectLst/>
                        </a:rPr>
                        <a:t>7.7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929025" y="3623946"/>
                <a:ext cx="882742" cy="7386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r-Latn-RS" sz="4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sr-Latn-RS" sz="4800" b="0" i="1" smtClean="0">
                              <a:latin typeface="Cambria Math" panose="02040503050406030204" pitchFamily="18" charset="0"/>
                            </a:rPr>
                            <m:t>𝑖𝑡</m:t>
                          </m:r>
                        </m:sub>
                      </m:sSub>
                    </m:oMath>
                  </m:oMathPara>
                </a14:m>
                <a:endParaRPr lang="en-GB" sz="4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9025" y="3623946"/>
                <a:ext cx="882742" cy="7386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855649" y="4649812"/>
                <a:ext cx="1075487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=?</m:t>
                      </m:r>
                    </m:oMath>
                  </m:oMathPara>
                </a14:m>
                <a:endParaRPr lang="sr-Latn-RS" sz="2800" b="0" dirty="0" smtClean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5649" y="4649812"/>
                <a:ext cx="1075487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0855648" y="5327506"/>
                <a:ext cx="1024896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=?</m:t>
                      </m:r>
                    </m:oMath>
                  </m:oMathPara>
                </a14:m>
                <a:endParaRPr lang="sr-Latn-RS" sz="2800" b="0" dirty="0" smtClean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5648" y="5327506"/>
                <a:ext cx="1024896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2718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00360" y="1659976"/>
            <a:ext cx="796834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/>
              <a:t>How to do the following: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How to formulate hypothesis from </a:t>
            </a:r>
            <a:r>
              <a:rPr lang="en-GB" sz="2800" dirty="0" smtClean="0"/>
              <a:t>theory</a:t>
            </a:r>
            <a:endParaRPr lang="en-GB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Collect data, graph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Run regression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Test hypothesis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/>
              <a:t>Forecast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9336" y="271139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822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67510" y="605190"/>
            <a:ext cx="70663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Random variables and probability distributions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2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274422" y="1835221"/>
            <a:ext cx="83341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/>
              <a:t>A random </a:t>
            </a:r>
            <a:r>
              <a:rPr lang="en-GB" sz="2000" dirty="0" smtClean="0"/>
              <a:t>(</a:t>
            </a:r>
            <a:r>
              <a:rPr lang="sr-Latn-RS" sz="2000" dirty="0" smtClean="0"/>
              <a:t>RV, </a:t>
            </a:r>
            <a:r>
              <a:rPr lang="en-GB" sz="2000" dirty="0" smtClean="0"/>
              <a:t>stochastic</a:t>
            </a:r>
            <a:r>
              <a:rPr lang="en-GB" sz="2000" dirty="0"/>
              <a:t>) variable is a variable whose value is a real number determined by the outcome of an experiment.</a:t>
            </a:r>
          </a:p>
        </p:txBody>
      </p:sp>
      <p:sp>
        <p:nvSpPr>
          <p:cNvPr id="5" name="Rectangle 4"/>
          <p:cNvSpPr/>
          <p:nvPr/>
        </p:nvSpPr>
        <p:spPr>
          <a:xfrm>
            <a:off x="3274422" y="3898315"/>
            <a:ext cx="7827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Continuous if it can take on any value in a continuous interval.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74422" y="2857342"/>
            <a:ext cx="7604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Examples: coin toss, throw of dice, income, number of customers...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274422" y="4951214"/>
            <a:ext cx="47628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Discrete if it can take only certain values.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2298" y="82685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6830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61806" y="422756"/>
            <a:ext cx="45576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Cumulative distribution for </a:t>
            </a:r>
            <a:r>
              <a:rPr lang="sr-Latn-RS" sz="2400" dirty="0" smtClean="0"/>
              <a:t>RV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561806" y="1637211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dirty="0" smtClean="0"/>
              <a:t>F(X)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561806" y="3385159"/>
            <a:ext cx="6085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Example: Probability that the number will be 3 or less.</a:t>
            </a:r>
            <a:endParaRPr lang="en-GB" dirty="0"/>
          </a:p>
        </p:txBody>
      </p:sp>
      <p:pic>
        <p:nvPicPr>
          <p:cNvPr id="1026" name="Picture 2" descr="Image result for dice pi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0255" y="1868043"/>
            <a:ext cx="1064739" cy="108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561806" y="2455724"/>
                <a:ext cx="333302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sr-Latn-R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r-Latn-RS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sr-Latn-R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sr-Latn-R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𝑃𝑟𝑜𝑏</m:t>
                      </m:r>
                      <m:d>
                        <m:dPr>
                          <m:ctrlPr>
                            <a:rPr lang="sr-Latn-R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r-Latn-R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  <m:r>
                            <a:rPr lang="sr-Latn-R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sr-Latn-R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1806" y="2455724"/>
                <a:ext cx="3333028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360639" y="1667988"/>
            <a:ext cx="691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dirty="0" smtClean="0"/>
              <a:t>cdf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666309" y="4667794"/>
            <a:ext cx="1871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If differentiable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682343" y="4575461"/>
            <a:ext cx="1513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400" dirty="0" smtClean="0"/>
              <a:t>F</a:t>
            </a:r>
            <a:r>
              <a:rPr lang="en-GB" sz="2400" dirty="0" smtClean="0"/>
              <a:t>’</a:t>
            </a:r>
            <a:r>
              <a:rPr lang="sr-Latn-RS" sz="2400" dirty="0" smtClean="0"/>
              <a:t>(X)</a:t>
            </a:r>
            <a:r>
              <a:rPr lang="en-GB" sz="2400" dirty="0" smtClean="0"/>
              <a:t>=f(x)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666309" y="5202683"/>
            <a:ext cx="405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Probability distribution function pdf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298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9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80710" y="953980"/>
            <a:ext cx="1624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If discrete</a:t>
            </a:r>
          </a:p>
        </p:txBody>
      </p:sp>
      <p:sp>
        <p:nvSpPr>
          <p:cNvPr id="3" name="Rectangle 2"/>
          <p:cNvSpPr/>
          <p:nvPr/>
        </p:nvSpPr>
        <p:spPr>
          <a:xfrm>
            <a:off x="2980710" y="2364769"/>
            <a:ext cx="56653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If </a:t>
            </a:r>
            <a:r>
              <a:rPr lang="en-GB" sz="2400" dirty="0" smtClean="0"/>
              <a:t>continuous, we know the following: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284805" y="953980"/>
                <a:ext cx="280166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𝑃𝑟𝑜𝑏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4805" y="953980"/>
                <a:ext cx="2801664" cy="369332"/>
              </a:xfrm>
              <a:prstGeom prst="rect">
                <a:avLst/>
              </a:prstGeom>
              <a:blipFill>
                <a:blip r:embed="rId2"/>
                <a:stretch>
                  <a:fillRect l="-3261" r="-3043" b="-377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784418" y="2972638"/>
                <a:ext cx="111537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sz="2400" dirty="0" smtClean="0"/>
                  <a:t> ≥ 0</a:t>
                </a:r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4418" y="2972638"/>
                <a:ext cx="1115370" cy="369332"/>
              </a:xfrm>
              <a:prstGeom prst="rect">
                <a:avLst/>
              </a:prstGeom>
              <a:blipFill>
                <a:blip r:embed="rId3"/>
                <a:stretch>
                  <a:fillRect l="-13115" t="-26667" r="-15847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784418" y="3697180"/>
                <a:ext cx="2148089" cy="10989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4418" y="3697180"/>
                <a:ext cx="2148089" cy="109895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84418" y="5151345"/>
                <a:ext cx="4042773" cy="11203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𝑃𝑟𝑜𝑏</m:t>
                          </m:r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4418" y="5151345"/>
                <a:ext cx="4042773" cy="112030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49329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87868" y="274712"/>
            <a:ext cx="35573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Normal distribution pdf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6240" y="842419"/>
            <a:ext cx="5820864" cy="39877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99657" y="4830145"/>
            <a:ext cx="1346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Properties: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699657" y="5199477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Always positive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699657" y="5578844"/>
            <a:ext cx="365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Area underneath the curve is 1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696672" y="5958211"/>
            <a:ext cx="3046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Area between a and b is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524985" y="5958211"/>
                <a:ext cx="19677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𝑃𝑟𝑜𝑏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𝑋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4985" y="5958211"/>
                <a:ext cx="1967783" cy="369332"/>
              </a:xfrm>
              <a:prstGeom prst="rect">
                <a:avLst/>
              </a:prstGeom>
              <a:blipFill>
                <a:blip r:embed="rId3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03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61743" y="144084"/>
            <a:ext cx="35573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Normal distribution </a:t>
            </a:r>
            <a:r>
              <a:rPr lang="en-GB" sz="2400" dirty="0" err="1" smtClean="0"/>
              <a:t>cdf</a:t>
            </a:r>
            <a:endParaRPr lang="en-GB" sz="2400" dirty="0"/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201" y="1776550"/>
            <a:ext cx="5315522" cy="3635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149" y="1776550"/>
            <a:ext cx="4850262" cy="363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24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99735" y="684572"/>
            <a:ext cx="6396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Most widely used distribution is </a:t>
            </a:r>
            <a:r>
              <a:rPr lang="en-GB" sz="2400" dirty="0" smtClean="0"/>
              <a:t>the normal</a:t>
            </a:r>
            <a:endParaRPr lang="en-GB" sz="2400" dirty="0"/>
          </a:p>
        </p:txBody>
      </p:sp>
      <p:pic>
        <p:nvPicPr>
          <p:cNvPr id="2054" name="Picture 6" descr="Image result for normal distribution pdf formu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741" y="1863592"/>
            <a:ext cx="4823845" cy="175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99735" y="4459622"/>
            <a:ext cx="7116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If we integrate this, we will get </a:t>
            </a:r>
            <a:r>
              <a:rPr lang="en-GB" sz="2400" dirty="0" err="1" smtClean="0"/>
              <a:t>cdf</a:t>
            </a:r>
            <a:r>
              <a:rPr lang="en-GB" sz="2400" dirty="0" smtClean="0"/>
              <a:t> normal for X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8448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61270" y="286143"/>
            <a:ext cx="67681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/>
              <a:t>Expected values, mean and </a:t>
            </a:r>
            <a:r>
              <a:rPr lang="en-GB" sz="2800" dirty="0"/>
              <a:t>variance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20984" y="1306285"/>
            <a:ext cx="244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Expected value of X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709851" y="2220686"/>
            <a:ext cx="2130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Discrete variable: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230983" y="1817242"/>
                <a:ext cx="2721429" cy="11762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0983" y="1817242"/>
                <a:ext cx="2721429" cy="11762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 descr="Image result for dice pictu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009" y="3674398"/>
            <a:ext cx="1064739" cy="108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520984" y="5265553"/>
                <a:ext cx="7663636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d>
                        <m:d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n-GB" sz="24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d>
                        <m:d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n-GB" sz="24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d>
                        <m:d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=3.5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0984" y="5265553"/>
                <a:ext cx="7663636" cy="6938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42026" y="83217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9232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35679" y="1968817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Continuous variable: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413863" y="1512442"/>
                <a:ext cx="4036423" cy="12820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𝑥𝑓</m:t>
                          </m:r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</m:e>
                      </m:nary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3863" y="1512442"/>
                <a:ext cx="4036423" cy="128208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538651" y="3526972"/>
            <a:ext cx="1614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=E(X)</a:t>
            </a:r>
            <a:endParaRPr lang="en-GB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328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1611" y="731520"/>
            <a:ext cx="1332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Variance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616925" y="1497875"/>
                <a:ext cx="4417748" cy="1176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6925" y="1497875"/>
                <a:ext cx="4417748" cy="11762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795451" y="3640183"/>
            <a:ext cx="25811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Standard deviation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271554" y="4537182"/>
                <a:ext cx="1627625" cy="8768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800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1554" y="4537182"/>
                <a:ext cx="1627625" cy="8768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8551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62077" y="640471"/>
            <a:ext cx="31582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Bivariate distribution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3162077" y="1573126"/>
            <a:ext cx="71410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Joint distribution, Marginal distribution, Correlation, Covariance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162077" y="2743200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Example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162077" y="3480005"/>
            <a:ext cx="7637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dirty="0" smtClean="0"/>
              <a:t>pdf defined over a pair of radnom variables X and Y is known as bivariate distribution and are written as: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342708" y="4746171"/>
                <a:ext cx="1778500" cy="514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sub>
                      </m:sSub>
                      <m:r>
                        <a:rPr lang="sr-Latn-RS" sz="3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sr-Latn-RS" sz="32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sr-Latn-RS" sz="32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sr-Latn-RS" sz="3200" b="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sr-Latn-RS" sz="3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2708" y="4746171"/>
                <a:ext cx="1778500" cy="514051"/>
              </a:xfrm>
              <a:prstGeom prst="rect">
                <a:avLst/>
              </a:prstGeom>
              <a:blipFill>
                <a:blip r:embed="rId2"/>
                <a:stretch>
                  <a:fillRect b="-11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61481" y="83657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26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925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linear regression scatter pl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057" y="1041967"/>
            <a:ext cx="6523718" cy="4892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968753" y="5994753"/>
            <a:ext cx="1867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Data: </a:t>
            </a:r>
            <a:r>
              <a:rPr lang="en-GB" b="1" dirty="0" err="1" smtClean="0">
                <a:solidFill>
                  <a:srgbClr val="00B050"/>
                </a:solidFill>
              </a:rPr>
              <a:t>ClassSize</a:t>
            </a:r>
            <a:endParaRPr lang="en-GB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54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9920" y="870857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If descrete: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313610" y="1820090"/>
                <a:ext cx="5772542" cy="514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sub>
                      </m:sSub>
                      <m:d>
                        <m:dPr>
                          <m:ctrlPr>
                            <a:rPr lang="sr-Latn-R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r>
                        <a:rPr lang="sr-Latn-R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𝑃𝑟𝑜𝑏</m:t>
                      </m:r>
                      <m:d>
                        <m:d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3610" y="1820090"/>
                <a:ext cx="5772542" cy="514051"/>
              </a:xfrm>
              <a:prstGeom prst="rect">
                <a:avLst/>
              </a:prstGeom>
              <a:blipFill>
                <a:blip r:embed="rId2"/>
                <a:stretch>
                  <a:fillRect b="-11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 descr="Image result for coin to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255" y="2808514"/>
            <a:ext cx="284797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41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36051" y="716799"/>
            <a:ext cx="28296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Independence</a:t>
            </a:r>
          </a:p>
        </p:txBody>
      </p:sp>
      <p:sp>
        <p:nvSpPr>
          <p:cNvPr id="3" name="Rectangle 2"/>
          <p:cNvSpPr/>
          <p:nvPr/>
        </p:nvSpPr>
        <p:spPr>
          <a:xfrm>
            <a:off x="2684423" y="2024760"/>
            <a:ext cx="78377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dirty="0"/>
              <a:t>The random variables X and Y are said to be independent if the joint distribution is the product of </a:t>
            </a:r>
            <a:r>
              <a:rPr lang="en-GB" sz="2000" dirty="0" err="1"/>
              <a:t>marginals</a:t>
            </a:r>
            <a:r>
              <a:rPr lang="en-GB" sz="2000" dirty="0"/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336051" y="3384669"/>
                <a:ext cx="4404026" cy="5140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sub>
                      </m:sSub>
                      <m:d>
                        <m:dPr>
                          <m:ctrlPr>
                            <a:rPr lang="sr-Latn-RS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sr-Latn-RS" sz="32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d>
                        <m:d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sub>
                      </m:sSub>
                      <m:d>
                        <m:d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6051" y="3384669"/>
                <a:ext cx="4404026" cy="5140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2684423" y="4312289"/>
            <a:ext cx="770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Example: Number of employees and gross income of the company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926541" y="5293697"/>
            <a:ext cx="4980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can have infinite number of variables...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00296" y="279848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Chapter </a:t>
            </a:r>
            <a:r>
              <a:rPr lang="en-GB" dirty="0" smtClean="0"/>
              <a:t>3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10119" y="8073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31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2511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3660" y="614345"/>
            <a:ext cx="5134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Mathematical expectations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835973" y="2238102"/>
                <a:ext cx="4311758" cy="12593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∬"/>
                          <m:limLoc m:val="undOvr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𝑋𝑌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</m:d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𝑑𝑥𝑑𝑦</m:t>
                          </m:r>
                        </m:e>
                      </m:nary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5973" y="2238102"/>
                <a:ext cx="4311758" cy="125931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239588" y="2683095"/>
            <a:ext cx="1516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Continuous: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39588" y="4302034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Discrete: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5703735" y="3918916"/>
                <a:ext cx="4195508" cy="11355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  <m:sup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sub>
                            <m:sup/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𝑋𝑌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d>
                            </m:e>
                          </m:nary>
                        </m:e>
                      </m:nary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3735" y="3918916"/>
                <a:ext cx="4195508" cy="113556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9860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42858" y="600892"/>
            <a:ext cx="1967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Covariance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910754" y="1942011"/>
                <a:ext cx="7031412" cy="4863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𝑐𝑜𝑣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d>
                                <m:d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</m:d>
                            </m:e>
                          </m:d>
                          <m:d>
                            <m:d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8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d>
                                <m:d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0754" y="1942011"/>
                <a:ext cx="7031412" cy="4863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4089923" y="3123151"/>
            <a:ext cx="51700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Covariance can be positive or negative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089923" y="4187271"/>
            <a:ext cx="35637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Examples: </a:t>
            </a:r>
          </a:p>
          <a:p>
            <a:r>
              <a:rPr lang="en-GB" sz="2000" dirty="0" smtClean="0"/>
              <a:t>height vs weight</a:t>
            </a:r>
          </a:p>
          <a:p>
            <a:r>
              <a:rPr lang="en-GB" sz="2000" dirty="0" smtClean="0"/>
              <a:t>weight vs running distance 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42026" y="83657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31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2443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positive correlation scatter pl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854" y="954541"/>
            <a:ext cx="8149528" cy="458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319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04539" y="458782"/>
            <a:ext cx="41056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Correlation coefficient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647730" y="1436914"/>
                <a:ext cx="3384966" cy="8443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3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𝑋𝑌</m:t>
                        </m:r>
                      </m:sub>
                    </m:sSub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𝑐𝑜𝑣</m:t>
                        </m:r>
                        <m:d>
                          <m:d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</m:sSub>
                        <m:sSub>
                          <m:sSub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32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2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32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3200" b="0" i="1" dirty="0" smtClean="0">
                                <a:latin typeface="Cambria Math" panose="02040503050406030204" pitchFamily="18" charset="0"/>
                              </a:rPr>
                              <m:t>𝑋𝑌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sub>
                        </m:sSub>
                        <m:sSub>
                          <m:sSub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32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den>
                    </m:f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7730" y="1436914"/>
                <a:ext cx="3384966" cy="844398"/>
              </a:xfrm>
              <a:prstGeom prst="rect">
                <a:avLst/>
              </a:prstGeom>
              <a:blipFill>
                <a:blip r:embed="rId2"/>
                <a:stretch>
                  <a:fillRect t="-725" b="-14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408355" y="2736224"/>
                <a:ext cx="186371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−1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≤+1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8355" y="2736224"/>
                <a:ext cx="1863715" cy="369332"/>
              </a:xfrm>
              <a:prstGeom prst="rect">
                <a:avLst/>
              </a:prstGeom>
              <a:blipFill>
                <a:blip r:embed="rId3"/>
                <a:stretch>
                  <a:fillRect r="-3268" b="-3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Image result for positive correlation scatter plo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526" y="3105556"/>
            <a:ext cx="5379021" cy="302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852160" y="6315923"/>
            <a:ext cx="1734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ρ is unit free!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88098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82682" y="631762"/>
            <a:ext cx="57679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Example of non-Independence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09851" y="1854926"/>
            <a:ext cx="3280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If X and Y are independent: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923369" y="2673085"/>
                <a:ext cx="235744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3369" y="2673085"/>
                <a:ext cx="2357440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 flipH="1">
            <a:off x="3884021" y="3735977"/>
            <a:ext cx="7123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Conversely not necessary true. It is possible: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923369" y="4306427"/>
                <a:ext cx="235744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𝑋𝑌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3369" y="4306427"/>
                <a:ext cx="2357440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408766" y="4341261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...but X,Y are dependent!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128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  <p:bldP spid="8" grpId="0"/>
      <p:bldP spid="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44414" y="823351"/>
            <a:ext cx="44246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Properties of joint distribution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373520" y="1778281"/>
                <a:ext cx="186371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−1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≤+1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3520" y="1778281"/>
                <a:ext cx="1863715" cy="369332"/>
              </a:xfrm>
              <a:prstGeom prst="rect">
                <a:avLst/>
              </a:prstGeom>
              <a:blipFill>
                <a:blip r:embed="rId2"/>
                <a:stretch>
                  <a:fillRect r="-3268" b="-3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435532" y="2865120"/>
                <a:ext cx="731181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𝑣𝑎𝑟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𝑎𝑋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𝑏𝑌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𝑣𝑎𝑟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𝑣𝑎𝑟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𝑎𝑏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𝑐𝑜𝑣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𝑋𝑌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5532" y="2865120"/>
                <a:ext cx="7311810" cy="369332"/>
              </a:xfrm>
              <a:prstGeom prst="rect">
                <a:avLst/>
              </a:prstGeom>
              <a:blipFill>
                <a:blip r:embed="rId3"/>
                <a:stretch>
                  <a:fillRect r="-917" b="-360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3998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47778" y="649180"/>
            <a:ext cx="3637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Probability distributions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91840" y="1245326"/>
            <a:ext cx="4011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Most common: Normal distribution</a:t>
            </a:r>
            <a:endParaRPr lang="en-GB" dirty="0"/>
          </a:p>
        </p:txBody>
      </p:sp>
      <p:pic>
        <p:nvPicPr>
          <p:cNvPr id="1032" name="Picture 8" descr="Image result for normal distribution pdf formul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337" y="1749139"/>
            <a:ext cx="4212882" cy="15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6965" y="1749139"/>
            <a:ext cx="3667372" cy="251242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707030" y="4143903"/>
                <a:ext cx="1117961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p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7030" y="4143903"/>
                <a:ext cx="1117961" cy="369332"/>
              </a:xfrm>
              <a:prstGeom prst="rect">
                <a:avLst/>
              </a:prstGeom>
              <a:blipFill>
                <a:blip r:embed="rId4"/>
                <a:stretch>
                  <a:fillRect l="-8152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821577" y="4123062"/>
            <a:ext cx="1885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All we need is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695425" y="5183428"/>
                <a:ext cx="97629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0,1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5425" y="5183428"/>
                <a:ext cx="976293" cy="369332"/>
              </a:xfrm>
              <a:prstGeom prst="rect">
                <a:avLst/>
              </a:prstGeom>
              <a:blipFill>
                <a:blip r:embed="rId5"/>
                <a:stretch>
                  <a:fillRect l="-5625" b="-98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821577" y="6035040"/>
            <a:ext cx="4047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 will use it for hypothesis testing!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563801" y="5183428"/>
            <a:ext cx="3786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Standardized normal distribution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824991" y="5368094"/>
            <a:ext cx="58553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630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  <p:bldP spid="9" grpId="0"/>
      <p:bldP spid="10" grpId="0"/>
      <p:bldP spid="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287041" y="535968"/>
                <a:ext cx="3159776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/>
                  <a:t>Chi square distribution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3600" i="1" smtClean="0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p>
                        <m:r>
                          <a:rPr lang="en-GB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7041" y="535968"/>
                <a:ext cx="3159776" cy="646331"/>
              </a:xfrm>
              <a:prstGeom prst="rect">
                <a:avLst/>
              </a:prstGeom>
              <a:blipFill>
                <a:blip r:embed="rId2"/>
                <a:stretch>
                  <a:fillRect l="-1541" b="-56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905794" y="1707856"/>
                <a:ext cx="4861780" cy="670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d>
                            <m:d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𝑖𝑛𝑑𝑒𝑝𝑒𝑛𝑑𝑒𝑛𝑡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d>
                                <m:d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0,1</m:t>
                                  </m:r>
                                </m:e>
                              </m:d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𝑟𝑎𝑛𝑑𝑜𝑚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𝑣𝑎𝑟𝑖𝑎𝑏𝑙𝑒𝑠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5794" y="1707856"/>
                <a:ext cx="4861780" cy="6707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905794" y="2534842"/>
                <a:ext cx="668798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is distributed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distribution with N degrees of freedom</a:t>
                </a:r>
                <a:endParaRPr lang="en-GB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5794" y="2534842"/>
                <a:ext cx="6687985" cy="369332"/>
              </a:xfrm>
              <a:prstGeom prst="rect">
                <a:avLst/>
              </a:prstGeom>
              <a:blipFill>
                <a:blip r:embed="rId4"/>
                <a:stretch>
                  <a:fillRect l="-820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Image result for chi square grap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781" y="3353201"/>
            <a:ext cx="5252448" cy="3151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3115" y="76848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41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5918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51597" y="390100"/>
            <a:ext cx="5444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Two variable regression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425656" y="1230748"/>
                <a:ext cx="4362994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5656" y="1230748"/>
                <a:ext cx="4362994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 descr="Image result for linear regression grap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656" y="2040619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148794" y="1313313"/>
            <a:ext cx="2303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dirty="0" smtClean="0"/>
              <a:t>Simple regression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79441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11080" y="126665"/>
            <a:ext cx="1994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t-distribution</a:t>
            </a:r>
          </a:p>
        </p:txBody>
      </p:sp>
      <p:pic>
        <p:nvPicPr>
          <p:cNvPr id="3074" name="Picture 2" descr="Image result for t distribution vs normal distribution grap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793" y="690825"/>
            <a:ext cx="5235030" cy="310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373086" y="4197530"/>
                <a:ext cx="173278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086" y="4197530"/>
                <a:ext cx="1732782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373086" y="4602478"/>
                <a:ext cx="172451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≠10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086" y="4602478"/>
                <a:ext cx="1724511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227212" y="5326545"/>
                <a:ext cx="2080698" cy="9745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−10</m:t>
                          </m:r>
                        </m:num>
                        <m:den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sub>
                          </m:sSub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7212" y="5326545"/>
                <a:ext cx="2080698" cy="97456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476206" y="5552216"/>
                <a:ext cx="158152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~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0,1</m:t>
                          </m:r>
                        </m:e>
                      </m:d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6206" y="5552216"/>
                <a:ext cx="1581523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8825591" y="5326545"/>
                <a:ext cx="2080698" cy="9745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−10</m:t>
                          </m:r>
                        </m:num>
                        <m:den>
                          <m:sSub>
                            <m:sSub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sub>
                          </m:sSub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5591" y="5326545"/>
                <a:ext cx="2080698" cy="97456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0915978" y="5552215"/>
                <a:ext cx="1239185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15978" y="5552215"/>
                <a:ext cx="1239185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459359" y="5675326"/>
                <a:ext cx="173695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GB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sub>
                    </m:sSub>
                  </m:oMath>
                </a14:m>
                <a:r>
                  <a:rPr lang="en-GB" dirty="0" smtClean="0">
                    <a:solidFill>
                      <a:srgbClr val="FF0000"/>
                    </a:solidFill>
                  </a:rPr>
                  <a:t> is not known!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9359" y="5675326"/>
                <a:ext cx="1736950" cy="276999"/>
              </a:xfrm>
              <a:prstGeom prst="rect">
                <a:avLst/>
              </a:prstGeom>
              <a:blipFill>
                <a:blip r:embed="rId9"/>
                <a:stretch>
                  <a:fillRect l="-4912" t="-28889" r="-8070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32298" y="80739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41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5452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9" grpId="0"/>
      <p:bldP spid="10" grpId="0"/>
      <p:bldP spid="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02926" y="273200"/>
            <a:ext cx="2039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F-distribution</a:t>
            </a:r>
            <a:endParaRPr lang="en-GB" sz="2400" dirty="0"/>
          </a:p>
        </p:txBody>
      </p:sp>
      <p:pic>
        <p:nvPicPr>
          <p:cNvPr id="1026" name="Picture 2" descr="Image result for f distribution grap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206" y="787637"/>
            <a:ext cx="3496459" cy="349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344091" y="4336869"/>
                <a:ext cx="749807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GB" sz="2000" dirty="0" smtClean="0"/>
                  <a:t>If X and Z are independent and distributed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latin typeface="Cambria Math" panose="02040503050406030204" pitchFamily="18" charset="0"/>
                          </a:rPr>
                          <m:t>χ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 smtClean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 smtClean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2000" dirty="0" smtClean="0"/>
                  <a:t>degrees of freedom, then:</a:t>
                </a:r>
                <a:endParaRPr lang="en-GB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4091" y="4336869"/>
                <a:ext cx="7498079" cy="707886"/>
              </a:xfrm>
              <a:prstGeom prst="rect">
                <a:avLst/>
              </a:prstGeom>
              <a:blipFill>
                <a:blip r:embed="rId3"/>
                <a:stretch>
                  <a:fillRect l="-894" t="-4274" r="-813" b="-136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020492" y="5233851"/>
                <a:ext cx="647550" cy="15432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4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GB" sz="4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sz="40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40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GB" sz="4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</m:num>
                      <m:den>
                        <m:f>
                          <m:fPr>
                            <m:ctrlPr>
                              <a:rPr lang="en-GB" sz="4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40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GB" sz="40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40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GB" sz="4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den>
                    </m:f>
                  </m:oMath>
                </a14:m>
                <a:r>
                  <a:rPr lang="en-GB" sz="4000" dirty="0" smtClean="0"/>
                  <a:t> </a:t>
                </a:r>
                <a:endParaRPr lang="en-GB" sz="4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0492" y="5233851"/>
                <a:ext cx="647550" cy="1543243"/>
              </a:xfrm>
              <a:prstGeom prst="rect">
                <a:avLst/>
              </a:prstGeom>
              <a:blipFill>
                <a:blip r:embed="rId4"/>
                <a:stretch>
                  <a:fillRect l="-84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922596" y="5774639"/>
                <a:ext cx="173720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2596" y="5774639"/>
                <a:ext cx="1737206" cy="461665"/>
              </a:xfrm>
              <a:prstGeom prst="rect">
                <a:avLst/>
              </a:prstGeom>
              <a:blipFill>
                <a:blip r:embed="rId5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12843" y="73486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42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764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40349" y="736265"/>
            <a:ext cx="37080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Properties of estimators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204755" y="1541418"/>
                <a:ext cx="2737544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Example: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,…………….,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4755" y="1541418"/>
                <a:ext cx="2737544" cy="769441"/>
              </a:xfrm>
              <a:prstGeom prst="rect">
                <a:avLst/>
              </a:prstGeom>
              <a:blipFill>
                <a:blip r:embed="rId2"/>
                <a:stretch>
                  <a:fillRect l="-2450" t="-4762" b="-15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04755" y="2654347"/>
                <a:ext cx="3853234" cy="8329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𝐸𝑠𝑡𝑖𝑚𝑎𝑡𝑒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𝑜𝑓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acc>
                        <m:accPr>
                          <m:chr m:val="̅"/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4755" y="2654347"/>
                <a:ext cx="3853234" cy="8329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87189" y="4339456"/>
                <a:ext cx="252934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𝐸𝑠𝑡𝑖𝑚𝑎𝑡𝑒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𝑜𝑓</m:t>
                    </m:r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800" dirty="0" smtClean="0"/>
                  <a:t>: </a:t>
                </a:r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7189" y="4339456"/>
                <a:ext cx="2529347" cy="430887"/>
              </a:xfrm>
              <a:prstGeom prst="rect">
                <a:avLst/>
              </a:prstGeom>
              <a:blipFill>
                <a:blip r:embed="rId4"/>
                <a:stretch>
                  <a:fillRect t="-25352" r="-7711" b="-47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691051" y="4041066"/>
                <a:ext cx="2466060" cy="8645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subHide m:val="on"/>
                              <m:supHide m:val="on"/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en-GB" sz="2800" b="0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en-GB" sz="28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800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  <m:sup>
                                  <m:r>
                                    <a:rPr lang="en-GB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num>
                        <m:den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1051" y="4041066"/>
                <a:ext cx="2466060" cy="8645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5422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42151" y="814643"/>
            <a:ext cx="24705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1.Unbiasedness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705497" y="1619794"/>
                <a:ext cx="117577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</m:e>
                    </m:d>
                  </m:oMath>
                </a14:m>
                <a:r>
                  <a:rPr lang="en-GB" sz="2800" dirty="0" smtClean="0"/>
                  <a:t>=</a:t>
                </a:r>
                <a:r>
                  <a:rPr lang="el-GR" sz="2800" i="1" dirty="0" smtClean="0"/>
                  <a:t>μ</a:t>
                </a:r>
                <a:endParaRPr lang="en-GB" sz="2800" i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5497" y="1619794"/>
                <a:ext cx="1175771" cy="430887"/>
              </a:xfrm>
              <a:prstGeom prst="rect">
                <a:avLst/>
              </a:prstGeom>
              <a:blipFill>
                <a:blip r:embed="rId2"/>
                <a:stretch>
                  <a:fillRect t="-25714" r="-16580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223329" y="1619794"/>
                <a:ext cx="1227644" cy="4887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GB" sz="2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</m:d>
                  </m:oMath>
                </a14:m>
                <a:r>
                  <a:rPr lang="en-GB" sz="2800" dirty="0" smtClean="0"/>
                  <a:t>=</a:t>
                </a:r>
                <a:r>
                  <a:rPr lang="el-GR" sz="2800" i="1" dirty="0" smtClean="0"/>
                  <a:t>β</a:t>
                </a:r>
                <a:endParaRPr lang="en-GB" sz="2800" i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3329" y="1619794"/>
                <a:ext cx="1227644" cy="488788"/>
              </a:xfrm>
              <a:prstGeom prst="rect">
                <a:avLst/>
              </a:prstGeom>
              <a:blipFill>
                <a:blip r:embed="rId3"/>
                <a:stretch>
                  <a:fillRect t="-17500" r="-15920" b="-3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Image result for normal distribution grap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497" y="3091543"/>
            <a:ext cx="6590324" cy="236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031901" y="5459549"/>
                <a:ext cx="30104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31901" y="5459549"/>
                <a:ext cx="301044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6814550" y="5459549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i="1" dirty="0" smtClean="0"/>
              <a:t>μ</a:t>
            </a:r>
            <a:endParaRPr lang="en-GB" sz="2400" i="1" dirty="0"/>
          </a:p>
        </p:txBody>
      </p:sp>
    </p:spTree>
    <p:extLst>
      <p:ext uri="{BB962C8B-B14F-4D97-AF65-F5344CB8AC3E}">
        <p14:creationId xmlns:p14="http://schemas.microsoft.com/office/powerpoint/2010/main" val="410313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result for normal distribution grap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125" y="1715589"/>
            <a:ext cx="6590324" cy="2368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0162529" y="4083595"/>
                <a:ext cx="30104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2529" y="4083595"/>
                <a:ext cx="301043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8481236" y="4260127"/>
            <a:ext cx="372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i="1" dirty="0" smtClean="0"/>
              <a:t>μ</a:t>
            </a:r>
            <a:endParaRPr lang="en-GB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005943" y="740229"/>
            <a:ext cx="4323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 of biased arithmetic mean: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8667345" y="4007796"/>
            <a:ext cx="0" cy="2140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9906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21154" y="422310"/>
            <a:ext cx="1954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2. Efficiency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485" y="1230502"/>
            <a:ext cx="5069939" cy="36114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98345" y="4726827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i="1" dirty="0" smtClean="0"/>
              <a:t>μ</a:t>
            </a:r>
            <a:endParaRPr lang="en-GB" sz="24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333649" y="5625737"/>
                <a:ext cx="2570575" cy="5112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𝑣𝑎𝑟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</m:d>
                      <m:r>
                        <a:rPr lang="en-GB" sz="2400" b="0" i="0" smtClean="0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𝑣𝑎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r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649" y="5625737"/>
                <a:ext cx="2570575" cy="51129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818380" y="4742215"/>
                <a:ext cx="30104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8380" y="4742215"/>
                <a:ext cx="301043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5526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19596" y="553386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3.Consistency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96518" y="1578272"/>
            <a:ext cx="64588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It looks what happens to estimate if N</a:t>
            </a:r>
            <a:r>
              <a:rPr lang="en-GB" sz="3200" dirty="0" smtClean="0"/>
              <a:t>→∞</a:t>
            </a:r>
            <a:endParaRPr lang="en-GB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323806" y="2818410"/>
                <a:ext cx="1573379" cy="3893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𝑝𝑙𝑖𝑚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acc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3806" y="2818410"/>
                <a:ext cx="1573379" cy="38933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918001" y="2772339"/>
                <a:ext cx="2963953" cy="4814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dirty="0" smtClean="0"/>
                  <a:t>then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e>
                    </m:acc>
                  </m:oMath>
                </a14:m>
                <a:r>
                  <a:rPr lang="en-GB" sz="2400" dirty="0" smtClean="0"/>
                  <a:t>is consistent</a:t>
                </a:r>
                <a:endParaRPr lang="en-GB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001" y="2772339"/>
                <a:ext cx="2963953" cy="481478"/>
              </a:xfrm>
              <a:prstGeom prst="rect">
                <a:avLst/>
              </a:prstGeom>
              <a:blipFill>
                <a:blip r:embed="rId3"/>
                <a:stretch>
                  <a:fillRect l="-3292" t="-6329" r="-2058" b="-278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9818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13105" y="457591"/>
            <a:ext cx="7888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Law of large numbers and the Central limit theorem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038272" y="1616536"/>
                <a:ext cx="8220071" cy="4168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Let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GB" sz="2000" dirty="0" smtClean="0"/>
                  <a:t> be an estimator of </a:t>
                </a:r>
                <a:r>
                  <a:rPr lang="el-GR" sz="2000" i="1" dirty="0" smtClean="0"/>
                  <a:t>β</a:t>
                </a:r>
                <a:r>
                  <a:rPr lang="en-GB" sz="2000" dirty="0" smtClean="0"/>
                  <a:t> based on the random sample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,…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8272" y="1616536"/>
                <a:ext cx="8220071" cy="416845"/>
              </a:xfrm>
              <a:prstGeom prst="rect">
                <a:avLst/>
              </a:prstGeom>
              <a:blipFill>
                <a:blip r:embed="rId2"/>
                <a:stretch>
                  <a:fillRect l="-741" t="-4348" b="-231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319452" y="2437420"/>
                <a:ext cx="4212563" cy="4414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/>
                  <a:t>let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2000" dirty="0" smtClean="0"/>
                  <a:t>   and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𝑣𝑎𝑟</m:t>
                    </m:r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GB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d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452" y="2437420"/>
                <a:ext cx="4212563" cy="441468"/>
              </a:xfrm>
              <a:prstGeom prst="rect">
                <a:avLst/>
              </a:prstGeom>
              <a:blipFill>
                <a:blip r:embed="rId3"/>
                <a:stretch>
                  <a:fillRect l="-1592" t="-5556" b="-180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139543" y="3370217"/>
            <a:ext cx="822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then: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81803" y="4153989"/>
                <a:ext cx="2757934" cy="7827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sz="32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3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b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m:rPr>
                            <m:nor/>
                          </m:rPr>
                          <a:rPr lang="en-GB" sz="3200" dirty="0"/>
                          <m:t> 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3200" i="1" smtClean="0">
                            <a:latin typeface="Cambria Math" panose="02040503050406030204" pitchFamily="18" charset="0"/>
                          </a:rPr>
                          <m:t>σ</m:t>
                        </m:r>
                      </m:den>
                    </m:f>
                  </m:oMath>
                </a14:m>
                <a:r>
                  <a:rPr lang="en-GB" sz="3200" dirty="0" smtClean="0"/>
                  <a:t> → </a:t>
                </a:r>
                <a:r>
                  <a:rPr lang="en-GB" sz="3200" i="1" dirty="0" smtClean="0"/>
                  <a:t>N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3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0,1</m:t>
                        </m:r>
                      </m:e>
                    </m:d>
                  </m:oMath>
                </a14:m>
                <a:endParaRPr lang="en-GB" sz="3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1803" y="4153989"/>
                <a:ext cx="2757934" cy="782715"/>
              </a:xfrm>
              <a:prstGeom prst="rect">
                <a:avLst/>
              </a:prstGeom>
              <a:blipFill>
                <a:blip r:embed="rId4"/>
                <a:stretch>
                  <a:fillRect l="-221" b="-155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446660" y="4329902"/>
                <a:ext cx="2133148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𝑎𝑠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    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→∞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6660" y="4329902"/>
                <a:ext cx="2133148" cy="4924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15566" y="768485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48, 50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10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828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result for linear regression grap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514" y="914400"/>
            <a:ext cx="8590395" cy="5020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30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75775" y="553385"/>
            <a:ext cx="46041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Multiple regression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55141" y="1598024"/>
                <a:ext cx="7845413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2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2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5141" y="1598024"/>
                <a:ext cx="7845413" cy="49244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755141" y="4156167"/>
                <a:ext cx="7845413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2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2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…+</m:t>
                          </m:r>
                          <m:r>
                            <a:rPr lang="en-GB" sz="3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sSub>
                        <m:sSubPr>
                          <m:ctrlPr>
                            <a:rPr lang="en-GB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GB" sz="32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b>
                          <m:r>
                            <a:rPr lang="en-GB" sz="32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5141" y="4156167"/>
                <a:ext cx="7845413" cy="4924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3346646" y="2611886"/>
            <a:ext cx="6662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example: Consumption vs. Income, Taxes, Interest rate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9026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60176" y="842945"/>
            <a:ext cx="35910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Nonlinearity in data</a:t>
            </a:r>
          </a:p>
        </p:txBody>
      </p:sp>
      <p:pic>
        <p:nvPicPr>
          <p:cNvPr id="1026" name="Picture 2" descr="Image result for nonlinear data grap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240" y="2377440"/>
            <a:ext cx="3986983" cy="345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9" y="2377440"/>
            <a:ext cx="3762104" cy="345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967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724521" y="839231"/>
            <a:ext cx="36744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/>
              <a:t>Assessing the model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98203" y="2300708"/>
            <a:ext cx="3679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What is a good model?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3098203" y="3593054"/>
            <a:ext cx="2811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400"/>
            </a:lvl1pPr>
          </a:lstStyle>
          <a:p>
            <a:r>
              <a:rPr lang="en-GB" dirty="0"/>
              <a:t>Ideal conditions...</a:t>
            </a:r>
          </a:p>
        </p:txBody>
      </p:sp>
    </p:spTree>
    <p:extLst>
      <p:ext uri="{BB962C8B-B14F-4D97-AF65-F5344CB8AC3E}">
        <p14:creationId xmlns:p14="http://schemas.microsoft.com/office/powerpoint/2010/main" val="29763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04188" y="562095"/>
            <a:ext cx="47610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What is econometrics?</a:t>
            </a:r>
          </a:p>
        </p:txBody>
      </p:sp>
      <p:sp>
        <p:nvSpPr>
          <p:cNvPr id="3" name="Rectangle 2"/>
          <p:cNvSpPr/>
          <p:nvPr/>
        </p:nvSpPr>
        <p:spPr>
          <a:xfrm>
            <a:off x="2704188" y="1410177"/>
            <a:ext cx="910463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What it does: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Testing </a:t>
            </a:r>
            <a:r>
              <a:rPr lang="en-GB" sz="2400" dirty="0"/>
              <a:t>economic theories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Forecasting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Fitting mathematical models to real world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Using historical data to make policy recommendations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2704187" y="4291038"/>
            <a:ext cx="86779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b="1" dirty="0" smtClean="0"/>
              <a:t>IT IS A SCIENCE </a:t>
            </a:r>
            <a:r>
              <a:rPr lang="en-GB" sz="2400" b="1" dirty="0"/>
              <a:t>AND ART OF USING ECONOMIC THEORY AND STATISTICAL TECHNIQUES TO ANALYZE ECONOMIC </a:t>
            </a:r>
            <a:r>
              <a:rPr lang="en-GB" sz="2400" b="1" dirty="0" smtClean="0"/>
              <a:t>DATA.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9308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sz="2400"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474</TotalTime>
  <Words>1027</Words>
  <Application>Microsoft Office PowerPoint</Application>
  <PresentationFormat>Widescreen</PresentationFormat>
  <Paragraphs>411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5" baseType="lpstr">
      <vt:lpstr>Arial</vt:lpstr>
      <vt:lpstr>Calibri</vt:lpstr>
      <vt:lpstr>Cambria Math</vt:lpstr>
      <vt:lpstr>Century Gothic</vt:lpstr>
      <vt:lpstr>Times New Roman</vt:lpstr>
      <vt:lpstr>Wingdings 3</vt:lpstr>
      <vt:lpstr>Wisp</vt:lpstr>
      <vt:lpstr>Introduction to Econometrics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Econometrics</dc:title>
  <dc:creator>mirkosavic69@gmail.com</dc:creator>
  <cp:lastModifiedBy>mirkosavic69@gmail.com</cp:lastModifiedBy>
  <cp:revision>74</cp:revision>
  <dcterms:created xsi:type="dcterms:W3CDTF">2019-06-26T18:35:28Z</dcterms:created>
  <dcterms:modified xsi:type="dcterms:W3CDTF">2019-09-16T06:48:11Z</dcterms:modified>
</cp:coreProperties>
</file>