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62" r:id="rId5"/>
    <p:sldId id="260" r:id="rId6"/>
    <p:sldId id="261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4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WD4BMsJmEPIoYKVy1kWmKQ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Statistics and Econometrics of Financial Markets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Mirko Savić</a:t>
            </a:r>
          </a:p>
          <a:p>
            <a:r>
              <a:rPr lang="en-GB" dirty="0" smtClean="0"/>
              <a:t>mirkosavic69@gmail.com</a:t>
            </a:r>
            <a:endParaRPr lang="en-GB" dirty="0"/>
          </a:p>
        </p:txBody>
      </p:sp>
      <p:pic>
        <p:nvPicPr>
          <p:cNvPr id="4" name="Picture 4" descr="Image result for keep calm and be significa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881" y="150249"/>
            <a:ext cx="2711690" cy="271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40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8" y="1700213"/>
            <a:ext cx="446405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Malcolm S. Forbes</a:t>
            </a:r>
          </a:p>
        </p:txBody>
      </p: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1847851" y="3789364"/>
            <a:ext cx="856932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The purpose of education is to replace an empty mind with and open one.</a:t>
            </a:r>
          </a:p>
        </p:txBody>
      </p:sp>
      <p:pic>
        <p:nvPicPr>
          <p:cNvPr id="59398" name="Picture 6" descr="Stud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789" y="476251"/>
            <a:ext cx="2224087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55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10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21574" y="714564"/>
            <a:ext cx="885661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LEARNING OUTCOMES: Students who successfully complete this course will be </a:t>
            </a:r>
            <a:r>
              <a:rPr lang="en-GB" b="1" dirty="0"/>
              <a:t>acquainted with basic econometric principles</a:t>
            </a:r>
            <a:r>
              <a:rPr lang="en-GB" dirty="0"/>
              <a:t>. They will be able to </a:t>
            </a:r>
            <a:r>
              <a:rPr lang="en-GB" b="1" dirty="0"/>
              <a:t>use an econometric software</a:t>
            </a:r>
            <a:r>
              <a:rPr lang="en-GB" dirty="0"/>
              <a:t> in order to estimate an econometric model and be able </a:t>
            </a:r>
            <a:r>
              <a:rPr lang="en-GB" b="1" dirty="0"/>
              <a:t>to report the results </a:t>
            </a:r>
            <a:r>
              <a:rPr lang="en-GB" dirty="0"/>
              <a:t>of their work in a non-technical and literate manner. Student will be able to </a:t>
            </a:r>
            <a:r>
              <a:rPr lang="en-GB" b="1" dirty="0"/>
              <a:t>estimate and interpret </a:t>
            </a:r>
            <a:r>
              <a:rPr lang="en-GB" dirty="0"/>
              <a:t>linear regression models and be able to </a:t>
            </a:r>
            <a:r>
              <a:rPr lang="en-GB" b="1" dirty="0"/>
              <a:t>distinguish between economic and statistical importance</a:t>
            </a:r>
            <a:r>
              <a:rPr lang="en-GB" dirty="0"/>
              <a:t>. They will be able to </a:t>
            </a:r>
            <a:r>
              <a:rPr lang="en-GB" b="1" dirty="0"/>
              <a:t>evaluate reported regression results </a:t>
            </a:r>
            <a:r>
              <a:rPr lang="en-GB" dirty="0"/>
              <a:t>in applied academic papers and </a:t>
            </a:r>
            <a:r>
              <a:rPr lang="en-GB" b="1" dirty="0"/>
              <a:t>interpret the results </a:t>
            </a:r>
            <a:r>
              <a:rPr lang="en-GB" dirty="0"/>
              <a:t>for someone who is not trained as an economist.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821573" y="4155052"/>
            <a:ext cx="885661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KNOWLEDGE AND UNDERSTANDING: Students will be </a:t>
            </a:r>
            <a:r>
              <a:rPr lang="en-GB" b="1" dirty="0"/>
              <a:t>able to read and understand</a:t>
            </a:r>
            <a:r>
              <a:rPr lang="en-GB" dirty="0"/>
              <a:t> project reports and journal articles that make use of the econometric concepts and methods and </a:t>
            </a:r>
            <a:r>
              <a:rPr lang="en-GB" b="1" dirty="0"/>
              <a:t>to make use </a:t>
            </a:r>
            <a:r>
              <a:rPr lang="en-GB" dirty="0"/>
              <a:t>of econometric models in their own academic work, for example in analyses needed for their working papers.</a:t>
            </a:r>
          </a:p>
        </p:txBody>
      </p:sp>
    </p:spTree>
    <p:extLst>
      <p:ext uri="{BB962C8B-B14F-4D97-AF65-F5344CB8AC3E}">
        <p14:creationId xmlns:p14="http://schemas.microsoft.com/office/powerpoint/2010/main" val="39308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61474" y="518821"/>
            <a:ext cx="9257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The lectures will be conducted </a:t>
            </a:r>
            <a:r>
              <a:rPr lang="en-GB" b="1" dirty="0"/>
              <a:t>exclusively in computer laboratory</a:t>
            </a:r>
            <a:r>
              <a:rPr lang="en-GB" dirty="0"/>
              <a:t>, through implementation of </a:t>
            </a:r>
            <a:r>
              <a:rPr lang="en-GB" b="1" dirty="0"/>
              <a:t>"learning by doing" </a:t>
            </a:r>
            <a:r>
              <a:rPr lang="en-GB" dirty="0"/>
              <a:t>principle. After theoretical introduction at the beginning of each lesson, econometric </a:t>
            </a:r>
            <a:r>
              <a:rPr lang="en-GB" dirty="0" smtClean="0"/>
              <a:t>modelling </a:t>
            </a:r>
            <a:r>
              <a:rPr lang="en-GB" dirty="0"/>
              <a:t>will be explained through case studies.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61475" y="2011974"/>
            <a:ext cx="92572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1. Students are expected to attend all classes. </a:t>
            </a:r>
          </a:p>
          <a:p>
            <a:pPr algn="just"/>
            <a:r>
              <a:rPr lang="en-GB" dirty="0"/>
              <a:t>2. The best way to learn is by doing. I recommend attempting as many exercises at the end of each chapter of the text as you can. Students should attempt to do all practice problems.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1648" y="3984171"/>
            <a:ext cx="230505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588" y="4200071"/>
            <a:ext cx="3382963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3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01588" y="590442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Literature:</a:t>
            </a:r>
            <a:endParaRPr lang="en-GB" sz="2000" b="1" dirty="0"/>
          </a:p>
        </p:txBody>
      </p:sp>
      <p:sp>
        <p:nvSpPr>
          <p:cNvPr id="4" name="Rectangle 3"/>
          <p:cNvSpPr/>
          <p:nvPr/>
        </p:nvSpPr>
        <p:spPr>
          <a:xfrm>
            <a:off x="2922596" y="1045188"/>
            <a:ext cx="872598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b="1" dirty="0"/>
              <a:t>Stock, J. &amp; Watson, M. (2015). Introduction to Econometrics, 3rd edition. Pearson Education, Inc.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Greene, W. H. (2003). Econometric Analysis. Pearson Education, Inc.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err="1"/>
              <a:t>Ramanthan</a:t>
            </a:r>
            <a:r>
              <a:rPr lang="en-GB" dirty="0"/>
              <a:t>, R. (1993). Statistical Methods in Econometrics. Academic Press Inc.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Hill, R. C., Griffiths, W. E., Lim, G. C. (2011). Principles of Econometrics. John Wiley &amp; Sons, Inc.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596" y="3817760"/>
            <a:ext cx="2952750" cy="1143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22848" y="418557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hlinkClick r:id="rId3"/>
              </a:rPr>
              <a:t>https://www.youtube.com/channel/UCWD4BMsJmEPIoYKVy1kWmKQ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094591" y="5549497"/>
            <a:ext cx="3765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Economics 320: Chapters 1-9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1132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95452" y="2493390"/>
            <a:ext cx="90569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Economic questions and data; Review of probability; Review of statistics; Introduction to </a:t>
            </a:r>
            <a:r>
              <a:rPr lang="en-GB" dirty="0" err="1"/>
              <a:t>Gretl</a:t>
            </a:r>
            <a:r>
              <a:rPr lang="en-GB" dirty="0"/>
              <a:t> econometric software; Linear regression with one </a:t>
            </a:r>
            <a:r>
              <a:rPr lang="en-GB" dirty="0" err="1"/>
              <a:t>regressor</a:t>
            </a:r>
            <a:r>
              <a:rPr lang="en-GB" dirty="0"/>
              <a:t>; Hypothesis tests and confidence intervals; Linear regression with multiple </a:t>
            </a:r>
            <a:r>
              <a:rPr lang="en-GB" dirty="0" err="1"/>
              <a:t>regressors</a:t>
            </a:r>
            <a:r>
              <a:rPr lang="en-GB" dirty="0"/>
              <a:t>; Hypothesis tests and confidence intervals in multiple regression; Nonlinear regression functions; Assessing studies based on multiple regression; Further topics in regression analysis.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95452" y="618308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36 hours</a:t>
            </a:r>
            <a:endParaRPr lang="en-GB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95452" y="1837509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Topics: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2795452" y="5030901"/>
            <a:ext cx="90569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It is expected that all students have taken an introductory statistics class and have basic IT skills.</a:t>
            </a:r>
          </a:p>
        </p:txBody>
      </p:sp>
    </p:spTree>
    <p:extLst>
      <p:ext uri="{BB962C8B-B14F-4D97-AF65-F5344CB8AC3E}">
        <p14:creationId xmlns:p14="http://schemas.microsoft.com/office/powerpoint/2010/main" val="3974489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2901" y="1109543"/>
            <a:ext cx="89524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Computer assignment will consist of applied econometric work using a computer program. </a:t>
            </a:r>
            <a:endParaRPr lang="en-GB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542901" y="337988"/>
            <a:ext cx="1478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Assessment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279853" y="2466983"/>
            <a:ext cx="6894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 Seminar paper (group work + oral presentation) </a:t>
            </a:r>
            <a:r>
              <a:rPr lang="en-GB" dirty="0" smtClean="0"/>
              <a:t>30 points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279853" y="3875314"/>
            <a:ext cx="6779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 Laboratory exam (individual work in laboratory) </a:t>
            </a:r>
            <a:r>
              <a:rPr lang="en-GB" dirty="0" smtClean="0"/>
              <a:t>20 points</a:t>
            </a:r>
            <a:endParaRPr lang="en-GB" dirty="0"/>
          </a:p>
        </p:txBody>
      </p:sp>
      <p:pic>
        <p:nvPicPr>
          <p:cNvPr id="7" name="Picture 10" descr="Govorn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2088" y="1755874"/>
            <a:ext cx="1724132" cy="2119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640229" y="5642481"/>
            <a:ext cx="24032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2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Good luck</a:t>
            </a:r>
            <a:r>
              <a:rPr lang="sr-Latn-CS" sz="3200" b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endParaRPr lang="en-GB" sz="3200" b="1" dirty="0">
              <a:solidFill>
                <a:srgbClr val="FF5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9" name="Picture 18" descr="THE_PR~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21325"/>
            <a:ext cx="146685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41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 build="allAtOnce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490</Words>
  <Application>Microsoft Office PowerPoint</Application>
  <PresentationFormat>Widescreen</PresentationFormat>
  <Paragraphs>26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Bookman Old Style</vt:lpstr>
      <vt:lpstr>Century Gothic</vt:lpstr>
      <vt:lpstr>Wingdings 3</vt:lpstr>
      <vt:lpstr>Wisp</vt:lpstr>
      <vt:lpstr>Statistics and Econometrics of Financial Markets</vt:lpstr>
      <vt:lpstr>Malcolm S. Forbes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Econometrics</dc:title>
  <dc:creator>mirkosavic69@gmail.com</dc:creator>
  <cp:lastModifiedBy>mirkosavic69@gmail.com</cp:lastModifiedBy>
  <cp:revision>10</cp:revision>
  <dcterms:created xsi:type="dcterms:W3CDTF">2019-06-26T18:35:28Z</dcterms:created>
  <dcterms:modified xsi:type="dcterms:W3CDTF">2019-12-04T09:21:23Z</dcterms:modified>
</cp:coreProperties>
</file>