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6" r:id="rId9"/>
    <p:sldId id="267" r:id="rId10"/>
    <p:sldId id="269" r:id="rId11"/>
    <p:sldId id="268" r:id="rId12"/>
    <p:sldId id="295" r:id="rId13"/>
    <p:sldId id="294" r:id="rId14"/>
    <p:sldId id="297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65" r:id="rId25"/>
    <p:sldId id="279" r:id="rId26"/>
    <p:sldId id="261" r:id="rId27"/>
    <p:sldId id="280" r:id="rId28"/>
    <p:sldId id="285" r:id="rId29"/>
    <p:sldId id="288" r:id="rId30"/>
    <p:sldId id="286" r:id="rId31"/>
    <p:sldId id="287" r:id="rId32"/>
    <p:sldId id="281" r:id="rId33"/>
    <p:sldId id="289" r:id="rId34"/>
    <p:sldId id="290" r:id="rId35"/>
    <p:sldId id="293" r:id="rId36"/>
    <p:sldId id="291" r:id="rId37"/>
    <p:sldId id="292" r:id="rId38"/>
    <p:sldId id="282" r:id="rId39"/>
    <p:sldId id="262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69" autoAdjust="0"/>
    <p:restoredTop sz="94660"/>
  </p:normalViewPr>
  <p:slideViewPr>
    <p:cSldViewPr snapToGrid="0">
      <p:cViewPr varScale="1">
        <p:scale>
          <a:sx n="88" d="100"/>
          <a:sy n="88" d="100"/>
        </p:scale>
        <p:origin x="20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0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59.png"/><Relationship Id="rId7" Type="http://schemas.openxmlformats.org/officeDocument/2006/relationships/image" Target="../media/image6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5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Relationship Id="rId9" Type="http://schemas.openxmlformats.org/officeDocument/2006/relationships/image" Target="../media/image10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Statistics and Econometrics of Financial Markets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Mirko Savić</a:t>
            </a:r>
          </a:p>
          <a:p>
            <a:r>
              <a:rPr lang="en-GB" dirty="0" smtClean="0"/>
              <a:t>mirkosavic69@gmail.com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9653382" y="5903662"/>
            <a:ext cx="2051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Chapter 6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40140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00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4359" y="453951"/>
            <a:ext cx="5851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Can we make a graph of multivariate model?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3078" y="1504623"/>
            <a:ext cx="7666808" cy="486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456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453958" y="503299"/>
                <a:ext cx="5651419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4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How to estimate coefficients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,…,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GB" sz="24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?  </a:t>
                </a:r>
              </a:p>
              <a:p>
                <a:pPr algn="ctr"/>
                <a:r>
                  <a:rPr lang="en-GB" sz="24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OLS (Ordinary Least Squares) </a:t>
                </a:r>
                <a:endParaRPr lang="en-GB" sz="2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3958" y="503299"/>
                <a:ext cx="5651419" cy="830997"/>
              </a:xfrm>
              <a:prstGeom prst="rect">
                <a:avLst/>
              </a:prstGeom>
              <a:blipFill>
                <a:blip r:embed="rId2"/>
                <a:stretch>
                  <a:fillRect l="-1294" t="-5882" r="-1079" b="-16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834589" y="2642550"/>
                <a:ext cx="7949484" cy="1176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𝑚𝑖𝑛</m:t>
                      </m:r>
                      <m:nary>
                        <m:naryPr>
                          <m:chr m:val="∑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GB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8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GB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8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…−</m:t>
                                  </m:r>
                                  <m:sSub>
                                    <m:sSubPr>
                                      <m:ctrlPr>
                                        <a:rPr lang="en-GB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GB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GB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800" i="1"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en-GB" sz="28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  <m:nary>
                            <m:naryPr>
                              <m:chr m:val="∑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4589" y="2642550"/>
                <a:ext cx="7949484" cy="11762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823791" y="1984449"/>
            <a:ext cx="4624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wish to minimize the sum of squares: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943498" y="4188823"/>
            <a:ext cx="3336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k</a:t>
            </a:r>
            <a:r>
              <a:rPr lang="en-GB" dirty="0" smtClean="0"/>
              <a:t>+1 </a:t>
            </a:r>
            <a:r>
              <a:rPr lang="en-GB" dirty="0" err="1" smtClean="0"/>
              <a:t>equasions</a:t>
            </a:r>
            <a:r>
              <a:rPr lang="en-GB" dirty="0" smtClean="0"/>
              <a:t>, all equal to 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943498" y="5258254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Matrix algebra: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136283" y="5183297"/>
                <a:ext cx="3006208" cy="5192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acc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p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d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6283" y="5183297"/>
                <a:ext cx="3006208" cy="5192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066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4355" y="1467379"/>
            <a:ext cx="5619009" cy="34825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900425" y="431015"/>
                <a:ext cx="3585441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0425" y="431015"/>
                <a:ext cx="3585441" cy="492443"/>
              </a:xfrm>
              <a:prstGeom prst="rect">
                <a:avLst/>
              </a:prstGeom>
              <a:blipFill>
                <a:blip r:embed="rId3"/>
                <a:stretch>
                  <a:fillRect t="-26250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136283" y="5183297"/>
                <a:ext cx="3006208" cy="5192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acc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p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d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6283" y="5183297"/>
                <a:ext cx="3006208" cy="5192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532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439" y="346250"/>
            <a:ext cx="8057756" cy="24082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4108" y="3064228"/>
            <a:ext cx="6448425" cy="354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78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8115" y="1339143"/>
            <a:ext cx="9068948" cy="26458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136283" y="5183297"/>
                <a:ext cx="3006208" cy="5192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acc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p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d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6283" y="5183297"/>
                <a:ext cx="3006208" cy="5192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8549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0" y="539931"/>
            <a:ext cx="3844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Example (Test score):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430224" y="1537603"/>
            <a:ext cx="2813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dirty="0" smtClean="0"/>
              <a:t>Simple regression: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438400" y="4157858"/>
            <a:ext cx="5658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Adding English learners in the model: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430224" y="2040783"/>
                <a:ext cx="6137514" cy="572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36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</m:acc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=698.9−2.88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𝑆𝑇𝑅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0224" y="2040783"/>
                <a:ext cx="6137514" cy="57265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438400" y="4741679"/>
                <a:ext cx="8089843" cy="572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36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</m:acc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=686.0−1.10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𝑆𝑇𝑅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−0.65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𝐸𝐿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4741679"/>
                <a:ext cx="8089843" cy="57265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9988208" y="5975298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: Test scores</a:t>
            </a:r>
          </a:p>
        </p:txBody>
      </p:sp>
    </p:spTree>
    <p:extLst>
      <p:ext uri="{BB962C8B-B14F-4D97-AF65-F5344CB8AC3E}">
        <p14:creationId xmlns:p14="http://schemas.microsoft.com/office/powerpoint/2010/main" val="131520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70069" y="564434"/>
            <a:ext cx="2685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Measures of fit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70069" y="1441910"/>
            <a:ext cx="38842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i="1"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GB" sz="2000" dirty="0"/>
              <a:t>SER (</a:t>
            </a:r>
            <a:r>
              <a:rPr lang="en-GB" sz="2000" dirty="0" err="1"/>
              <a:t>Standad</a:t>
            </a:r>
            <a:r>
              <a:rPr lang="en-GB" sz="2000" dirty="0"/>
              <a:t> error of regression)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70069" y="2211977"/>
            <a:ext cx="3769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en-GB" sz="2000" i="1" baseline="30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(Coefficient of determination)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770069" y="2982044"/>
                <a:ext cx="203055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acc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𝐴𝑑𝑗𝑢𝑠𝑡𝑒𝑑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0069" y="2982044"/>
                <a:ext cx="2030556" cy="307777"/>
              </a:xfrm>
              <a:prstGeom prst="rect">
                <a:avLst/>
              </a:prstGeom>
              <a:blipFill>
                <a:blip r:embed="rId2"/>
                <a:stretch>
                  <a:fillRect l="-2096" r="-3593" b="-372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83474" y="85651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193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9007" y="3872753"/>
            <a:ext cx="8807105" cy="12677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69007" y="5443664"/>
            <a:ext cx="3201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k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– number of coefficients </a:t>
            </a:r>
            <a:r>
              <a:rPr lang="el-GR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β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72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548" y="433262"/>
            <a:ext cx="8177349" cy="13531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99548" y="2112107"/>
            <a:ext cx="831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Often R</a:t>
            </a:r>
            <a:r>
              <a:rPr lang="en-GB" baseline="30000" dirty="0" smtClean="0"/>
              <a:t>2</a:t>
            </a:r>
            <a:r>
              <a:rPr lang="en-GB" dirty="0" smtClean="0"/>
              <a:t> is used to asses if another variable should be added to model.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999548" y="2723493"/>
            <a:ext cx="6766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Problem: R</a:t>
            </a:r>
            <a:r>
              <a:rPr lang="en-GB" baseline="30000" dirty="0" smtClean="0"/>
              <a:t>2</a:t>
            </a:r>
            <a:r>
              <a:rPr lang="en-GB" dirty="0" smtClean="0"/>
              <a:t> always goes up with added variable.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967652" y="3841136"/>
                <a:ext cx="3729418" cy="4542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7652" y="3841136"/>
                <a:ext cx="3729418" cy="45422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999548" y="3437672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Model 1: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98862" y="4142709"/>
            <a:ext cx="65314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9449757" y="3842642"/>
                <a:ext cx="616836" cy="4659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9757" y="3842642"/>
                <a:ext cx="616836" cy="465961"/>
              </a:xfrm>
              <a:prstGeom prst="rect">
                <a:avLst/>
              </a:prstGeom>
              <a:blipFill>
                <a:blip r:embed="rId4"/>
                <a:stretch>
                  <a:fillRect b="-5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999548" y="5200833"/>
                <a:ext cx="5001562" cy="4542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548" y="5200833"/>
                <a:ext cx="5001562" cy="45422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2999548" y="4604572"/>
            <a:ext cx="4169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Model 2 (adding the new variable):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398862" y="5494632"/>
            <a:ext cx="65314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9449757" y="5225524"/>
                <a:ext cx="616836" cy="4659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9757" y="5225524"/>
                <a:ext cx="616836" cy="465961"/>
              </a:xfrm>
              <a:prstGeom prst="rect">
                <a:avLst/>
              </a:prstGeom>
              <a:blipFill>
                <a:blip r:embed="rId6"/>
                <a:stretch>
                  <a:fillRect b="-5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967652" y="6030320"/>
                <a:ext cx="2886559" cy="4042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Always will be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Sup>
                      <m:sSubSup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7652" y="6030320"/>
                <a:ext cx="2886559" cy="404213"/>
              </a:xfrm>
              <a:prstGeom prst="rect">
                <a:avLst/>
              </a:prstGeom>
              <a:blipFill>
                <a:blip r:embed="rId7"/>
                <a:stretch>
                  <a:fillRect l="-2326" t="-7463" b="-238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9315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0" grpId="0"/>
      <p:bldP spid="11" grpId="0"/>
      <p:bldP spid="12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6777" y="687977"/>
            <a:ext cx="4376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 overcome this, we use adjusted R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777" y="1431316"/>
            <a:ext cx="8031149" cy="16232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6777" y="3243945"/>
            <a:ext cx="2500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k</a:t>
            </a:r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– number of variables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6777" y="4511017"/>
            <a:ext cx="8031149" cy="13289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6777" y="4117493"/>
            <a:ext cx="3204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comparison with: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122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3435" y="387335"/>
            <a:ext cx="25080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Example</a:t>
            </a:r>
            <a:endParaRPr lang="en-GB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543435" y="1129985"/>
            <a:ext cx="21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Simple regression: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43435" y="3561021"/>
            <a:ext cx="4299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Adding English learners in the model: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59787" y="1561506"/>
                <a:ext cx="4777718" cy="445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=698.9−2.88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𝑆𝑇𝑅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9787" y="1561506"/>
                <a:ext cx="4777718" cy="4452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43435" y="4202787"/>
                <a:ext cx="6297558" cy="445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=686.0−1.10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𝑆𝑇𝑅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−0.65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𝐸𝐿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3435" y="4202787"/>
                <a:ext cx="6297558" cy="4452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559787" y="2407499"/>
                <a:ext cx="18423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=0.051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9787" y="2407499"/>
                <a:ext cx="184236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659173" y="5192905"/>
                <a:ext cx="18423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=0.426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9173" y="5192905"/>
                <a:ext cx="1842364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364583" y="5206690"/>
                <a:ext cx="179222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𝑆𝐸𝑅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=14.</m:t>
                    </m:r>
                  </m:oMath>
                </a14:m>
                <a:r>
                  <a:rPr lang="en-GB" sz="2800" dirty="0" smtClean="0"/>
                  <a:t>5</a:t>
                </a:r>
                <a:endParaRPr lang="en-GB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4583" y="5206690"/>
                <a:ext cx="1792222" cy="430887"/>
              </a:xfrm>
              <a:prstGeom prst="rect">
                <a:avLst/>
              </a:prstGeom>
              <a:blipFill>
                <a:blip r:embed="rId6"/>
                <a:stretch>
                  <a:fillRect t="-25352" r="-11224" b="-49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397387" y="5192904"/>
                <a:ext cx="18423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acc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=0.424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7387" y="5192904"/>
                <a:ext cx="1842364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451012" y="2376088"/>
                <a:ext cx="179222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𝑆𝐸𝑅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=18.</m:t>
                    </m:r>
                  </m:oMath>
                </a14:m>
                <a:r>
                  <a:rPr lang="en-GB" sz="2800" dirty="0" smtClean="0"/>
                  <a:t>6</a:t>
                </a:r>
                <a:endParaRPr lang="en-GB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1012" y="2376088"/>
                <a:ext cx="1792222" cy="430887"/>
              </a:xfrm>
              <a:prstGeom prst="rect">
                <a:avLst/>
              </a:prstGeom>
              <a:blipFill>
                <a:blip r:embed="rId8"/>
                <a:stretch>
                  <a:fillRect t="-25714" r="-11224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9673575" y="6011564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: Test scores</a:t>
            </a:r>
          </a:p>
        </p:txBody>
      </p:sp>
    </p:spTree>
    <p:extLst>
      <p:ext uri="{BB962C8B-B14F-4D97-AF65-F5344CB8AC3E}">
        <p14:creationId xmlns:p14="http://schemas.microsoft.com/office/powerpoint/2010/main" val="4003082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82446" y="198874"/>
            <a:ext cx="61558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/>
              <a:t>Multivariate regression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995748" y="1252781"/>
                <a:ext cx="7968343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𝑇𝑒𝑠𝑡𝑆𝑐𝑜𝑟𝑒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𝑆𝑇𝑅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sr-Latn-RS" sz="3200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sr-Latn-RS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1,2,…,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5748" y="1252781"/>
                <a:ext cx="7968343" cy="492443"/>
              </a:xfrm>
              <a:prstGeom prst="rect">
                <a:avLst/>
              </a:prstGeom>
              <a:blipFill>
                <a:blip r:embed="rId2"/>
                <a:stretch>
                  <a:fillRect t="-26250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60617" y="2561926"/>
                <a:ext cx="5996086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𝑇𝑒𝑠𝑡𝑆𝑐𝑜𝑟𝑒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=698.9−2.28∙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𝑆𝑇𝑅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0617" y="2561926"/>
                <a:ext cx="5996086" cy="4924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356947" y="3054369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(10.4)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94317" y="3077253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(0.52)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95748" y="5024846"/>
            <a:ext cx="34483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AvgInc</a:t>
            </a:r>
            <a:r>
              <a:rPr lang="en-GB" sz="2000" dirty="0" smtClean="0"/>
              <a:t> (Average Income)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646125" y="4310742"/>
            <a:ext cx="577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STR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7646125" y="5747657"/>
            <a:ext cx="1353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TestScore</a:t>
            </a:r>
            <a:endParaRPr lang="en-GB" sz="20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444128" y="4641669"/>
            <a:ext cx="1153614" cy="3831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9" idx="1"/>
          </p:cNvCxnSpPr>
          <p:nvPr/>
        </p:nvCxnSpPr>
        <p:spPr>
          <a:xfrm>
            <a:off x="6444128" y="5407782"/>
            <a:ext cx="1201997" cy="5399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Up Arrow 13"/>
          <p:cNvSpPr/>
          <p:nvPr/>
        </p:nvSpPr>
        <p:spPr>
          <a:xfrm rot="10800000">
            <a:off x="8241520" y="4350940"/>
            <a:ext cx="291972" cy="330927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Up Arrow 14"/>
          <p:cNvSpPr/>
          <p:nvPr/>
        </p:nvSpPr>
        <p:spPr>
          <a:xfrm>
            <a:off x="2655393" y="5007186"/>
            <a:ext cx="291972" cy="330927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Up Arrow 15"/>
          <p:cNvSpPr/>
          <p:nvPr/>
        </p:nvSpPr>
        <p:spPr>
          <a:xfrm>
            <a:off x="8937629" y="5735603"/>
            <a:ext cx="291972" cy="330927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 flipH="1">
            <a:off x="524690" y="764178"/>
            <a:ext cx="694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179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8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4" grpId="0" animBg="1"/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67635" y="697579"/>
            <a:ext cx="76482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The least square assumptions in multiple regression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7977" y="80247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196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767635" y="1629677"/>
            <a:ext cx="18197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Assumption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767635" y="2066824"/>
                <a:ext cx="76209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The conditional distribution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dirty="0" smtClean="0"/>
                  <a:t> given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… 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𝑘𝑖</m:t>
                        </m:r>
                      </m:sub>
                    </m:sSub>
                  </m:oMath>
                </a14:m>
                <a:r>
                  <a:rPr lang="en-GB" sz="2000" dirty="0" smtClean="0"/>
                  <a:t> has mean 0.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7635" y="2066824"/>
                <a:ext cx="7620997" cy="400110"/>
              </a:xfrm>
              <a:prstGeom prst="rect">
                <a:avLst/>
              </a:prstGeom>
              <a:blipFill>
                <a:blip r:embed="rId2"/>
                <a:stretch>
                  <a:fillRect l="-800"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709284" y="2536409"/>
                <a:ext cx="309745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… 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 err="1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9284" y="2536409"/>
                <a:ext cx="3097451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767635" y="3071797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This could be violated if error is correlated with some of the </a:t>
            </a:r>
            <a:r>
              <a:rPr lang="en-GB" dirty="0" err="1" smtClean="0"/>
              <a:t>x</a:t>
            </a:r>
            <a:r>
              <a:rPr lang="en-GB" baseline="30000" dirty="0" err="1" smtClean="0"/>
              <a:t>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767635" y="4340751"/>
            <a:ext cx="17988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Assumption</a:t>
            </a:r>
            <a:r>
              <a:rPr lang="en-GB" dirty="0"/>
              <a:t>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767635" y="4859384"/>
                <a:ext cx="300832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… </m:t>
                          </m:r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=1, 2, …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sz="2000" dirty="0" err="1" smtClean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7635" y="4859384"/>
                <a:ext cx="3008324" cy="307777"/>
              </a:xfrm>
              <a:prstGeom prst="rect">
                <a:avLst/>
              </a:prstGeom>
              <a:blipFill>
                <a:blip r:embed="rId4"/>
                <a:stretch>
                  <a:fillRect r="-1420" b="-27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889670" y="4823139"/>
            <a:ext cx="6309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must be independently and identically distributed (</a:t>
            </a:r>
            <a:r>
              <a:rPr lang="en-GB" dirty="0" err="1" smtClean="0"/>
              <a:t>iid</a:t>
            </a:r>
            <a:r>
              <a:rPr lang="en-GB" dirty="0" smtClean="0"/>
              <a:t>).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67635" y="5716193"/>
            <a:ext cx="6756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This could be violated if we do not have random sampling.</a:t>
            </a:r>
          </a:p>
        </p:txBody>
      </p:sp>
    </p:spTree>
    <p:extLst>
      <p:ext uri="{BB962C8B-B14F-4D97-AF65-F5344CB8AC3E}">
        <p14:creationId xmlns:p14="http://schemas.microsoft.com/office/powerpoint/2010/main" val="235666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1428" y="201692"/>
            <a:ext cx="18197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Assumption 3</a:t>
            </a:r>
          </a:p>
        </p:txBody>
      </p:sp>
      <p:sp>
        <p:nvSpPr>
          <p:cNvPr id="3" name="Rectangle 2"/>
          <p:cNvSpPr/>
          <p:nvPr/>
        </p:nvSpPr>
        <p:spPr>
          <a:xfrm>
            <a:off x="2871428" y="696295"/>
            <a:ext cx="2977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Large outliers are unlikely</a:t>
            </a:r>
          </a:p>
        </p:txBody>
      </p:sp>
      <p:sp>
        <p:nvSpPr>
          <p:cNvPr id="4" name="Rectangle 3"/>
          <p:cNvSpPr/>
          <p:nvPr/>
        </p:nvSpPr>
        <p:spPr>
          <a:xfrm>
            <a:off x="2871428" y="1162986"/>
            <a:ext cx="3108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It makes </a:t>
            </a:r>
            <a:r>
              <a:rPr lang="en-GB" dirty="0" smtClean="0"/>
              <a:t>consistency hold.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871428" y="1606511"/>
            <a:ext cx="4437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Allow us to use normal approximation.</a:t>
            </a:r>
          </a:p>
        </p:txBody>
      </p:sp>
      <p:sp>
        <p:nvSpPr>
          <p:cNvPr id="6" name="Rectangle 5"/>
          <p:cNvSpPr/>
          <p:nvPr/>
        </p:nvSpPr>
        <p:spPr>
          <a:xfrm>
            <a:off x="2806773" y="2389047"/>
            <a:ext cx="18197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Assumption 4</a:t>
            </a:r>
          </a:p>
        </p:txBody>
      </p:sp>
      <p:sp>
        <p:nvSpPr>
          <p:cNvPr id="7" name="Rectangle 6"/>
          <p:cNvSpPr/>
          <p:nvPr/>
        </p:nvSpPr>
        <p:spPr>
          <a:xfrm>
            <a:off x="2718607" y="2957843"/>
            <a:ext cx="9113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No perfect </a:t>
            </a:r>
            <a:r>
              <a:rPr lang="en-GB" dirty="0" err="1" smtClean="0"/>
              <a:t>multicollinearity</a:t>
            </a:r>
            <a:r>
              <a:rPr lang="en-GB" dirty="0" smtClean="0"/>
              <a:t> (two of the variables cannot be perfectly correlated)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401187" y="3495861"/>
                <a:ext cx="6618518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1187" y="3495861"/>
                <a:ext cx="6618518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806773" y="4211061"/>
                <a:ext cx="2718544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6773" y="4211061"/>
                <a:ext cx="2718544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2718607" y="5072367"/>
            <a:ext cx="5232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 (Sales vs. prices in euros and dollars)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539266" y="5572123"/>
                <a:ext cx="6618518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𝑆𝑎𝑙𝑒𝑠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𝐸𝑢𝑟𝑜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𝐷𝑜𝑙𝑙𝑎𝑟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9266" y="5572123"/>
                <a:ext cx="6618518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4341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0072" y="803564"/>
            <a:ext cx="5846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There is no unique movement of the variable.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274122" y="1657824"/>
                <a:ext cx="6618518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4122" y="1657824"/>
                <a:ext cx="6618518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660072" y="2511849"/>
            <a:ext cx="3857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“Who is talking from the crowd?”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660072" y="5505282"/>
            <a:ext cx="4654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Later on: Imperfect </a:t>
            </a:r>
            <a:r>
              <a:rPr lang="en-GB" sz="2000" dirty="0" err="1" smtClean="0"/>
              <a:t>multicollinearity</a:t>
            </a:r>
            <a:endParaRPr lang="en-GB" sz="2000" dirty="0"/>
          </a:p>
        </p:txBody>
      </p:sp>
      <p:pic>
        <p:nvPicPr>
          <p:cNvPr id="1026" name="Picture 2" descr="Image result for crowd of peo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562" y="2511849"/>
            <a:ext cx="4083339" cy="272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60072" y="4343480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Solution: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649538" y="4343480"/>
            <a:ext cx="2675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Drop one of them out.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416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04654" y="575071"/>
            <a:ext cx="85805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The distribution of OLS estimators in multiple regression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4946" y="80590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972687" y="1385454"/>
                <a:ext cx="1922257" cy="4542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,…,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sz="2800" dirty="0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2687" y="1385454"/>
                <a:ext cx="1922257" cy="4542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927926" y="2456872"/>
            <a:ext cx="7749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1. Unbiased and consistent if 4 assumptions hold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27926" y="3151058"/>
                <a:ext cx="8866909" cy="877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/>
                  <a:t>2. Joint sampling distributions of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GB" sz="2000" dirty="0" smtClean="0"/>
                  <a:t> are well approximated by</a:t>
                </a:r>
              </a:p>
              <a:p>
                <a:r>
                  <a:rPr lang="en-GB" sz="2000" dirty="0"/>
                  <a:t> </a:t>
                </a:r>
                <a:r>
                  <a:rPr lang="en-GB" sz="2000" dirty="0" smtClean="0"/>
                  <a:t>   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b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GB" sz="2000" dirty="0" smtClean="0"/>
                  <a:t>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7926" y="3151058"/>
                <a:ext cx="8866909" cy="877484"/>
              </a:xfrm>
              <a:prstGeom prst="rect">
                <a:avLst/>
              </a:prstGeom>
              <a:blipFill>
                <a:blip r:embed="rId3"/>
                <a:stretch>
                  <a:fillRect l="-687" t="-2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927926" y="4322618"/>
            <a:ext cx="3659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3. Central limit theorem applies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587902" y="4230798"/>
                <a:ext cx="2009589" cy="5529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acc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, </m:t>
                          </m:r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7902" y="4230798"/>
                <a:ext cx="2009589" cy="5529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597491" y="4307229"/>
                <a:ext cx="148117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as 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→ ∞</m:t>
                    </m:r>
                  </m:oMath>
                </a14:m>
                <a:endParaRPr lang="en-GB" sz="2000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7491" y="4307229"/>
                <a:ext cx="1481175" cy="400110"/>
              </a:xfrm>
              <a:prstGeom prst="rect">
                <a:avLst/>
              </a:prstGeom>
              <a:blipFill>
                <a:blip r:embed="rId5"/>
                <a:stretch>
                  <a:fillRect l="-4115" t="-9231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9546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51850" y="805918"/>
            <a:ext cx="28761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err="1" smtClean="0"/>
              <a:t>Multicollinearity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17237" y="80591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873214" y="1943057"/>
                <a:ext cx="5823923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3214" y="1943057"/>
                <a:ext cx="5823923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873214" y="2940804"/>
                <a:ext cx="2718544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3214" y="2940804"/>
                <a:ext cx="2718544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986951" y="3002359"/>
            <a:ext cx="4742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</a:t>
            </a:r>
            <a:r>
              <a:rPr lang="en-GB" dirty="0"/>
              <a:t>perfect </a:t>
            </a:r>
            <a:r>
              <a:rPr lang="en-GB" dirty="0" err="1" smtClean="0"/>
              <a:t>multicollinearity</a:t>
            </a:r>
            <a:r>
              <a:rPr lang="en-GB" dirty="0" smtClean="0"/>
              <a:t> – </a:t>
            </a:r>
            <a:r>
              <a:rPr lang="en-GB" dirty="0"/>
              <a:t>no error there)</a:t>
            </a:r>
            <a:endParaRPr lang="en-GB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773986" y="3849638"/>
                <a:ext cx="361250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3986" y="3849638"/>
                <a:ext cx="3612501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300987" y="3911193"/>
            <a:ext cx="4581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(imperfect </a:t>
            </a:r>
            <a:r>
              <a:rPr lang="en-GB" dirty="0" err="1" smtClean="0"/>
              <a:t>multicollinearity</a:t>
            </a:r>
            <a:r>
              <a:rPr lang="en-GB" dirty="0" smtClean="0"/>
              <a:t> –  with error)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3986" y="5051381"/>
            <a:ext cx="4408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There can be more variables involved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705569" y="4349417"/>
            <a:ext cx="1496291" cy="7019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27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4272" y="79143"/>
            <a:ext cx="4507149" cy="30980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9160" y="3047916"/>
            <a:ext cx="4702473" cy="335288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462182" y="6400800"/>
            <a:ext cx="89962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https://econtutorials.com/blog/difference-perfect-imperfect-multicollinearity/</a:t>
            </a:r>
          </a:p>
        </p:txBody>
      </p:sp>
    </p:spTree>
    <p:extLst>
      <p:ext uri="{BB962C8B-B14F-4D97-AF65-F5344CB8AC3E}">
        <p14:creationId xmlns:p14="http://schemas.microsoft.com/office/powerpoint/2010/main" val="400347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79786" y="528843"/>
            <a:ext cx="46570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/>
              <a:t>The dummy </a:t>
            </a:r>
            <a:r>
              <a:rPr lang="en-GB" sz="2800" dirty="0"/>
              <a:t>variable trap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939948" y="1663796"/>
                <a:ext cx="657072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𝑆𝑐𝑜𝑟𝑒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𝑃𝐸𝑆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𝑃𝑁𝐸𝑆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948" y="1663796"/>
                <a:ext cx="6570721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801089" y="2927989"/>
            <a:ext cx="3661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Percentage of English speakers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07888" y="2927989"/>
            <a:ext cx="4233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Percentage of non-English speakers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357091" y="2136902"/>
            <a:ext cx="628073" cy="7910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7924800" y="2174178"/>
            <a:ext cx="609600" cy="7538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901822" y="3903742"/>
                <a:ext cx="346011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𝑃𝐸𝑆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𝑃𝑁𝐸𝑆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=1 (100%)</m:t>
                      </m:r>
                    </m:oMath>
                  </m:oMathPara>
                </a14:m>
                <a:endParaRPr lang="en-GB" sz="2400" dirty="0" smtClean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1822" y="3903742"/>
                <a:ext cx="3460114" cy="369332"/>
              </a:xfrm>
              <a:prstGeom prst="rect">
                <a:avLst/>
              </a:prstGeom>
              <a:blipFill>
                <a:blip r:embed="rId3"/>
                <a:stretch>
                  <a:fillRect l="-1232" r="-2641" b="-377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5286013" y="5084251"/>
            <a:ext cx="3214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Solution: Drop one variable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4945" y="79045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79905" y="3881613"/>
            <a:ext cx="351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They are perfectly correlated!</a:t>
            </a:r>
          </a:p>
        </p:txBody>
      </p:sp>
    </p:spTree>
    <p:extLst>
      <p:ext uri="{BB962C8B-B14F-4D97-AF65-F5344CB8AC3E}">
        <p14:creationId xmlns:p14="http://schemas.microsoft.com/office/powerpoint/2010/main" val="232407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2" grpId="0"/>
      <p:bldP spid="13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26327" y="554182"/>
            <a:ext cx="1721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Example 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26326" y="1182255"/>
            <a:ext cx="7536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Divide sample into 3 parts: urban, suburban, rural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826327" y="1810328"/>
                <a:ext cx="2398926" cy="6865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𝑈𝑟𝑏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𝑢𝑟𝑏𝑎𝑛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𝑜𝑡h𝑒𝑟𝑤𝑖𝑠𝑒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sz="2000" dirty="0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6327" y="1810328"/>
                <a:ext cx="2398926" cy="68653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826326" y="2821710"/>
                <a:ext cx="2788456" cy="6865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𝑆𝑢𝑏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𝑠𝑢𝑏𝑢𝑟𝑏𝑎𝑛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𝑜𝑡h𝑒𝑟𝑤𝑖𝑠𝑒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    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sz="2000" dirty="0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6326" y="2821710"/>
                <a:ext cx="2788456" cy="6865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26325" y="4017454"/>
                <a:ext cx="2369495" cy="6865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𝑅𝑢𝑟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𝑟𝑢𝑟𝑎𝑙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𝑜𝑡h𝑒𝑟𝑤𝑖𝑠𝑒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sz="20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6325" y="4017454"/>
                <a:ext cx="2369495" cy="6865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310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142155"/>
              </p:ext>
            </p:extLst>
          </p:nvPr>
        </p:nvGraphicFramePr>
        <p:xfrm>
          <a:off x="2503054" y="1315998"/>
          <a:ext cx="8354288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1143">
                  <a:extLst>
                    <a:ext uri="{9D8B030D-6E8A-4147-A177-3AD203B41FA5}">
                      <a16:colId xmlns:a16="http://schemas.microsoft.com/office/drawing/2014/main" val="2897028121"/>
                    </a:ext>
                  </a:extLst>
                </a:gridCol>
                <a:gridCol w="1287780">
                  <a:extLst>
                    <a:ext uri="{9D8B030D-6E8A-4147-A177-3AD203B41FA5}">
                      <a16:colId xmlns:a16="http://schemas.microsoft.com/office/drawing/2014/main" val="1924777627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945855726"/>
                    </a:ext>
                  </a:extLst>
                </a:gridCol>
                <a:gridCol w="1260793">
                  <a:extLst>
                    <a:ext uri="{9D8B030D-6E8A-4147-A177-3AD203B41FA5}">
                      <a16:colId xmlns:a16="http://schemas.microsoft.com/office/drawing/2014/main" val="62139611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3605706705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65803608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7141086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District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TestScore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Constant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Urb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Sub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Rur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8750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7355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1186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3796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980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1801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...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...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...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...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324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59735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76945" y="185708"/>
            <a:ext cx="881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Data: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576945" y="5101035"/>
                <a:ext cx="845681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945" y="5101035"/>
                <a:ext cx="8456815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76944" y="5761309"/>
                <a:ext cx="845681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944" y="5761309"/>
                <a:ext cx="8456815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119360" y="784427"/>
                <a:ext cx="50411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9360" y="784427"/>
                <a:ext cx="504112" cy="461665"/>
              </a:xfrm>
              <a:prstGeom prst="rect">
                <a:avLst/>
              </a:prstGeom>
              <a:blipFill>
                <a:blip r:embed="rId4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282875" y="784427"/>
                <a:ext cx="67659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2875" y="784427"/>
                <a:ext cx="676595" cy="461665"/>
              </a:xfrm>
              <a:prstGeom prst="rect">
                <a:avLst/>
              </a:prstGeom>
              <a:blipFill>
                <a:blip r:embed="rId5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403083" y="784427"/>
                <a:ext cx="68371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3083" y="784427"/>
                <a:ext cx="683713" cy="461665"/>
              </a:xfrm>
              <a:prstGeom prst="rect">
                <a:avLst/>
              </a:prstGeom>
              <a:blipFill>
                <a:blip r:embed="rId6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672432" y="785129"/>
                <a:ext cx="68371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r-Latn-RS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2432" y="785129"/>
                <a:ext cx="683713" cy="461665"/>
              </a:xfrm>
              <a:prstGeom prst="rect">
                <a:avLst/>
              </a:prstGeom>
              <a:blipFill>
                <a:blip r:embed="rId7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8882396" y="784427"/>
                <a:ext cx="68371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2396" y="784427"/>
                <a:ext cx="683713" cy="461665"/>
              </a:xfrm>
              <a:prstGeom prst="rect">
                <a:avLst/>
              </a:prstGeom>
              <a:blipFill>
                <a:blip r:embed="rId8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9984393" y="784427"/>
                <a:ext cx="68371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4393" y="784427"/>
                <a:ext cx="683713" cy="461665"/>
              </a:xfrm>
              <a:prstGeom prst="rect">
                <a:avLst/>
              </a:prstGeom>
              <a:blipFill>
                <a:blip r:embed="rId9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183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426626"/>
              </p:ext>
            </p:extLst>
          </p:nvPr>
        </p:nvGraphicFramePr>
        <p:xfrm>
          <a:off x="2576945" y="717279"/>
          <a:ext cx="8354288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1143">
                  <a:extLst>
                    <a:ext uri="{9D8B030D-6E8A-4147-A177-3AD203B41FA5}">
                      <a16:colId xmlns:a16="http://schemas.microsoft.com/office/drawing/2014/main" val="2897028121"/>
                    </a:ext>
                  </a:extLst>
                </a:gridCol>
                <a:gridCol w="1287780">
                  <a:extLst>
                    <a:ext uri="{9D8B030D-6E8A-4147-A177-3AD203B41FA5}">
                      <a16:colId xmlns:a16="http://schemas.microsoft.com/office/drawing/2014/main" val="1924777627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945855726"/>
                    </a:ext>
                  </a:extLst>
                </a:gridCol>
                <a:gridCol w="1260793">
                  <a:extLst>
                    <a:ext uri="{9D8B030D-6E8A-4147-A177-3AD203B41FA5}">
                      <a16:colId xmlns:a16="http://schemas.microsoft.com/office/drawing/2014/main" val="62139611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3605706705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65803608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7141086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District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TestScore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Constant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Urb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Sub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Rur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8750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7355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1186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3796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980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1801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...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...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...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...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324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59735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76945" y="185708"/>
            <a:ext cx="881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Data: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315672" y="4267929"/>
                <a:ext cx="400858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672" y="4267929"/>
                <a:ext cx="4008582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193251" y="185708"/>
                <a:ext cx="50411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3251" y="185708"/>
                <a:ext cx="504112" cy="461665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356766" y="185708"/>
                <a:ext cx="67659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6766" y="185708"/>
                <a:ext cx="676595" cy="461665"/>
              </a:xfrm>
              <a:prstGeom prst="rect">
                <a:avLst/>
              </a:prstGeom>
              <a:blipFill>
                <a:blip r:embed="rId4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476974" y="185708"/>
                <a:ext cx="68371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6974" y="185708"/>
                <a:ext cx="683713" cy="461665"/>
              </a:xfrm>
              <a:prstGeom prst="rect">
                <a:avLst/>
              </a:prstGeom>
              <a:blipFill>
                <a:blip r:embed="rId5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746323" y="186410"/>
                <a:ext cx="68371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r-Latn-RS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6323" y="186410"/>
                <a:ext cx="683713" cy="461665"/>
              </a:xfrm>
              <a:prstGeom prst="rect">
                <a:avLst/>
              </a:prstGeom>
              <a:blipFill>
                <a:blip r:embed="rId6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8956287" y="185708"/>
                <a:ext cx="68371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6287" y="185708"/>
                <a:ext cx="683713" cy="461665"/>
              </a:xfrm>
              <a:prstGeom prst="rect">
                <a:avLst/>
              </a:prstGeom>
              <a:blipFill>
                <a:blip r:embed="rId7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0058284" y="185708"/>
                <a:ext cx="68371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284" y="185708"/>
                <a:ext cx="683713" cy="461665"/>
              </a:xfrm>
              <a:prstGeom prst="rect">
                <a:avLst/>
              </a:prstGeom>
              <a:blipFill>
                <a:blip r:embed="rId8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2476664" y="3846238"/>
            <a:ext cx="5535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Problem: Perfect relationship between variables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055223" y="5067302"/>
                <a:ext cx="990164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(1)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𝑆𝑇𝑅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𝑈𝑟𝑏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𝑆𝑢𝑏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𝑅𝑢𝑟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5223" y="5067302"/>
                <a:ext cx="9901646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7577967" y="6431847"/>
            <a:ext cx="3219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need to throw one out!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7837715" y="5554794"/>
            <a:ext cx="374468" cy="8204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9187543" y="5554794"/>
            <a:ext cx="21772" cy="8204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0023566" y="5498190"/>
            <a:ext cx="583474" cy="8770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4963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45383" y="513291"/>
            <a:ext cx="39501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Omitted variable bias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16105" y="1839937"/>
            <a:ext cx="5925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One more example (immigrants or English learners):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405051" y="3076136"/>
            <a:ext cx="26404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% of English learners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295897" y="2379206"/>
            <a:ext cx="577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STR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295897" y="3816121"/>
            <a:ext cx="1353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TestScore</a:t>
            </a:r>
            <a:endParaRPr lang="en-GB" sz="20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093900" y="2710133"/>
            <a:ext cx="1153614" cy="3831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8" idx="1"/>
          </p:cNvCxnSpPr>
          <p:nvPr/>
        </p:nvCxnSpPr>
        <p:spPr>
          <a:xfrm>
            <a:off x="6093900" y="3476246"/>
            <a:ext cx="1201997" cy="5399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Up Arrow 10"/>
          <p:cNvSpPr/>
          <p:nvPr/>
        </p:nvSpPr>
        <p:spPr>
          <a:xfrm>
            <a:off x="7903531" y="2379206"/>
            <a:ext cx="291972" cy="330927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Up Arrow 11"/>
          <p:cNvSpPr/>
          <p:nvPr/>
        </p:nvSpPr>
        <p:spPr>
          <a:xfrm>
            <a:off x="3064696" y="3058476"/>
            <a:ext cx="291972" cy="330927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Up Arrow 12"/>
          <p:cNvSpPr/>
          <p:nvPr/>
        </p:nvSpPr>
        <p:spPr>
          <a:xfrm rot="10800000">
            <a:off x="8649153" y="3885304"/>
            <a:ext cx="291972" cy="330927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064696" y="5152281"/>
            <a:ext cx="7274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Higher proportion of immigrants correlates with STR (0.19).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4333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11" grpId="0" animBg="1"/>
      <p:bldP spid="12" grpId="0" animBg="1"/>
      <p:bldP spid="13" grpId="0" animBg="1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826327" y="554182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Example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495741" y="1766785"/>
                <a:ext cx="1997663" cy="617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𝑚𝑎𝑙𝑒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     </m:t>
                              </m:r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𝑜𝑡h𝑒𝑟𝑤𝑖𝑠𝑒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5741" y="1766785"/>
                <a:ext cx="1997663" cy="617861"/>
              </a:xfrm>
              <a:prstGeom prst="rect">
                <a:avLst/>
              </a:prstGeom>
              <a:blipFill>
                <a:blip r:embed="rId2"/>
                <a:stretch>
                  <a:fillRect b="-9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970460" y="1766785"/>
                <a:ext cx="2170274" cy="617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𝑓𝑒𝑚𝑎𝑙𝑒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     </m:t>
                              </m:r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𝑜𝑡h𝑒𝑟𝑤𝑖𝑠𝑒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460" y="1766785"/>
                <a:ext cx="2170274" cy="617861"/>
              </a:xfrm>
              <a:prstGeom prst="rect">
                <a:avLst/>
              </a:prstGeom>
              <a:blipFill>
                <a:blip r:embed="rId3"/>
                <a:stretch>
                  <a:fillRect b="-9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826327" y="3507525"/>
            <a:ext cx="5751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Problem: There is perfect </a:t>
            </a:r>
            <a:r>
              <a:rPr lang="en-GB" dirty="0" err="1" smtClean="0"/>
              <a:t>multicollinearity</a:t>
            </a:r>
            <a:r>
              <a:rPr lang="en-GB" dirty="0" smtClean="0"/>
              <a:t> because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643257" y="3538303"/>
                <a:ext cx="135203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sz="2000" dirty="0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3257" y="3538303"/>
                <a:ext cx="1352037" cy="307777"/>
              </a:xfrm>
              <a:prstGeom prst="rect">
                <a:avLst/>
              </a:prstGeom>
              <a:blipFill>
                <a:blip r:embed="rId4"/>
                <a:stretch>
                  <a:fillRect l="-3604" r="-3153" b="-19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359037" y="4537770"/>
                <a:ext cx="400990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9037" y="4537770"/>
                <a:ext cx="4009902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983553" y="5790262"/>
            <a:ext cx="5157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Male becomes the baseline in the equation!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799347" y="5139181"/>
            <a:ext cx="0" cy="5002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635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  <p:bldP spid="4" grpId="0"/>
      <p:bldP spid="2" grpId="0"/>
      <p:bldP spid="5" grpId="0"/>
      <p:bldP spid="7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184023" y="565156"/>
                <a:ext cx="400990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4023" y="565156"/>
                <a:ext cx="4009902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37711" y="1292330"/>
                <a:ext cx="278826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𝑖𝑓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𝑚𝑎𝑙𝑒</m:t>
                      </m:r>
                    </m:oMath>
                  </m:oMathPara>
                </a14:m>
                <a:endParaRPr lang="en-GB" sz="2400" dirty="0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7711" y="1292330"/>
                <a:ext cx="2788264" cy="369332"/>
              </a:xfrm>
              <a:prstGeom prst="rect">
                <a:avLst/>
              </a:prstGeom>
              <a:blipFill>
                <a:blip r:embed="rId3"/>
                <a:stretch>
                  <a:fillRect l="-1969" r="-1969" b="-360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637711" y="1886775"/>
                <a:ext cx="364375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𝑖𝑓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𝑓𝑒𝑚𝑎𝑙𝑒</m:t>
                      </m:r>
                    </m:oMath>
                  </m:oMathPara>
                </a14:m>
                <a:endParaRPr lang="en-GB" sz="2400" dirty="0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7711" y="1886775"/>
                <a:ext cx="3643754" cy="369332"/>
              </a:xfrm>
              <a:prstGeom prst="rect">
                <a:avLst/>
              </a:prstGeom>
              <a:blipFill>
                <a:blip r:embed="rId4"/>
                <a:stretch>
                  <a:fillRect l="-1338" r="-2007" b="-3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3517627" y="3636220"/>
            <a:ext cx="5897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Other way of getting rid of perfect </a:t>
            </a:r>
            <a:r>
              <a:rPr lang="en-GB" dirty="0" err="1"/>
              <a:t>multicollinearity</a:t>
            </a:r>
            <a:r>
              <a:rPr lang="en-GB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9997" y="4598126"/>
            <a:ext cx="390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Drop out the constant (intercept)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419997" y="5560032"/>
                <a:ext cx="400990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997" y="5560032"/>
                <a:ext cx="4009902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36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26327" y="554182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Example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26327" y="1288869"/>
            <a:ext cx="3960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Y</a:t>
            </a:r>
            <a:r>
              <a:rPr lang="en-GB" i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en-GB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– Car sales</a:t>
            </a:r>
          </a:p>
          <a:p>
            <a:r>
              <a:rPr lang="en-GB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– Colours (Red, White, Blue, Orange)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892788" y="2300555"/>
                <a:ext cx="1913921" cy="617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𝑟𝑒𝑑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       </m:t>
                              </m:r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𝑜𝑡h𝑒𝑟𝑤𝑖𝑠𝑒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2788" y="2300555"/>
                <a:ext cx="1913921" cy="61786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048159" y="2300555"/>
                <a:ext cx="1969322" cy="617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𝑤h𝑖𝑡𝑒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𝑜𝑡h𝑒𝑟𝑤𝑖𝑠𝑒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8159" y="2300555"/>
                <a:ext cx="1969322" cy="6178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03530" y="2300555"/>
                <a:ext cx="1982016" cy="617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𝑏𝑙𝑢𝑒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      </m:t>
                              </m:r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𝑜𝑡h𝑒𝑟𝑤𝑖𝑠𝑒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3530" y="2300555"/>
                <a:ext cx="1982016" cy="6178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9358901" y="2300554"/>
                <a:ext cx="1994649" cy="617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𝑜𝑟𝑎𝑛𝑔𝑒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𝑜𝑡h𝑒𝑟𝑤𝑖𝑠𝑒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8901" y="2300554"/>
                <a:ext cx="1994649" cy="6178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2892788" y="3553097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Red will be the baseline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282545" y="4424018"/>
                <a:ext cx="6274128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𝑆𝑎𝑙𝑒𝑠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2545" y="4424018"/>
                <a:ext cx="6274128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4251447" y="5622678"/>
            <a:ext cx="40414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What represents 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𝛽</a:t>
            </a:r>
            <a:r>
              <a:rPr lang="en-GB" sz="2000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in the model?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73252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071573" y="720637"/>
                <a:ext cx="6274128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𝑆𝑎𝑙𝑒𝑠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1573" y="720637"/>
                <a:ext cx="6274128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657600" y="215852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Red: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57600" y="2865120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White: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57600" y="3561807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Blue: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57600" y="4345578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Orange: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873695" y="2032219"/>
                <a:ext cx="64645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3695" y="2032219"/>
                <a:ext cx="646459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873695" y="2711232"/>
                <a:ext cx="142782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3695" y="2711232"/>
                <a:ext cx="1427827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873695" y="3407919"/>
                <a:ext cx="143609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3695" y="3407919"/>
                <a:ext cx="1436099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873695" y="4257530"/>
                <a:ext cx="143609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3695" y="4257530"/>
                <a:ext cx="1436099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592683" y="1599612"/>
            <a:ext cx="2545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Expected values are: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97963" y="5195189"/>
            <a:ext cx="796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Is there any statistically significant difference between red and white?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950824" y="5860134"/>
                <a:ext cx="224798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𝑇𝑒𝑠𝑡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400" dirty="0" smtClean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0824" y="5860134"/>
                <a:ext cx="2247988" cy="369332"/>
              </a:xfrm>
              <a:prstGeom prst="rect">
                <a:avLst/>
              </a:prstGeom>
              <a:blipFill>
                <a:blip r:embed="rId7"/>
                <a:stretch>
                  <a:fillRect l="-2168" r="-2439" b="-377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31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8680" y="476825"/>
            <a:ext cx="4687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800" dirty="0" smtClean="0"/>
              <a:t>Imperfect multicollinearity</a:t>
            </a:r>
            <a:endParaRPr lang="en-GB" sz="2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18309" y="81860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425226" y="1689189"/>
                <a:ext cx="5823923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5226" y="1689189"/>
                <a:ext cx="5823923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988330" y="2805965"/>
                <a:ext cx="361250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8330" y="2805965"/>
                <a:ext cx="3612501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600831" y="2867520"/>
            <a:ext cx="4581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(imperfect </a:t>
            </a:r>
            <a:r>
              <a:rPr lang="en-GB" dirty="0" err="1" smtClean="0"/>
              <a:t>multicollinearity</a:t>
            </a:r>
            <a:r>
              <a:rPr lang="en-GB" dirty="0" smtClean="0"/>
              <a:t> –  with error)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88330" y="4007708"/>
            <a:ext cx="4408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There can be more variables involved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919913" y="3305744"/>
            <a:ext cx="1496291" cy="7019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482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4272" y="79143"/>
            <a:ext cx="4507149" cy="30980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9160" y="3047916"/>
            <a:ext cx="4702473" cy="335288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462182" y="6400800"/>
            <a:ext cx="89962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https://econtutorials.com/blog/difference-perfect-imperfect-multicollinearity/</a:t>
            </a:r>
          </a:p>
        </p:txBody>
      </p:sp>
    </p:spTree>
    <p:extLst>
      <p:ext uri="{BB962C8B-B14F-4D97-AF65-F5344CB8AC3E}">
        <p14:creationId xmlns:p14="http://schemas.microsoft.com/office/powerpoint/2010/main" val="1309558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0652" y="444137"/>
            <a:ext cx="1467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922531" y="1411248"/>
                <a:ext cx="657072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𝑆𝑇𝑅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𝐸𝐿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2531" y="1411248"/>
                <a:ext cx="6570721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831092" y="2569824"/>
            <a:ext cx="783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Consider adding new variable: </a:t>
            </a:r>
            <a:r>
              <a:rPr lang="en-GB" dirty="0" err="1" smtClean="0"/>
              <a:t>Percentige</a:t>
            </a:r>
            <a:r>
              <a:rPr lang="en-GB" dirty="0" smtClean="0"/>
              <a:t> of first generation (FIRST)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831092" y="3222359"/>
                <a:ext cx="8115583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𝑆𝑇𝑅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𝐸𝐿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𝐹𝐼𝑅𝑆𝑇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1092" y="3222359"/>
                <a:ext cx="8115583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065417" y="4219652"/>
            <a:ext cx="8008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It is likely that EL and FIRST are highly correlated (imperfectly collinear).</a:t>
            </a:r>
          </a:p>
        </p:txBody>
      </p:sp>
    </p:spTree>
    <p:extLst>
      <p:ext uri="{BB962C8B-B14F-4D97-AF65-F5344CB8AC3E}">
        <p14:creationId xmlns:p14="http://schemas.microsoft.com/office/powerpoint/2010/main" val="407165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8350" y="156105"/>
            <a:ext cx="1883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Consequences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344034" y="636096"/>
            <a:ext cx="5027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1.Estimates are still unbiased and consistent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344034" y="1116087"/>
                <a:ext cx="4037259" cy="4065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/>
                  <a:t>2.Standard errors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𝑆𝐸</m:t>
                    </m:r>
                    <m:d>
                      <m:d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</m:d>
                  </m:oMath>
                </a14:m>
                <a:r>
                  <a:rPr lang="en-GB" dirty="0" smtClean="0"/>
                  <a:t> go way up</a:t>
                </a:r>
                <a:endParaRPr lang="en-GB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4034" y="1116087"/>
                <a:ext cx="4037259" cy="406586"/>
              </a:xfrm>
              <a:prstGeom prst="rect">
                <a:avLst/>
              </a:prstGeom>
              <a:blipFill>
                <a:blip r:embed="rId2"/>
                <a:stretch>
                  <a:fillRect l="-1360" t="-5970" r="-302" b="-164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748582" y="1855294"/>
                <a:ext cx="6618518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8582" y="1855294"/>
                <a:ext cx="6618518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446253" y="4076640"/>
                <a:ext cx="1544590" cy="4189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𝑆𝐸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↑</m:t>
                          </m:r>
                        </m:e>
                      </m:d>
                    </m:oMath>
                  </m:oMathPara>
                </a14:m>
                <a:endParaRPr lang="en-GB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6253" y="4076640"/>
                <a:ext cx="1544590" cy="4189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18666" y="3467277"/>
                <a:ext cx="5001562" cy="4542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8666" y="3467277"/>
                <a:ext cx="5001562" cy="45422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218548" y="5049629"/>
                <a:ext cx="2058769" cy="10370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2,0</m:t>
                              </m:r>
                            </m:sub>
                          </m:sSub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𝑆𝐸</m:t>
                          </m:r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8548" y="5049629"/>
                <a:ext cx="2058769" cy="103707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748582" y="5368113"/>
            <a:ext cx="3371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Also t-statistic goes down: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202600" y="4076639"/>
                <a:ext cx="1544590" cy="4189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𝑆𝐸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↑</m:t>
                          </m:r>
                        </m:e>
                      </m:d>
                    </m:oMath>
                  </m:oMathPara>
                </a14:m>
                <a:endParaRPr lang="en-GB" sz="2400" dirty="0" smtClean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2600" y="4076639"/>
                <a:ext cx="1544590" cy="41896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998709" y="2592192"/>
                <a:ext cx="35556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 sz="2400" dirty="0" smtClean="0"/>
                  <a:t> are correlated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8709" y="2592192"/>
                <a:ext cx="3555653" cy="369332"/>
              </a:xfrm>
              <a:prstGeom prst="rect">
                <a:avLst/>
              </a:prstGeom>
              <a:blipFill>
                <a:blip r:embed="rId8"/>
                <a:stretch>
                  <a:fillRect l="-3087" t="-24590" r="-4460" b="-491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9065615" y="5049628"/>
                <a:ext cx="2058769" cy="10370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3,0</m:t>
                              </m:r>
                            </m:sub>
                          </m:sSub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𝑆𝐸</m:t>
                          </m:r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5615" y="5049628"/>
                <a:ext cx="2058769" cy="103707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811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748582" y="1641285"/>
                <a:ext cx="6618518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8582" y="1641285"/>
                <a:ext cx="6618518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2748582" y="4010120"/>
            <a:ext cx="46730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The best solution is to get more data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50259" y="612948"/>
            <a:ext cx="823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You can’t just drop it because you will get omitted variable bias!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756249" y="2779536"/>
                <a:ext cx="76655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6249" y="2779536"/>
                <a:ext cx="766555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 flipV="1">
            <a:off x="8015591" y="2072172"/>
            <a:ext cx="0" cy="7073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584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692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2157" y="692723"/>
            <a:ext cx="6317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Omitted variable bias occurs </a:t>
            </a:r>
            <a:r>
              <a:rPr lang="en-GB" dirty="0"/>
              <a:t>when two things are true:</a:t>
            </a:r>
          </a:p>
        </p:txBody>
      </p:sp>
      <p:sp>
        <p:nvSpPr>
          <p:cNvPr id="3" name="Rectangle 2"/>
          <p:cNvSpPr/>
          <p:nvPr/>
        </p:nvSpPr>
        <p:spPr>
          <a:xfrm>
            <a:off x="3092157" y="1165498"/>
            <a:ext cx="76722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1.	Omitted variable is correlated with the variable in model</a:t>
            </a:r>
          </a:p>
          <a:p>
            <a:r>
              <a:rPr lang="en-GB" dirty="0"/>
              <a:t>2.	Omitted variable helps to determine the dependent variable </a:t>
            </a:r>
            <a:r>
              <a:rPr lang="en-GB" i="1" dirty="0"/>
              <a:t>Y</a:t>
            </a:r>
            <a:r>
              <a:rPr lang="en-GB" i="1" baseline="-25000" dirty="0"/>
              <a:t>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69623" y="2360022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Examples: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65714" y="2815882"/>
            <a:ext cx="39789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#1 Percentage of English learners: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Correlate with STR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Likely causes test scores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65715" y="4027321"/>
            <a:ext cx="35285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#2 Time of day of the test: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Does not correlate with STR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Probably affects test scores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265714" y="5238760"/>
            <a:ext cx="35365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#3 Parking lot space: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Likely correlate with STR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Does not cause test scores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499566" y="3092881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YES!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499566" y="4304320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NO!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499566" y="5515759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943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81780" y="631763"/>
            <a:ext cx="28360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Why is there bias?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51610" y="1595199"/>
                <a:ext cx="81250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/>
                  <a:t>1</a:t>
                </a:r>
                <a:r>
                  <a:rPr lang="en-GB" sz="2000" baseline="30000" dirty="0" smtClean="0"/>
                  <a:t>st</a:t>
                </a:r>
                <a:r>
                  <a:rPr lang="en-GB" sz="2000" dirty="0" smtClean="0"/>
                  <a:t> assumption is not true: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1610" y="1595199"/>
                <a:ext cx="8125099" cy="400110"/>
              </a:xfrm>
              <a:prstGeom prst="rect">
                <a:avLst/>
              </a:prstGeom>
              <a:blipFill>
                <a:blip r:embed="rId2"/>
                <a:stretch>
                  <a:fillRect l="-826" t="-9231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463247" y="1595199"/>
                <a:ext cx="315137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dirty="0" smtClean="0"/>
                  <a:t> are correlated</a:t>
                </a:r>
                <a:endParaRPr lang="en-GB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3247" y="1595199"/>
                <a:ext cx="3151376" cy="400110"/>
              </a:xfrm>
              <a:prstGeom prst="rect">
                <a:avLst/>
              </a:prstGeom>
              <a:blipFill>
                <a:blip r:embed="rId3"/>
                <a:stretch>
                  <a:fillRect t="-9231" r="-1547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502328" y="2304629"/>
                <a:ext cx="4371781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6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2328" y="2304629"/>
                <a:ext cx="4371781" cy="553998"/>
              </a:xfrm>
              <a:prstGeom prst="rect">
                <a:avLst/>
              </a:prstGeom>
              <a:blipFill>
                <a:blip r:embed="rId4"/>
                <a:stretch>
                  <a:fillRect t="-25275" b="-49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235520" y="3372957"/>
                <a:ext cx="270510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m:rPr>
                        <m:nor/>
                      </m:rPr>
                      <a:rPr lang="en-GB" sz="3200" dirty="0"/>
                      <m:t>+</m:t>
                    </m:r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GB" sz="3200" dirty="0" smtClean="0"/>
                  <a:t> </a:t>
                </a:r>
                <a:endParaRPr lang="en-GB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5520" y="3372957"/>
                <a:ext cx="2705100" cy="4924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 flipH="1">
            <a:off x="7027816" y="2858627"/>
            <a:ext cx="703760" cy="5952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313648" y="4884150"/>
                <a:ext cx="6749142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𝑇𝑒𝑠𝑡𝑆𝑐𝑜𝑟𝑒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𝑆𝑇𝑅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6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6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3648" y="4884150"/>
                <a:ext cx="6749142" cy="553998"/>
              </a:xfrm>
              <a:prstGeom prst="rect">
                <a:avLst/>
              </a:prstGeom>
              <a:blipFill>
                <a:blip r:embed="rId6"/>
                <a:stretch>
                  <a:fillRect t="-25275" b="-49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097604" y="6076574"/>
                <a:ext cx="275998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𝐸𝐿</m:t>
                        </m:r>
                      </m:e>
                      <m:sub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m:rPr>
                        <m:nor/>
                      </m:rPr>
                      <a:rPr lang="en-GB" sz="3200" dirty="0"/>
                      <m:t>+</m:t>
                    </m:r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GB" sz="3200" dirty="0" smtClean="0"/>
                  <a:t> </a:t>
                </a:r>
                <a:endParaRPr lang="en-GB" sz="32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7604" y="6076574"/>
                <a:ext cx="2759986" cy="49244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/>
          <p:nvPr/>
        </p:nvCxnSpPr>
        <p:spPr>
          <a:xfrm flipH="1">
            <a:off x="6927669" y="5438148"/>
            <a:ext cx="1807028" cy="6384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294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32631" y="678428"/>
            <a:ext cx="54393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A formula for omitted </a:t>
            </a:r>
            <a:r>
              <a:rPr lang="en-GB" sz="2400" dirty="0" smtClean="0"/>
              <a:t>variable bias 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291" y="1541416"/>
            <a:ext cx="8057892" cy="14396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2183" y="78025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182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56257" y="3377424"/>
            <a:ext cx="5517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This bias is persistent even in the large samples...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56257" y="4143088"/>
            <a:ext cx="5646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Degree of bias goes up if correlation </a:t>
            </a:r>
            <a:r>
              <a:rPr lang="el-GR" dirty="0" smtClean="0"/>
              <a:t>ρ</a:t>
            </a:r>
            <a:r>
              <a:rPr lang="en-GB" dirty="0" smtClean="0"/>
              <a:t> goes up...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56257" y="5175353"/>
            <a:ext cx="6083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Direction of the bias depends upon the sign of the </a:t>
            </a:r>
            <a:r>
              <a:rPr lang="el-GR" dirty="0" smtClean="0"/>
              <a:t>ρ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061334" y="5745018"/>
            <a:ext cx="1696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-1 ≤ </a:t>
            </a:r>
            <a:r>
              <a:rPr lang="el-GR" sz="2400" dirty="0" smtClean="0"/>
              <a:t>ρ</a:t>
            </a:r>
            <a:r>
              <a:rPr lang="en-GB" sz="2400" dirty="0" smtClean="0"/>
              <a:t> </a:t>
            </a:r>
            <a:r>
              <a:rPr lang="el-GR" sz="2400" dirty="0" smtClean="0"/>
              <a:t>≤</a:t>
            </a:r>
            <a:r>
              <a:rPr lang="en-GB" sz="2400" dirty="0" smtClean="0"/>
              <a:t> +1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2817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7046" y="418212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EL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978572" y="3485194"/>
            <a:ext cx="577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STR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978572" y="4922109"/>
            <a:ext cx="1353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TestScore</a:t>
            </a:r>
            <a:endParaRPr lang="en-GB" sz="20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776575" y="3816121"/>
            <a:ext cx="1153614" cy="3831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7" idx="1"/>
          </p:cNvCxnSpPr>
          <p:nvPr/>
        </p:nvCxnSpPr>
        <p:spPr>
          <a:xfrm>
            <a:off x="4776575" y="4582234"/>
            <a:ext cx="1201997" cy="5399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Up Arrow 9"/>
          <p:cNvSpPr/>
          <p:nvPr/>
        </p:nvSpPr>
        <p:spPr>
          <a:xfrm>
            <a:off x="6586206" y="3485194"/>
            <a:ext cx="291972" cy="330927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Up Arrow 10"/>
          <p:cNvSpPr/>
          <p:nvPr/>
        </p:nvSpPr>
        <p:spPr>
          <a:xfrm>
            <a:off x="3946691" y="4164464"/>
            <a:ext cx="291972" cy="330927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Up Arrow 11"/>
          <p:cNvSpPr/>
          <p:nvPr/>
        </p:nvSpPr>
        <p:spPr>
          <a:xfrm rot="10800000">
            <a:off x="7331828" y="4991292"/>
            <a:ext cx="291972" cy="330927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255440" y="517277"/>
                <a:ext cx="312739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𝑐𝑜𝑟𝑟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𝑆𝑇𝑅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𝐸𝐿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=0.19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5440" y="517277"/>
                <a:ext cx="3127395" cy="4616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148185" y="1369416"/>
                <a:ext cx="674914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𝑇𝑒𝑠𝑡𝑆𝑐𝑜𝑟𝑒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𝑆𝑇𝑅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8185" y="1369416"/>
                <a:ext cx="6749142" cy="430887"/>
              </a:xfrm>
              <a:prstGeom prst="rect">
                <a:avLst/>
              </a:prstGeom>
              <a:blipFill>
                <a:blip r:embed="rId3"/>
                <a:stretch>
                  <a:fillRect t="-25714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014037" y="2222467"/>
                <a:ext cx="206575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𝐸𝐿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m:rPr>
                        <m:nor/>
                      </m:rPr>
                      <a:rPr lang="en-GB" sz="2400" dirty="0"/>
                      <m:t>+</m:t>
                    </m:r>
                    <m:sSub>
                      <m:sSubPr>
                        <m:ctrlPr>
                          <a:rPr lang="en-GB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GB" sz="2400" dirty="0" smtClean="0"/>
                  <a:t> </a:t>
                </a:r>
                <a:endParaRPr lang="en-GB" sz="24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4037" y="2222467"/>
                <a:ext cx="2065758" cy="369332"/>
              </a:xfrm>
              <a:prstGeom prst="rect">
                <a:avLst/>
              </a:prstGeom>
              <a:blipFill>
                <a:blip r:embed="rId4"/>
                <a:stretch>
                  <a:fillRect l="-3846" r="-888" b="-3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/>
          <p:cNvCxnSpPr/>
          <p:nvPr/>
        </p:nvCxnSpPr>
        <p:spPr>
          <a:xfrm flipH="1">
            <a:off x="6997899" y="1869486"/>
            <a:ext cx="404387" cy="3393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200245" y="4099094"/>
            <a:ext cx="747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dirty="0" smtClean="0"/>
              <a:t>ρ&lt;</a:t>
            </a:r>
            <a:r>
              <a:rPr lang="en-GB" sz="2400" dirty="0" smtClean="0"/>
              <a:t>0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39815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 animBg="1"/>
      <p:bldP spid="11" grpId="0" animBg="1"/>
      <p:bldP spid="12" grpId="0" animBg="1"/>
      <p:bldP spid="14" grpId="0"/>
      <p:bldP spid="19" grpId="0"/>
      <p:bldP spid="20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89210" y="144082"/>
            <a:ext cx="30652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How to overcome?</a:t>
            </a:r>
          </a:p>
        </p:txBody>
      </p:sp>
      <p:sp>
        <p:nvSpPr>
          <p:cNvPr id="3" name="Rectangle 2"/>
          <p:cNvSpPr/>
          <p:nvPr/>
        </p:nvSpPr>
        <p:spPr>
          <a:xfrm>
            <a:off x="3105661" y="732188"/>
            <a:ext cx="3228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Add variable to the model.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509551" y="1373050"/>
                <a:ext cx="6618518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6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sr-Latn-RS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6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9551" y="1373050"/>
                <a:ext cx="6618518" cy="553998"/>
              </a:xfrm>
              <a:prstGeom prst="rect">
                <a:avLst/>
              </a:prstGeom>
              <a:blipFill>
                <a:blip r:embed="rId2"/>
                <a:stretch>
                  <a:fillRect t="-25275" b="-49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778033" y="2361472"/>
                <a:ext cx="8273144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r-Latn-RS" sz="3600" b="0" i="1" smtClean="0">
                            <a:latin typeface="Cambria Math" panose="02040503050406030204" pitchFamily="18" charset="0"/>
                          </a:rPr>
                          <m:t>𝑇𝑒𝑠𝑡𝑆𝑐𝑜𝑟𝑒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r-Latn-RS" sz="3600" b="0" i="1" smtClean="0">
                            <a:latin typeface="Cambria Math" panose="02040503050406030204" pitchFamily="18" charset="0"/>
                          </a:rPr>
                          <m:t>𝑆𝑇𝑅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6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r-Latn-RS" sz="3600" b="0" i="1" smtClean="0">
                            <a:latin typeface="Cambria Math" panose="02040503050406030204" pitchFamily="18" charset="0"/>
                          </a:rPr>
                          <m:t>𝐸𝐿</m:t>
                        </m:r>
                      </m:e>
                      <m:sub>
                        <m:r>
                          <a:rPr lang="en-GB" sz="3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6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8033" y="2361472"/>
                <a:ext cx="8273144" cy="553998"/>
              </a:xfrm>
              <a:prstGeom prst="rect">
                <a:avLst/>
              </a:prstGeom>
              <a:blipFill>
                <a:blip r:embed="rId3"/>
                <a:stretch>
                  <a:fillRect t="-25275" b="-49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771362" y="3880805"/>
                <a:ext cx="1507913" cy="8799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num>
                        <m:den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362" y="3880805"/>
                <a:ext cx="1507913" cy="87992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771362" y="5008256"/>
                <a:ext cx="1524456" cy="8799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num>
                        <m:den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362" y="5008256"/>
                <a:ext cx="1524456" cy="87992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658152" y="3248724"/>
            <a:ext cx="507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How do </a:t>
            </a:r>
            <a:r>
              <a:rPr lang="en-GB" dirty="0" smtClean="0"/>
              <a:t>you interpret on these coefficients?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4781719" y="4026858"/>
            <a:ext cx="7046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Change in Y due to change in X</a:t>
            </a:r>
            <a:r>
              <a:rPr lang="en-GB" sz="2000" baseline="-25000" dirty="0" smtClean="0"/>
              <a:t>1</a:t>
            </a:r>
            <a:r>
              <a:rPr lang="en-GB" sz="2000" dirty="0" smtClean="0"/>
              <a:t> holding X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 is constant.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4747773" y="5248161"/>
            <a:ext cx="7046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Change in Y due to change in X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 holding X</a:t>
            </a:r>
            <a:r>
              <a:rPr lang="en-GB" sz="2000" baseline="-25000" dirty="0" smtClean="0"/>
              <a:t>1</a:t>
            </a:r>
            <a:r>
              <a:rPr lang="en-GB" sz="2000" dirty="0" smtClean="0"/>
              <a:t> is constant.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6013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7063" y="297074"/>
            <a:ext cx="62087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Multivariate regression </a:t>
            </a:r>
            <a:r>
              <a:rPr lang="en-GB" sz="2400" dirty="0" smtClean="0"/>
              <a:t>model in general: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036425" y="1447015"/>
                <a:ext cx="661851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+...+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6425" y="1447015"/>
                <a:ext cx="6618518" cy="492443"/>
              </a:xfrm>
              <a:prstGeom prst="rect">
                <a:avLst/>
              </a:prstGeom>
              <a:blipFill>
                <a:blip r:embed="rId2"/>
                <a:stretch>
                  <a:fillRect t="-24691" b="-493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8951035" y="1539348"/>
            <a:ext cx="3097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(there is </a:t>
            </a:r>
            <a:r>
              <a:rPr lang="en-GB" sz="20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k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sz="2000" i="1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GB" sz="2000" i="1" baseline="300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in the model)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57412" y="2331273"/>
            <a:ext cx="2754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=1,2,....</a:t>
            </a:r>
            <a:r>
              <a:rPr lang="en-GB" sz="24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N</a:t>
            </a:r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      (</a:t>
            </a:r>
            <a:r>
              <a:rPr lang="en-GB" sz="24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N&gt;k</a:t>
            </a:r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78506" y="3419129"/>
            <a:ext cx="7643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Heteroscedasticity and homoscedasticity issue is the same...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761775" y="4287549"/>
                <a:ext cx="3446906" cy="4168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sr-Latn-R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sr-Latn-R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sr-Latn-RS" sz="24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sr-Latn-R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sr-Latn-R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−0</m:t>
                              </m:r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1775" y="4287549"/>
                <a:ext cx="3446906" cy="4168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211692" y="4272609"/>
                <a:ext cx="3502113" cy="4317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sr-Latn-R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sr-Latn-R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sr-Latn-RS" sz="24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sr-Latn-R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sr-Latn-R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−0</m:t>
                              </m:r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1692" y="4272609"/>
                <a:ext cx="3502113" cy="43178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998843" y="5783004"/>
            <a:ext cx="522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Which of these two cases is heteroscedastic?</a:t>
            </a:r>
          </a:p>
        </p:txBody>
      </p:sp>
    </p:spTree>
    <p:extLst>
      <p:ext uri="{BB962C8B-B14F-4D97-AF65-F5344CB8AC3E}">
        <p14:creationId xmlns:p14="http://schemas.microsoft.com/office/powerpoint/2010/main" val="3545168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2" grpId="0"/>
      <p:bldP spid="13" grpId="0"/>
      <p:bldP spid="14" grpId="0"/>
      <p:bldP spid="6" grpId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520</TotalTime>
  <Words>968</Words>
  <Application>Microsoft Office PowerPoint</Application>
  <PresentationFormat>Widescreen</PresentationFormat>
  <Paragraphs>369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Calibri</vt:lpstr>
      <vt:lpstr>Cambria Math</vt:lpstr>
      <vt:lpstr>Century Gothic</vt:lpstr>
      <vt:lpstr>Times New Roman</vt:lpstr>
      <vt:lpstr>Wingdings 3</vt:lpstr>
      <vt:lpstr>Wisp</vt:lpstr>
      <vt:lpstr>Statistics and Econometrics of Financial Markets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Econometrics</dc:title>
  <dc:creator>mirkosavic69@gmail.com</dc:creator>
  <cp:lastModifiedBy>mirkosavic69@gmail.com</cp:lastModifiedBy>
  <cp:revision>96</cp:revision>
  <dcterms:created xsi:type="dcterms:W3CDTF">2019-06-26T18:35:28Z</dcterms:created>
  <dcterms:modified xsi:type="dcterms:W3CDTF">2019-12-04T09:17:19Z</dcterms:modified>
</cp:coreProperties>
</file>