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7EBB-DFC3-4465-8A20-1D5345E3DFF3}" type="datetimeFigureOut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93A5-49D5-45BE-928E-1E0D647D9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7EBB-DFC3-4465-8A20-1D5345E3DFF3}" type="datetimeFigureOut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93A5-49D5-45BE-928E-1E0D647D9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7EBB-DFC3-4465-8A20-1D5345E3DFF3}" type="datetimeFigureOut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93A5-49D5-45BE-928E-1E0D647D9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7EBB-DFC3-4465-8A20-1D5345E3DFF3}" type="datetimeFigureOut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93A5-49D5-45BE-928E-1E0D647D9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7EBB-DFC3-4465-8A20-1D5345E3DFF3}" type="datetimeFigureOut">
              <a:rPr lang="en-US" smtClean="0"/>
              <a:pPr/>
              <a:t>20-Feb-20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93A5-49D5-45BE-928E-1E0D647D9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7EBB-DFC3-4465-8A20-1D5345E3DFF3}" type="datetimeFigureOut">
              <a:rPr lang="en-US" smtClean="0"/>
              <a:pPr/>
              <a:t>20-Feb-20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93A5-49D5-45BE-928E-1E0D647D9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7EBB-DFC3-4465-8A20-1D5345E3DFF3}" type="datetimeFigureOut">
              <a:rPr lang="en-US" smtClean="0"/>
              <a:pPr/>
              <a:t>20-Feb-20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93A5-49D5-45BE-928E-1E0D647D9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7EBB-DFC3-4465-8A20-1D5345E3DFF3}" type="datetimeFigureOut">
              <a:rPr lang="en-US" smtClean="0"/>
              <a:pPr/>
              <a:t>20-Feb-20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93A5-49D5-45BE-928E-1E0D647D9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7EBB-DFC3-4465-8A20-1D5345E3DFF3}" type="datetimeFigureOut">
              <a:rPr lang="en-US" smtClean="0"/>
              <a:pPr/>
              <a:t>20-Feb-20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93A5-49D5-45BE-928E-1E0D647D9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7EBB-DFC3-4465-8A20-1D5345E3DFF3}" type="datetimeFigureOut">
              <a:rPr lang="en-US" smtClean="0"/>
              <a:pPr/>
              <a:t>20-Feb-20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93A5-49D5-45BE-928E-1E0D647D95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7EBB-DFC3-4465-8A20-1D5345E3DFF3}" type="datetimeFigureOut">
              <a:rPr lang="en-US" smtClean="0"/>
              <a:pPr/>
              <a:t>20-Feb-20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6D93A5-49D5-45BE-928E-1E0D647D95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B6D93A5-49D5-45BE-928E-1E0D647D95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B307EBB-DFC3-4465-8A20-1D5345E3DFF3}" type="datetimeFigureOut">
              <a:rPr lang="en-US" smtClean="0"/>
              <a:pPr/>
              <a:t>20-Feb-20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English language </a:t>
            </a:r>
            <a:r>
              <a:rPr lang="en-US" dirty="0" smtClean="0"/>
              <a:t>2: oral exam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91984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ORAL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Oral </a:t>
            </a:r>
            <a:r>
              <a:rPr lang="en-US" dirty="0" smtClean="0"/>
              <a:t>exam </a:t>
            </a:r>
            <a:r>
              <a:rPr lang="en-US" dirty="0" smtClean="0"/>
              <a:t>(Talk + Power Point presentation</a:t>
            </a:r>
            <a:r>
              <a:rPr lang="en-US" dirty="0" smtClean="0"/>
              <a:t>): </a:t>
            </a:r>
            <a:r>
              <a:rPr lang="en-US" dirty="0" smtClean="0"/>
              <a:t>max. 10 </a:t>
            </a:r>
            <a:r>
              <a:rPr lang="en-US" dirty="0" smtClean="0"/>
              <a:t>pts  </a:t>
            </a:r>
            <a:endParaRPr lang="en-US" dirty="0" smtClean="0"/>
          </a:p>
          <a:p>
            <a:r>
              <a:rPr lang="en-US" dirty="0" smtClean="0"/>
              <a:t>What’s graded?: </a:t>
            </a:r>
            <a:r>
              <a:rPr lang="en-US" dirty="0" smtClean="0"/>
              <a:t>structure </a:t>
            </a:r>
            <a:r>
              <a:rPr lang="en-US" dirty="0" smtClean="0"/>
              <a:t>and content </a:t>
            </a:r>
            <a:r>
              <a:rPr lang="en-US" dirty="0" err="1" smtClean="0"/>
              <a:t>organisation</a:t>
            </a:r>
            <a:r>
              <a:rPr lang="en-US" dirty="0" smtClean="0"/>
              <a:t> (see units 51,52,53 in Vocabulary in use), </a:t>
            </a:r>
            <a:r>
              <a:rPr lang="en-US" dirty="0" smtClean="0"/>
              <a:t>accuracy, fluency, dealing with </a:t>
            </a:r>
            <a:r>
              <a:rPr lang="en-US" dirty="0" smtClean="0"/>
              <a:t>questions</a:t>
            </a:r>
          </a:p>
          <a:p>
            <a:r>
              <a:rPr lang="en-US" dirty="0" smtClean="0"/>
              <a:t>Individual or pair work</a:t>
            </a:r>
          </a:p>
          <a:p>
            <a:r>
              <a:rPr lang="en-US" dirty="0" smtClean="0"/>
              <a:t>Duration of the talk: 5 minutes per student. </a:t>
            </a:r>
          </a:p>
          <a:p>
            <a:r>
              <a:rPr lang="en-US" dirty="0" smtClean="0"/>
              <a:t>Reading from slides or notes is not allowed.</a:t>
            </a:r>
            <a:endParaRPr lang="en-US" dirty="0" smtClean="0"/>
          </a:p>
          <a:p>
            <a:endParaRPr lang="en-US" dirty="0" smtClean="0"/>
          </a:p>
          <a:p>
            <a:r>
              <a:rPr lang="en-US" u="sng" dirty="0" smtClean="0"/>
              <a:t>Topic submission+ timetable of presentations (in class): </a:t>
            </a:r>
          </a:p>
          <a:p>
            <a:r>
              <a:rPr lang="en-US" dirty="0" smtClean="0"/>
              <a:t>Novi Sad: </a:t>
            </a:r>
            <a:r>
              <a:rPr lang="en-US" dirty="0" smtClean="0"/>
              <a:t>26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and 27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February</a:t>
            </a:r>
            <a:endParaRPr lang="en-US" dirty="0" smtClean="0"/>
          </a:p>
          <a:p>
            <a:r>
              <a:rPr lang="en-US" dirty="0" smtClean="0"/>
              <a:t>Subotica: 2</a:t>
            </a:r>
            <a:r>
              <a:rPr lang="en-US" baseline="30000" dirty="0" smtClean="0"/>
              <a:t>nd</a:t>
            </a:r>
            <a:r>
              <a:rPr lang="en-US" dirty="0" smtClean="0"/>
              <a:t> March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79067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Oral exam: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5626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7200" dirty="0" smtClean="0"/>
              <a:t>FINANCE, MARKETING, MANAGEMENT, IT, TRADE, ACCOUNTING, MICRO/MACROECONOMIC </a:t>
            </a:r>
            <a:r>
              <a:rPr lang="en-US" sz="7200" dirty="0" smtClean="0"/>
              <a:t>CONCEPTS, GLOBAL BUSINESS AND ECONOMIC ISSUES…</a:t>
            </a:r>
            <a:endParaRPr lang="en-US" sz="7200" dirty="0" smtClean="0"/>
          </a:p>
          <a:p>
            <a:pPr marL="0" indent="0">
              <a:buNone/>
            </a:pPr>
            <a:endParaRPr lang="en-US" sz="7200" dirty="0" smtClean="0"/>
          </a:p>
          <a:p>
            <a:pPr marL="0" indent="0">
              <a:buNone/>
            </a:pPr>
            <a:r>
              <a:rPr lang="en-US" sz="7200" dirty="0" smtClean="0"/>
              <a:t>(Un)employment, Working hours and productivity, </a:t>
            </a:r>
            <a:r>
              <a:rPr lang="en-US" sz="7200" dirty="0" err="1"/>
              <a:t>Labour</a:t>
            </a:r>
            <a:r>
              <a:rPr lang="en-US" sz="7200" dirty="0"/>
              <a:t> </a:t>
            </a:r>
            <a:r>
              <a:rPr lang="en-US" sz="7200" dirty="0" smtClean="0"/>
              <a:t>rights, Gender equality (Gender pay gap), Glass ceiling, Business </a:t>
            </a:r>
            <a:r>
              <a:rPr lang="en-US" sz="7200" dirty="0" smtClean="0"/>
              <a:t>ethics…</a:t>
            </a:r>
            <a:endParaRPr lang="en-US" sz="7200" dirty="0" smtClean="0"/>
          </a:p>
          <a:p>
            <a:pPr marL="0" indent="0">
              <a:buNone/>
            </a:pPr>
            <a:r>
              <a:rPr lang="en-US" sz="7200" dirty="0" smtClean="0"/>
              <a:t>The future of work, New </a:t>
            </a:r>
            <a:r>
              <a:rPr lang="en-US" sz="7200" dirty="0"/>
              <a:t>business </a:t>
            </a:r>
            <a:r>
              <a:rPr lang="en-US" sz="7200" dirty="0" smtClean="0"/>
              <a:t>models, 21</a:t>
            </a:r>
            <a:r>
              <a:rPr lang="en-US" sz="7200" baseline="30000" dirty="0" smtClean="0"/>
              <a:t>st</a:t>
            </a:r>
            <a:r>
              <a:rPr lang="en-US" sz="7200" dirty="0" smtClean="0"/>
              <a:t> century skills/ skills gap, Sharing economy (Uber, </a:t>
            </a:r>
            <a:r>
              <a:rPr lang="en-US" sz="7200" dirty="0" err="1" smtClean="0"/>
              <a:t>AirBnB</a:t>
            </a:r>
            <a:r>
              <a:rPr lang="en-US" sz="7200" dirty="0"/>
              <a:t>…), </a:t>
            </a:r>
            <a:r>
              <a:rPr lang="en-US" sz="7200" dirty="0" smtClean="0"/>
              <a:t>Effects </a:t>
            </a:r>
            <a:r>
              <a:rPr lang="en-US" sz="7200" dirty="0"/>
              <a:t>of automation </a:t>
            </a:r>
            <a:r>
              <a:rPr lang="en-US" sz="7200" dirty="0" smtClean="0"/>
              <a:t>on </a:t>
            </a:r>
            <a:r>
              <a:rPr lang="en-US" sz="7200" dirty="0"/>
              <a:t>the labor market</a:t>
            </a:r>
          </a:p>
          <a:p>
            <a:pPr marL="0" indent="0">
              <a:buNone/>
            </a:pPr>
            <a:r>
              <a:rPr lang="en-US" sz="7200" dirty="0" smtClean="0"/>
              <a:t>Innovative farming, </a:t>
            </a:r>
            <a:r>
              <a:rPr lang="en-US" sz="7200" dirty="0" smtClean="0"/>
              <a:t>Modern </a:t>
            </a:r>
            <a:r>
              <a:rPr lang="en-US" sz="7200" dirty="0" smtClean="0"/>
              <a:t>agricultural cooperatives…</a:t>
            </a:r>
          </a:p>
          <a:p>
            <a:pPr marL="0" indent="0">
              <a:buNone/>
            </a:pPr>
            <a:r>
              <a:rPr lang="en-US" sz="7200" dirty="0" smtClean="0"/>
              <a:t>Fourth/Fifth industrial revolution – impact on business, people, opportunities and </a:t>
            </a:r>
            <a:r>
              <a:rPr lang="en-US" sz="7200" dirty="0" smtClean="0"/>
              <a:t>challenges</a:t>
            </a:r>
            <a:endParaRPr lang="en-US" sz="7200" dirty="0" smtClean="0"/>
          </a:p>
          <a:p>
            <a:pPr marL="0" indent="0">
              <a:buNone/>
            </a:pPr>
            <a:r>
              <a:rPr lang="en-US" sz="7200" dirty="0" smtClean="0"/>
              <a:t>Education and economic </a:t>
            </a:r>
            <a:r>
              <a:rPr lang="en-US" sz="7200" dirty="0" smtClean="0"/>
              <a:t>growth…</a:t>
            </a:r>
            <a:endParaRPr lang="en-US" sz="7200" dirty="0" smtClean="0"/>
          </a:p>
          <a:p>
            <a:pPr marL="0" indent="0">
              <a:buNone/>
            </a:pPr>
            <a:r>
              <a:rPr lang="en-US" sz="7200" dirty="0" smtClean="0"/>
              <a:t>Money, Cryptocurrencies, Cyber security, Data protection and </a:t>
            </a:r>
            <a:r>
              <a:rPr lang="en-US" sz="7200" dirty="0" smtClean="0"/>
              <a:t>privacy…</a:t>
            </a:r>
            <a:endParaRPr lang="en-US" sz="7200" dirty="0"/>
          </a:p>
          <a:p>
            <a:pPr marL="0" indent="0">
              <a:buNone/>
            </a:pPr>
            <a:r>
              <a:rPr lang="en-US" sz="7200" dirty="0" smtClean="0"/>
              <a:t>Future of global trade, E-trade, China-USA trade </a:t>
            </a:r>
            <a:r>
              <a:rPr lang="en-US" sz="7200" dirty="0" smtClean="0"/>
              <a:t>war…</a:t>
            </a:r>
            <a:endParaRPr lang="en-US" sz="7200" dirty="0" smtClean="0"/>
          </a:p>
          <a:p>
            <a:pPr marL="0" indent="0">
              <a:buNone/>
            </a:pPr>
            <a:r>
              <a:rPr lang="en-US" sz="7200" dirty="0" smtClean="0"/>
              <a:t>Customer </a:t>
            </a:r>
            <a:r>
              <a:rPr lang="en-US" sz="7200" dirty="0" smtClean="0"/>
              <a:t>satisfaction, Trends </a:t>
            </a:r>
            <a:r>
              <a:rPr lang="en-US" sz="7200" dirty="0" smtClean="0"/>
              <a:t>in advertising, Brand building in the digital age, Consumer </a:t>
            </a:r>
            <a:r>
              <a:rPr lang="en-US" sz="7200" dirty="0" smtClean="0"/>
              <a:t>protection…</a:t>
            </a:r>
            <a:endParaRPr lang="en-US" sz="7200" dirty="0" smtClean="0"/>
          </a:p>
          <a:p>
            <a:pPr marL="0" indent="0">
              <a:buNone/>
            </a:pPr>
            <a:r>
              <a:rPr lang="en-US" sz="7200" dirty="0" smtClean="0"/>
              <a:t>Fake news, Post truth era and </a:t>
            </a:r>
            <a:r>
              <a:rPr lang="en-US" sz="7200" dirty="0" smtClean="0"/>
              <a:t>the impact </a:t>
            </a:r>
            <a:r>
              <a:rPr lang="en-US" sz="7200" dirty="0" smtClean="0"/>
              <a:t>on </a:t>
            </a:r>
            <a:r>
              <a:rPr lang="en-US" sz="7200" dirty="0" smtClean="0"/>
              <a:t>economies…</a:t>
            </a:r>
            <a:endParaRPr lang="en-US" sz="7200" dirty="0" smtClean="0"/>
          </a:p>
          <a:p>
            <a:pPr marL="0" indent="0">
              <a:buNone/>
            </a:pPr>
            <a:r>
              <a:rPr lang="en-US" sz="7200" dirty="0" smtClean="0"/>
              <a:t>The impact of climate change on </a:t>
            </a:r>
            <a:r>
              <a:rPr lang="en-US" sz="7200" dirty="0" smtClean="0"/>
              <a:t>the economy, </a:t>
            </a:r>
            <a:r>
              <a:rPr lang="en-US" sz="7200" dirty="0" smtClean="0"/>
              <a:t>Renewable resources, Green </a:t>
            </a:r>
            <a:r>
              <a:rPr lang="en-US" sz="7200" dirty="0" smtClean="0"/>
              <a:t>economy…</a:t>
            </a:r>
            <a:endParaRPr lang="en-US" sz="7200" dirty="0" smtClean="0"/>
          </a:p>
          <a:p>
            <a:pPr marL="0" indent="0">
              <a:buNone/>
            </a:pPr>
            <a:r>
              <a:rPr lang="en-US" sz="7200" dirty="0" smtClean="0"/>
              <a:t>Demographic trends: Population aging, </a:t>
            </a:r>
            <a:r>
              <a:rPr lang="en-US" sz="7200" dirty="0" err="1" smtClean="0"/>
              <a:t>Labour</a:t>
            </a:r>
            <a:r>
              <a:rPr lang="en-US" sz="7200" dirty="0" smtClean="0"/>
              <a:t> migration, </a:t>
            </a:r>
            <a:r>
              <a:rPr lang="en-US" sz="7200" dirty="0"/>
              <a:t>B</a:t>
            </a:r>
            <a:r>
              <a:rPr lang="en-US" sz="7200" dirty="0" smtClean="0"/>
              <a:t>rain </a:t>
            </a:r>
            <a:r>
              <a:rPr lang="en-US" sz="7200" dirty="0" smtClean="0"/>
              <a:t>drain…</a:t>
            </a:r>
            <a:endParaRPr lang="en-US" sz="7200" dirty="0" smtClean="0"/>
          </a:p>
          <a:p>
            <a:pPr marL="0" indent="0">
              <a:buNone/>
            </a:pPr>
            <a:r>
              <a:rPr lang="en-US" sz="7200" dirty="0" smtClean="0"/>
              <a:t>The EU: Challenges </a:t>
            </a:r>
            <a:r>
              <a:rPr lang="en-US" sz="7200" dirty="0" smtClean="0"/>
              <a:t>the EU faces </a:t>
            </a:r>
            <a:r>
              <a:rPr lang="en-US" sz="7200" dirty="0" smtClean="0"/>
              <a:t>in the 21</a:t>
            </a:r>
            <a:r>
              <a:rPr lang="en-US" sz="7200" baseline="30000" dirty="0" smtClean="0"/>
              <a:t>st</a:t>
            </a:r>
            <a:r>
              <a:rPr lang="en-US" sz="7200" dirty="0" smtClean="0"/>
              <a:t> century, the EU policies, Serbia and the </a:t>
            </a:r>
            <a:r>
              <a:rPr lang="en-US" sz="7200" dirty="0" smtClean="0"/>
              <a:t>EU…</a:t>
            </a:r>
            <a:endParaRPr lang="en-US" sz="72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56853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281</TotalTime>
  <Words>291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Adjacency</vt:lpstr>
      <vt:lpstr>English language 2: oral exam</vt:lpstr>
      <vt:lpstr>ORAL EXAM</vt:lpstr>
      <vt:lpstr>Oral exam: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Mirna</dc:creator>
  <cp:lastModifiedBy>Korisnik</cp:lastModifiedBy>
  <cp:revision>28</cp:revision>
  <dcterms:created xsi:type="dcterms:W3CDTF">2018-02-19T09:29:23Z</dcterms:created>
  <dcterms:modified xsi:type="dcterms:W3CDTF">2020-02-20T11:25:56Z</dcterms:modified>
</cp:coreProperties>
</file>