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64" r:id="rId6"/>
    <p:sldId id="265" r:id="rId7"/>
    <p:sldId id="266" r:id="rId8"/>
    <p:sldId id="268" r:id="rId9"/>
    <p:sldId id="269" r:id="rId10"/>
    <p:sldId id="270" r:id="rId11"/>
    <p:sldId id="271" r:id="rId12"/>
    <p:sldId id="273"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F54DF8-5E99-48E7-B6CA-5F647C40B23F}">
          <p14:sldIdLst>
            <p14:sldId id="256"/>
            <p14:sldId id="257"/>
            <p14:sldId id="262"/>
            <p14:sldId id="263"/>
            <p14:sldId id="264"/>
            <p14:sldId id="265"/>
            <p14:sldId id="266"/>
            <p14:sldId id="268"/>
            <p14:sldId id="269"/>
            <p14:sldId id="270"/>
            <p14:sldId id="271"/>
            <p14:sldId id="273"/>
            <p14:sldId id="27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308461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118101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771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2665643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5222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2450690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3141543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382215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1866518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91F64-BE6B-468A-817D-75F6543112FC}"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7182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891F64-BE6B-468A-817D-75F6543112FC}"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2047188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891F64-BE6B-468A-817D-75F6543112FC}" type="datetimeFigureOut">
              <a:rPr lang="en-US" smtClean="0"/>
              <a:pPr/>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3223729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7891F64-BE6B-468A-817D-75F6543112FC}" type="datetimeFigureOut">
              <a:rPr lang="en-US" smtClean="0"/>
              <a:pPr/>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419403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91F64-BE6B-468A-817D-75F6543112FC}" type="datetimeFigureOut">
              <a:rPr lang="en-US" smtClean="0"/>
              <a:pPr/>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215901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91F64-BE6B-468A-817D-75F6543112FC}"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2565520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91F64-BE6B-468A-817D-75F6543112FC}"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67161-4E2F-43E7-A1E2-CFF64DC28744}" type="slidenum">
              <a:rPr lang="en-US" smtClean="0"/>
              <a:pPr/>
              <a:t>‹#›</a:t>
            </a:fld>
            <a:endParaRPr lang="en-US"/>
          </a:p>
        </p:txBody>
      </p:sp>
    </p:spTree>
    <p:extLst>
      <p:ext uri="{BB962C8B-B14F-4D97-AF65-F5344CB8AC3E}">
        <p14:creationId xmlns:p14="http://schemas.microsoft.com/office/powerpoint/2010/main" val="1737610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891F64-BE6B-468A-817D-75F6543112FC}" type="datetimeFigureOut">
              <a:rPr lang="en-US" smtClean="0"/>
              <a:pPr/>
              <a:t>3/6/2020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E67161-4E2F-43E7-A1E2-CFF64DC28744}" type="slidenum">
              <a:rPr lang="en-US" smtClean="0"/>
              <a:pPr/>
              <a:t>‹#›</a:t>
            </a:fld>
            <a:endParaRPr lang="en-US"/>
          </a:p>
        </p:txBody>
      </p:sp>
    </p:spTree>
    <p:extLst>
      <p:ext uri="{BB962C8B-B14F-4D97-AF65-F5344CB8AC3E}">
        <p14:creationId xmlns:p14="http://schemas.microsoft.com/office/powerpoint/2010/main" val="2211781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uropass.cedefop.europa.eu/en/documents/curriculum-vitae/templates-instruction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uropass.cedefop.europa.eu/sites/default/files/cv-example-1-en-gb.pdf" TargetMode="External"/><Relationship Id="rId2" Type="http://schemas.openxmlformats.org/officeDocument/2006/relationships/hyperlink" Target="https://europass.cedefop.europa.eu/documents/curriculum-vita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299"/>
          </a:xfrm>
        </p:spPr>
        <p:txBody>
          <a:bodyPr/>
          <a:lstStyle/>
          <a:p>
            <a:r>
              <a:rPr lang="sr-Latn-RS" dirty="0" smtClean="0"/>
              <a:t>CV/</a:t>
            </a:r>
            <a:r>
              <a:rPr lang="en-US" dirty="0"/>
              <a:t> </a:t>
            </a:r>
            <a:r>
              <a:rPr lang="en-US" dirty="0" smtClean="0"/>
              <a:t>RÉSUMÉ</a:t>
            </a:r>
            <a:r>
              <a:rPr lang="sr-Latn-RS" dirty="0" smtClean="0"/>
              <a:t/>
            </a:r>
            <a:br>
              <a:rPr lang="sr-Latn-RS" dirty="0" smtClean="0"/>
            </a:br>
            <a:endParaRPr lang="en-US" dirty="0"/>
          </a:p>
        </p:txBody>
      </p:sp>
      <p:sp>
        <p:nvSpPr>
          <p:cNvPr id="3" name="Subtitle 2"/>
          <p:cNvSpPr>
            <a:spLocks noGrp="1"/>
          </p:cNvSpPr>
          <p:nvPr>
            <p:ph type="subTitle" idx="1"/>
          </p:nvPr>
        </p:nvSpPr>
        <p:spPr/>
        <p:txBody>
          <a:bodyPr/>
          <a:lstStyle/>
          <a:p>
            <a:r>
              <a:rPr lang="sr-Latn-RS" dirty="0" smtClean="0"/>
              <a:t>+ ASSIGNMENT</a:t>
            </a:r>
            <a:endParaRPr lang="en-US" dirty="0"/>
          </a:p>
        </p:txBody>
      </p:sp>
    </p:spTree>
    <p:extLst>
      <p:ext uri="{BB962C8B-B14F-4D97-AF65-F5344CB8AC3E}">
        <p14:creationId xmlns:p14="http://schemas.microsoft.com/office/powerpoint/2010/main" val="894438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981200" y="274639"/>
            <a:ext cx="8229600" cy="561975"/>
          </a:xfrm>
        </p:spPr>
        <p:txBody>
          <a:bodyPr/>
          <a:lstStyle/>
          <a:p>
            <a:r>
              <a:rPr lang="en-US" altLang="en-US" sz="2800" dirty="0"/>
              <a:t>Business/Marketing </a:t>
            </a:r>
            <a:r>
              <a:rPr lang="sr-Latn-RS" altLang="en-US" sz="2800" dirty="0"/>
              <a:t>I</a:t>
            </a:r>
            <a:r>
              <a:rPr lang="en-US" altLang="en-US" sz="2800" dirty="0" err="1" smtClean="0"/>
              <a:t>ntern</a:t>
            </a:r>
            <a:r>
              <a:rPr lang="sr-Latn-RS" altLang="en-US" sz="2800" dirty="0" smtClean="0"/>
              <a:t> (WEDNESDAY, 3pm)</a:t>
            </a:r>
            <a:endParaRPr lang="en-US" altLang="en-US" sz="2800" dirty="0"/>
          </a:p>
        </p:txBody>
      </p:sp>
      <p:sp>
        <p:nvSpPr>
          <p:cNvPr id="3" name="Content Placeholder 2"/>
          <p:cNvSpPr>
            <a:spLocks noGrp="1"/>
          </p:cNvSpPr>
          <p:nvPr>
            <p:ph idx="1"/>
          </p:nvPr>
        </p:nvSpPr>
        <p:spPr>
          <a:xfrm>
            <a:off x="662152" y="987971"/>
            <a:ext cx="8713076" cy="5138191"/>
          </a:xfrm>
        </p:spPr>
        <p:txBody>
          <a:bodyPr>
            <a:normAutofit fontScale="92500" lnSpcReduction="10000"/>
          </a:bodyPr>
          <a:lstStyle/>
          <a:p>
            <a:pPr marL="0" indent="0">
              <a:buNone/>
              <a:defRPr/>
            </a:pPr>
            <a:r>
              <a:rPr lang="en-US" dirty="0"/>
              <a:t>We are looking for a self-motivated, proactive and detailed oriented business intern who is constantly looking to grow, improve him/herself, and get things done every day. Our company’s culture provides you with the opportunity to be creative, promotes inclusion and diversity, and allows you to take ownership of your work.</a:t>
            </a:r>
          </a:p>
          <a:p>
            <a:pPr marL="0" indent="0">
              <a:buNone/>
              <a:defRPr/>
            </a:pPr>
            <a:r>
              <a:rPr lang="en-US" dirty="0"/>
              <a:t>Your responsibilities may include:</a:t>
            </a:r>
          </a:p>
          <a:p>
            <a:pPr>
              <a:defRPr/>
            </a:pPr>
            <a:r>
              <a:rPr lang="en-US" dirty="0"/>
              <a:t>Conduct a variety of general administrative tasks as assigned</a:t>
            </a:r>
          </a:p>
          <a:p>
            <a:pPr>
              <a:defRPr/>
            </a:pPr>
            <a:r>
              <a:rPr lang="en-US" dirty="0"/>
              <a:t>Assist with processing mail, data entry </a:t>
            </a:r>
          </a:p>
          <a:p>
            <a:pPr>
              <a:defRPr/>
            </a:pPr>
            <a:r>
              <a:rPr lang="en-US" dirty="0"/>
              <a:t>Assist in putting together Marketing proposals and marketing brochures</a:t>
            </a:r>
          </a:p>
          <a:p>
            <a:pPr>
              <a:defRPr/>
            </a:pPr>
            <a:r>
              <a:rPr lang="en-US" dirty="0"/>
              <a:t>Track progress, priorities, and deadlines of various projects</a:t>
            </a:r>
          </a:p>
          <a:p>
            <a:pPr>
              <a:defRPr/>
            </a:pPr>
            <a:r>
              <a:rPr lang="en-US" dirty="0"/>
              <a:t>Greet guests and the general public; answer and route phone calls</a:t>
            </a:r>
          </a:p>
          <a:p>
            <a:pPr marL="0" indent="0">
              <a:buNone/>
              <a:defRPr/>
            </a:pPr>
            <a:r>
              <a:rPr lang="en-US" dirty="0"/>
              <a:t>To be considered for this internship position, you will currently be working towards a bachelor’s or master’s degree in business/marketing or a related field and have: some experience in an office environment (preferred). Must be proficient in Microsoft Office – this includes but is not limited to Word, Excel, PowerPoint. Previous experience working with excel spreadsheets. Excellent interpersonal and communication skills. Ability to work in a fast-paced, team-oriented environment. Solid organizational skills and attention to detail.</a:t>
            </a:r>
          </a:p>
          <a:p>
            <a:pPr marL="0" indent="0">
              <a:buNone/>
              <a:defRPr/>
            </a:pPr>
            <a:endParaRPr lang="en-US" dirty="0"/>
          </a:p>
          <a:p>
            <a:pPr marL="0" indent="0">
              <a:buNone/>
              <a:defRPr/>
            </a:pPr>
            <a:endParaRPr lang="en-US" dirty="0"/>
          </a:p>
        </p:txBody>
      </p:sp>
    </p:spTree>
    <p:extLst>
      <p:ext uri="{BB962C8B-B14F-4D97-AF65-F5344CB8AC3E}">
        <p14:creationId xmlns:p14="http://schemas.microsoft.com/office/powerpoint/2010/main" val="3761739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981200" y="274638"/>
            <a:ext cx="7257393" cy="633412"/>
          </a:xfrm>
        </p:spPr>
        <p:txBody>
          <a:bodyPr>
            <a:normAutofit fontScale="90000"/>
          </a:bodyPr>
          <a:lstStyle/>
          <a:p>
            <a:r>
              <a:rPr lang="en-US" altLang="en-US" sz="3200" dirty="0"/>
              <a:t>Public Policy </a:t>
            </a:r>
            <a:r>
              <a:rPr lang="en-US" altLang="en-US" sz="3200" dirty="0" smtClean="0"/>
              <a:t>Intern</a:t>
            </a:r>
            <a:r>
              <a:rPr lang="sr-Latn-RS" altLang="en-US" sz="3200" dirty="0" smtClean="0"/>
              <a:t> (WEDNESDAY, 4.45pm)</a:t>
            </a:r>
            <a:endParaRPr lang="en-US" altLang="en-US" sz="3200" dirty="0"/>
          </a:p>
        </p:txBody>
      </p:sp>
      <p:sp>
        <p:nvSpPr>
          <p:cNvPr id="3" name="Content Placeholder 2"/>
          <p:cNvSpPr>
            <a:spLocks noGrp="1"/>
          </p:cNvSpPr>
          <p:nvPr>
            <p:ph idx="1"/>
          </p:nvPr>
        </p:nvSpPr>
        <p:spPr>
          <a:xfrm>
            <a:off x="409903" y="908051"/>
            <a:ext cx="8744607" cy="5218113"/>
          </a:xfrm>
        </p:spPr>
        <p:txBody>
          <a:bodyPr>
            <a:normAutofit lnSpcReduction="10000"/>
          </a:bodyPr>
          <a:lstStyle/>
          <a:p>
            <a:pPr marL="0" indent="0">
              <a:buNone/>
              <a:defRPr/>
            </a:pPr>
            <a:r>
              <a:rPr lang="en-US" dirty="0"/>
              <a:t>ICF is a consultancy firm with offices worldwide. At ICF, we help governments, public agencies and international institutions solve complex problems and improve the quality of life of people around the world. You will be working on multiple projects at a time, interacting with all levels of staff and external stakeholders. You will:</a:t>
            </a:r>
          </a:p>
          <a:p>
            <a:pPr marL="0" indent="0">
              <a:buNone/>
              <a:defRPr/>
            </a:pPr>
            <a:r>
              <a:rPr lang="en-US" dirty="0"/>
              <a:t>• Perform research and analysis on public policy issues and programs.</a:t>
            </a:r>
          </a:p>
          <a:p>
            <a:pPr marL="0" indent="0">
              <a:buNone/>
              <a:defRPr/>
            </a:pPr>
            <a:r>
              <a:rPr lang="en-US" dirty="0"/>
              <a:t>• </a:t>
            </a:r>
            <a:r>
              <a:rPr lang="en-US" dirty="0" err="1"/>
              <a:t>Analyse</a:t>
            </a:r>
            <a:r>
              <a:rPr lang="en-US" dirty="0"/>
              <a:t> emerging or existing legislative public policy issues impacting the company.</a:t>
            </a:r>
          </a:p>
          <a:p>
            <a:pPr marL="0" indent="0">
              <a:buNone/>
              <a:defRPr/>
            </a:pPr>
            <a:r>
              <a:rPr lang="en-US" dirty="0"/>
              <a:t>• Prepare descriptive and analytical reports and analyses.</a:t>
            </a:r>
          </a:p>
          <a:p>
            <a:pPr marL="0" indent="0">
              <a:buNone/>
              <a:defRPr/>
            </a:pPr>
            <a:r>
              <a:rPr lang="en-US" dirty="0"/>
              <a:t>Required experience:</a:t>
            </a:r>
          </a:p>
          <a:p>
            <a:pPr>
              <a:defRPr/>
            </a:pPr>
            <a:r>
              <a:rPr lang="en-US" dirty="0"/>
              <a:t>A minimum of a Bachelors level degree in related field</a:t>
            </a:r>
          </a:p>
          <a:p>
            <a:pPr>
              <a:defRPr/>
            </a:pPr>
            <a:r>
              <a:rPr lang="en-US" dirty="0"/>
              <a:t>Intermediate or advanced computer user skills (Microsoft applications)</a:t>
            </a:r>
          </a:p>
          <a:p>
            <a:pPr>
              <a:defRPr/>
            </a:pPr>
            <a:r>
              <a:rPr lang="en-US" dirty="0"/>
              <a:t>Very good writing skills, including editing and proofreading skills</a:t>
            </a:r>
          </a:p>
          <a:p>
            <a:pPr>
              <a:defRPr/>
            </a:pPr>
            <a:r>
              <a:rPr lang="en-US" dirty="0"/>
              <a:t>Excellent oral and written English; fluency in at least one additional European language</a:t>
            </a:r>
          </a:p>
          <a:p>
            <a:pPr>
              <a:defRPr/>
            </a:pPr>
            <a:r>
              <a:rPr lang="en-US" dirty="0"/>
              <a:t>Knowledge of European policy making process and EU Institutions</a:t>
            </a:r>
          </a:p>
          <a:p>
            <a:pPr marL="0" indent="0">
              <a:buNone/>
              <a:defRPr/>
            </a:pPr>
            <a:endParaRPr lang="en-US" dirty="0"/>
          </a:p>
          <a:p>
            <a:pPr marL="0" indent="0">
              <a:buNone/>
              <a:defRPr/>
            </a:pPr>
            <a:endParaRPr lang="en-US" dirty="0"/>
          </a:p>
        </p:txBody>
      </p:sp>
    </p:spTree>
    <p:extLst>
      <p:ext uri="{BB962C8B-B14F-4D97-AF65-F5344CB8AC3E}">
        <p14:creationId xmlns:p14="http://schemas.microsoft.com/office/powerpoint/2010/main" val="2019364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981200" y="274638"/>
            <a:ext cx="8229600" cy="633412"/>
          </a:xfrm>
        </p:spPr>
        <p:txBody>
          <a:bodyPr>
            <a:normAutofit fontScale="90000"/>
          </a:bodyPr>
          <a:lstStyle/>
          <a:p>
            <a:r>
              <a:rPr lang="en-US" altLang="en-US" dirty="0" smtClean="0"/>
              <a:t>Financial </a:t>
            </a:r>
            <a:r>
              <a:rPr lang="en-US" altLang="en-US" dirty="0" smtClean="0"/>
              <a:t>Analyst</a:t>
            </a:r>
            <a:r>
              <a:rPr lang="sr-Latn-RS" altLang="en-US" dirty="0" smtClean="0"/>
              <a:t>  (Thursday, 8am)</a:t>
            </a:r>
            <a:endParaRPr lang="en-US" altLang="en-US" dirty="0" smtClean="0"/>
          </a:p>
        </p:txBody>
      </p:sp>
      <p:sp>
        <p:nvSpPr>
          <p:cNvPr id="3" name="Content Placeholder 2"/>
          <p:cNvSpPr>
            <a:spLocks noGrp="1"/>
          </p:cNvSpPr>
          <p:nvPr>
            <p:ph idx="1"/>
          </p:nvPr>
        </p:nvSpPr>
        <p:spPr>
          <a:xfrm>
            <a:off x="189186" y="1268414"/>
            <a:ext cx="9322676" cy="5329237"/>
          </a:xfrm>
        </p:spPr>
        <p:txBody>
          <a:bodyPr>
            <a:normAutofit/>
          </a:bodyPr>
          <a:lstStyle/>
          <a:p>
            <a:pPr>
              <a:defRPr/>
            </a:pPr>
            <a:r>
              <a:rPr lang="en-US" sz="2400" dirty="0"/>
              <a:t>Global Client requires a Financial Analyst to join their business. The Financial Analyst would be a key member of the team and needs to have a strong financial and management experience. The Client is ideally looking for a Qualified Accountant.</a:t>
            </a:r>
          </a:p>
          <a:p>
            <a:pPr marL="0" indent="0">
              <a:buNone/>
              <a:defRPr/>
            </a:pPr>
            <a:r>
              <a:rPr lang="en-US" sz="2400" dirty="0"/>
              <a:t>    In addition you will need to have:</a:t>
            </a:r>
          </a:p>
          <a:p>
            <a:pPr>
              <a:defRPr/>
            </a:pPr>
            <a:r>
              <a:rPr lang="en-US" sz="2400" dirty="0"/>
              <a:t>Relevant working experience in an accounting position.</a:t>
            </a:r>
          </a:p>
          <a:p>
            <a:pPr>
              <a:defRPr/>
            </a:pPr>
            <a:r>
              <a:rPr lang="en-US" sz="2400" dirty="0"/>
              <a:t>Experience with banks and auditors.</a:t>
            </a:r>
          </a:p>
          <a:p>
            <a:pPr>
              <a:defRPr/>
            </a:pPr>
            <a:r>
              <a:rPr lang="en-US" sz="2400" dirty="0"/>
              <a:t>IT skills</a:t>
            </a:r>
          </a:p>
          <a:p>
            <a:pPr>
              <a:defRPr/>
            </a:pPr>
            <a:r>
              <a:rPr lang="en-US" sz="2400" dirty="0"/>
              <a:t>Good communication skills, both oral and in writing.</a:t>
            </a:r>
          </a:p>
          <a:p>
            <a:pPr marL="0" indent="0">
              <a:buNone/>
              <a:defRPr/>
            </a:pPr>
            <a:r>
              <a:rPr lang="en-US" sz="2400" dirty="0"/>
              <a:t>In addition to a good salary and benefits including bonus and pension scheme, we offer a pleasant working environment in an enthusiastic team.</a:t>
            </a:r>
          </a:p>
        </p:txBody>
      </p:sp>
    </p:spTree>
    <p:extLst>
      <p:ext uri="{BB962C8B-B14F-4D97-AF65-F5344CB8AC3E}">
        <p14:creationId xmlns:p14="http://schemas.microsoft.com/office/powerpoint/2010/main" val="2410070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274639"/>
            <a:ext cx="8229600" cy="777875"/>
          </a:xfrm>
        </p:spPr>
        <p:txBody>
          <a:bodyPr/>
          <a:lstStyle/>
          <a:p>
            <a:pPr eaLnBrk="1" hangingPunct="1"/>
            <a:r>
              <a:rPr lang="en-US" altLang="en-US" dirty="0" smtClean="0"/>
              <a:t>Economist</a:t>
            </a:r>
            <a:r>
              <a:rPr lang="sr-Latn-RS" altLang="en-US" dirty="0" smtClean="0"/>
              <a:t> (THURSDAY, 9.45am)</a:t>
            </a:r>
            <a:endParaRPr lang="en-US" altLang="en-US" dirty="0" smtClean="0"/>
          </a:p>
        </p:txBody>
      </p:sp>
      <p:sp>
        <p:nvSpPr>
          <p:cNvPr id="6147" name="Rectangle 3"/>
          <p:cNvSpPr>
            <a:spLocks noGrp="1" noChangeArrowheads="1"/>
          </p:cNvSpPr>
          <p:nvPr>
            <p:ph type="body" idx="1"/>
          </p:nvPr>
        </p:nvSpPr>
        <p:spPr>
          <a:xfrm>
            <a:off x="620110" y="1268413"/>
            <a:ext cx="8734097" cy="5256212"/>
          </a:xfrm>
        </p:spPr>
        <p:txBody>
          <a:bodyPr>
            <a:normAutofit lnSpcReduction="10000"/>
          </a:bodyPr>
          <a:lstStyle/>
          <a:p>
            <a:pPr eaLnBrk="1" hangingPunct="1">
              <a:lnSpc>
                <a:spcPct val="80000"/>
              </a:lnSpc>
              <a:buFontTx/>
              <a:buNone/>
            </a:pPr>
            <a:r>
              <a:rPr lang="en-US" altLang="en-US" sz="2200" dirty="0"/>
              <a:t>Recruiter: </a:t>
            </a:r>
            <a:r>
              <a:rPr lang="sr-Cyrl-CS" altLang="en-US" sz="2200" dirty="0"/>
              <a:t>Bruce Hunt Associates Ltd </a:t>
            </a:r>
            <a:endParaRPr lang="en-US" altLang="en-US" sz="2200" dirty="0"/>
          </a:p>
          <a:p>
            <a:pPr eaLnBrk="1" hangingPunct="1">
              <a:lnSpc>
                <a:spcPct val="80000"/>
              </a:lnSpc>
              <a:buFontTx/>
              <a:buNone/>
            </a:pPr>
            <a:r>
              <a:rPr lang="en-US" altLang="en-US" sz="2200" dirty="0"/>
              <a:t>Location:   Vienna	</a:t>
            </a:r>
          </a:p>
          <a:p>
            <a:pPr eaLnBrk="1" hangingPunct="1">
              <a:lnSpc>
                <a:spcPct val="80000"/>
              </a:lnSpc>
              <a:buFontTx/>
              <a:buNone/>
            </a:pPr>
            <a:endParaRPr lang="en-US" altLang="en-US" sz="2200" dirty="0"/>
          </a:p>
          <a:p>
            <a:pPr eaLnBrk="1" hangingPunct="1">
              <a:lnSpc>
                <a:spcPct val="80000"/>
              </a:lnSpc>
              <a:buFontTx/>
              <a:buNone/>
            </a:pPr>
            <a:r>
              <a:rPr lang="en-US" altLang="en-US" sz="2200" b="1" dirty="0"/>
              <a:t>Description: </a:t>
            </a:r>
          </a:p>
          <a:p>
            <a:pPr eaLnBrk="1" hangingPunct="1">
              <a:lnSpc>
                <a:spcPct val="80000"/>
              </a:lnSpc>
              <a:buFontTx/>
              <a:buNone/>
            </a:pPr>
            <a:r>
              <a:rPr lang="en-US" altLang="en-US" sz="2200" dirty="0"/>
              <a:t>	</a:t>
            </a:r>
            <a:r>
              <a:rPr lang="sr-Cyrl-CS" altLang="en-US" sz="2200" dirty="0"/>
              <a:t>Economist to join a world leading consultancy specialising in commodities and based in </a:t>
            </a:r>
            <a:r>
              <a:rPr lang="en-US" altLang="en-US" sz="2200" dirty="0"/>
              <a:t>Vienna</a:t>
            </a:r>
            <a:r>
              <a:rPr lang="sr-Cyrl-CS" altLang="en-US" sz="2200" dirty="0"/>
              <a:t>. The Economist should have good microeconomics skills and probably an M</a:t>
            </a:r>
            <a:r>
              <a:rPr lang="en-US" altLang="en-US" sz="2200" dirty="0"/>
              <a:t>A</a:t>
            </a:r>
            <a:r>
              <a:rPr lang="sr-Cyrl-CS" altLang="en-US" sz="2200" dirty="0"/>
              <a:t> or PhD. Commercial experience since graduating is a must, ideally in a position where you have been using your economics skills to undertake market and industry analysis</a:t>
            </a:r>
            <a:r>
              <a:rPr lang="en-US" altLang="en-US" sz="2200" dirty="0"/>
              <a:t>.</a:t>
            </a:r>
            <a:r>
              <a:rPr lang="sr-Cyrl-CS" altLang="en-US" sz="2200" dirty="0"/>
              <a:t/>
            </a:r>
            <a:br>
              <a:rPr lang="sr-Cyrl-CS" altLang="en-US" sz="2200" dirty="0"/>
            </a:br>
            <a:r>
              <a:rPr lang="sr-Cyrl-CS" altLang="en-US" sz="2200" dirty="0"/>
              <a:t>The job requires; a strong interest in industry and market analysis; and the ability to work to deadlines. As Economist you will have excellent communication skills in Englis</a:t>
            </a:r>
            <a:r>
              <a:rPr lang="en-US" altLang="en-US" sz="2200" dirty="0"/>
              <a:t>h and one more foreign language</a:t>
            </a:r>
            <a:r>
              <a:rPr lang="sr-Cyrl-CS" altLang="en-US" sz="2200" dirty="0"/>
              <a:t>; and you should be prepared to undertake some travel (around 10 % of time); and be proficient in Word &amp; Excel. </a:t>
            </a:r>
            <a:endParaRPr lang="sr-Latn-RS" altLang="en-US" sz="2200" dirty="0"/>
          </a:p>
          <a:p>
            <a:pPr eaLnBrk="1" hangingPunct="1">
              <a:lnSpc>
                <a:spcPct val="80000"/>
              </a:lnSpc>
              <a:buFontTx/>
              <a:buNone/>
            </a:pPr>
            <a:endParaRPr lang="en-US" altLang="en-US" sz="2200" dirty="0"/>
          </a:p>
          <a:p>
            <a:pPr eaLnBrk="1" hangingPunct="1">
              <a:lnSpc>
                <a:spcPct val="80000"/>
              </a:lnSpc>
              <a:buFontTx/>
              <a:buNone/>
            </a:pPr>
            <a:r>
              <a:rPr lang="sr-Cyrl-CS" altLang="en-US" sz="2000" dirty="0"/>
              <a:t/>
            </a:r>
            <a:br>
              <a:rPr lang="sr-Cyrl-CS" altLang="en-US" sz="2000" dirty="0"/>
            </a:br>
            <a:r>
              <a:rPr lang="sr-Cyrl-CS" altLang="en-US" sz="2000" dirty="0"/>
              <a:t/>
            </a:r>
            <a:br>
              <a:rPr lang="sr-Cyrl-CS" altLang="en-US" sz="2000" dirty="0"/>
            </a:br>
            <a:endParaRPr lang="en-US" altLang="en-US" sz="2000" dirty="0"/>
          </a:p>
        </p:txBody>
      </p:sp>
    </p:spTree>
    <p:extLst>
      <p:ext uri="{BB962C8B-B14F-4D97-AF65-F5344CB8AC3E}">
        <p14:creationId xmlns:p14="http://schemas.microsoft.com/office/powerpoint/2010/main" val="94385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1882"/>
            <a:ext cx="8596668" cy="1104404"/>
          </a:xfrm>
        </p:spPr>
        <p:txBody>
          <a:bodyPr>
            <a:noAutofit/>
          </a:bodyPr>
          <a:lstStyle/>
          <a:p>
            <a:r>
              <a:rPr lang="en-US" sz="2400" dirty="0" smtClean="0">
                <a:solidFill>
                  <a:srgbClr val="FF0000"/>
                </a:solidFill>
              </a:rPr>
              <a:t>after  ensure  </a:t>
            </a:r>
            <a:r>
              <a:rPr lang="en-US" sz="2400" dirty="0">
                <a:solidFill>
                  <a:srgbClr val="FF0000"/>
                </a:solidFill>
              </a:rPr>
              <a:t>for  </a:t>
            </a:r>
            <a:r>
              <a:rPr lang="en-US" sz="2400" dirty="0" smtClean="0">
                <a:solidFill>
                  <a:srgbClr val="FF0000"/>
                </a:solidFill>
              </a:rPr>
              <a:t>applicants  </a:t>
            </a:r>
            <a:r>
              <a:rPr lang="en-US" sz="2400" dirty="0">
                <a:solidFill>
                  <a:srgbClr val="FF0000"/>
                </a:solidFill>
              </a:rPr>
              <a:t>insure </a:t>
            </a:r>
            <a:r>
              <a:rPr lang="en-US" sz="2400" dirty="0" smtClean="0">
                <a:solidFill>
                  <a:srgbClr val="FF0000"/>
                </a:solidFill>
              </a:rPr>
              <a:t>   on    employee   waste  employer   draw   applications    fail   brief  </a:t>
            </a:r>
            <a:r>
              <a:rPr lang="en-US" sz="2400" dirty="0">
                <a:solidFill>
                  <a:srgbClr val="FF0000"/>
                </a:solidFill>
              </a:rPr>
              <a:t>pay </a:t>
            </a:r>
            <a:r>
              <a:rPr lang="en-US" sz="2400" dirty="0" smtClean="0">
                <a:solidFill>
                  <a:srgbClr val="FF0000"/>
                </a:solidFill>
              </a:rPr>
              <a:t>work to</a:t>
            </a:r>
            <a:endParaRPr lang="en-US" sz="2400" dirty="0">
              <a:solidFill>
                <a:srgbClr val="FF0000"/>
              </a:solidFill>
            </a:endParaRPr>
          </a:p>
        </p:txBody>
      </p:sp>
      <p:sp>
        <p:nvSpPr>
          <p:cNvPr id="3" name="Content Placeholder 2"/>
          <p:cNvSpPr>
            <a:spLocks noGrp="1"/>
          </p:cNvSpPr>
          <p:nvPr>
            <p:ph idx="1"/>
          </p:nvPr>
        </p:nvSpPr>
        <p:spPr>
          <a:xfrm>
            <a:off x="380010" y="1930400"/>
            <a:ext cx="9832769" cy="4565403"/>
          </a:xfrm>
        </p:spPr>
        <p:txBody>
          <a:bodyPr>
            <a:normAutofit lnSpcReduction="10000"/>
          </a:bodyPr>
          <a:lstStyle/>
          <a:p>
            <a:pPr marL="0" indent="0">
              <a:buNone/>
            </a:pPr>
            <a:r>
              <a:rPr lang="en-US" sz="2400" dirty="0" smtClean="0"/>
              <a:t>Writing a CV is an important step in looking…… any job or training. The CV is often the first contact with a future …….. It needs to ….. the reader’s attention and to demonstrate why you should be given an interview. </a:t>
            </a:r>
            <a:endParaRPr lang="sr-Latn-RS" sz="2400" dirty="0" smtClean="0"/>
          </a:p>
          <a:p>
            <a:pPr marL="0" indent="0">
              <a:buNone/>
            </a:pPr>
            <a:r>
              <a:rPr lang="en-US" sz="2400" dirty="0" smtClean="0"/>
              <a:t>Employers generally spend no more than a minute on each CV when making the first selection from …. received. If you … to make the right impact, you will …. your opportunity. </a:t>
            </a:r>
            <a:endParaRPr lang="sr-Latn-RS" sz="2400" dirty="0" smtClean="0"/>
          </a:p>
          <a:p>
            <a:pPr marL="0" indent="0">
              <a:buNone/>
            </a:pPr>
            <a:r>
              <a:rPr lang="en-US" sz="2400" dirty="0" smtClean="0"/>
              <a:t>A CV must be …., in most cases two pages are enough to show who and what you are. Use short sentences. Concentrate …. the relevant aspects of your training and ….  experience. </a:t>
            </a:r>
            <a:endParaRPr lang="sr-Latn-RS" sz="2400" dirty="0" smtClean="0"/>
          </a:p>
          <a:p>
            <a:pPr marL="0" indent="0">
              <a:buNone/>
            </a:pPr>
            <a:r>
              <a:rPr lang="en-US" sz="2400" dirty="0" smtClean="0"/>
              <a:t>Check your CV carefully to remove any spelling mistakes and to … it is clear and logical.</a:t>
            </a:r>
            <a:endParaRPr lang="en-US" sz="2400" dirty="0"/>
          </a:p>
        </p:txBody>
      </p:sp>
    </p:spTree>
    <p:extLst>
      <p:ext uri="{BB962C8B-B14F-4D97-AF65-F5344CB8AC3E}">
        <p14:creationId xmlns:p14="http://schemas.microsoft.com/office/powerpoint/2010/main" val="3076462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PERSONAL INFORMATION</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First name</a:t>
            </a:r>
            <a:r>
              <a:rPr lang="sr-Latn-RS" sz="2400" dirty="0" smtClean="0"/>
              <a:t> + Surname</a:t>
            </a:r>
            <a:endParaRPr lang="en-US" sz="2400" dirty="0" smtClean="0"/>
          </a:p>
          <a:p>
            <a:pPr marL="0" indent="0">
              <a:buNone/>
            </a:pPr>
            <a:r>
              <a:rPr lang="en-US" sz="2400" dirty="0" smtClean="0"/>
              <a:t>Ad</a:t>
            </a:r>
            <a:r>
              <a:rPr lang="sr-Latn-RS" sz="2400" dirty="0"/>
              <a:t>d</a:t>
            </a:r>
            <a:r>
              <a:rPr lang="en-US" sz="2400" dirty="0" err="1" smtClean="0"/>
              <a:t>ress</a:t>
            </a:r>
            <a:r>
              <a:rPr lang="en-US" sz="2400" dirty="0" smtClean="0"/>
              <a:t>(</a:t>
            </a:r>
            <a:r>
              <a:rPr lang="en-US" sz="2400" dirty="0" err="1" smtClean="0"/>
              <a:t>es</a:t>
            </a:r>
            <a:r>
              <a:rPr lang="en-US" sz="2400" dirty="0" smtClean="0"/>
              <a:t>)</a:t>
            </a:r>
          </a:p>
          <a:p>
            <a:pPr marL="0" indent="0">
              <a:buNone/>
            </a:pPr>
            <a:r>
              <a:rPr lang="en-US" sz="2400" dirty="0" smtClean="0"/>
              <a:t>Telephone</a:t>
            </a:r>
          </a:p>
          <a:p>
            <a:pPr marL="0" indent="0">
              <a:buNone/>
            </a:pPr>
            <a:r>
              <a:rPr lang="en-US" sz="2400" dirty="0" smtClean="0"/>
              <a:t>Fax</a:t>
            </a:r>
          </a:p>
          <a:p>
            <a:pPr marL="0" indent="0">
              <a:buNone/>
            </a:pPr>
            <a:r>
              <a:rPr lang="en-US" sz="2400" dirty="0" smtClean="0"/>
              <a:t>E-mail</a:t>
            </a:r>
          </a:p>
          <a:p>
            <a:pPr marL="0" indent="0">
              <a:buNone/>
            </a:pPr>
            <a:r>
              <a:rPr lang="en-US" sz="2400" dirty="0" smtClean="0"/>
              <a:t>Website</a:t>
            </a:r>
            <a:endParaRPr lang="sr-Latn-RS" sz="2400" dirty="0" smtClean="0"/>
          </a:p>
          <a:p>
            <a:pPr marL="0" indent="0">
              <a:buNone/>
            </a:pPr>
            <a:r>
              <a:rPr lang="sr-Latn-RS" sz="2400" dirty="0" smtClean="0"/>
              <a:t>...</a:t>
            </a:r>
            <a:endParaRPr lang="sr-Latn-RS" sz="2400" dirty="0" smtClean="0"/>
          </a:p>
          <a:p>
            <a:pPr marL="0" indent="0">
              <a:buNone/>
            </a:pPr>
            <a:endParaRPr lang="en-US" sz="2400" dirty="0" smtClean="0"/>
          </a:p>
        </p:txBody>
      </p:sp>
    </p:spTree>
    <p:extLst>
      <p:ext uri="{BB962C8B-B14F-4D97-AF65-F5344CB8AC3E}">
        <p14:creationId xmlns:p14="http://schemas.microsoft.com/office/powerpoint/2010/main" val="924781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EDUCATION AND TRAINING</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start with most recent, there is no need to show all</a:t>
            </a:r>
            <a:r>
              <a:rPr lang="sr-Latn-RS" sz="2600" dirty="0" smtClean="0"/>
              <a:t> </a:t>
            </a:r>
            <a:r>
              <a:rPr lang="en-US" sz="2600" dirty="0" smtClean="0"/>
              <a:t>your qualifications, do not go back as far as</a:t>
            </a:r>
            <a:r>
              <a:rPr lang="sr-Latn-RS" sz="2600" dirty="0" smtClean="0"/>
              <a:t> </a:t>
            </a:r>
            <a:r>
              <a:rPr lang="en-US" sz="2600" dirty="0" smtClean="0"/>
              <a:t>primary school if you hold a university degree</a:t>
            </a:r>
          </a:p>
          <a:p>
            <a:pPr marL="0" indent="0">
              <a:buNone/>
            </a:pPr>
            <a:endParaRPr lang="sr-Latn-RS" sz="2600" dirty="0" smtClean="0"/>
          </a:p>
          <a:p>
            <a:pPr marL="0" indent="0">
              <a:buNone/>
            </a:pPr>
            <a:r>
              <a:rPr lang="sr-Latn-RS" sz="2600" b="1" dirty="0" smtClean="0"/>
              <a:t>Dates</a:t>
            </a:r>
            <a:r>
              <a:rPr lang="en-US" sz="2600" dirty="0" smtClean="0"/>
              <a:t>: </a:t>
            </a:r>
            <a:r>
              <a:rPr lang="sr-Latn-RS" sz="2600" dirty="0" smtClean="0"/>
              <a:t>f</a:t>
            </a:r>
            <a:r>
              <a:rPr lang="en-US" sz="2600" dirty="0" smtClean="0"/>
              <a:t>rom September 2004 to June 2009 /2010</a:t>
            </a:r>
          </a:p>
          <a:p>
            <a:pPr marL="0" indent="0">
              <a:buNone/>
            </a:pPr>
            <a:r>
              <a:rPr lang="en-US" sz="2600" dirty="0" smtClean="0"/>
              <a:t>onwards</a:t>
            </a:r>
          </a:p>
          <a:p>
            <a:pPr marL="0" indent="0">
              <a:buNone/>
            </a:pPr>
            <a:r>
              <a:rPr lang="en-US" sz="2600" b="1" dirty="0" smtClean="0"/>
              <a:t>Title of qualification awarded</a:t>
            </a:r>
            <a:r>
              <a:rPr lang="en-US" sz="2600" dirty="0" smtClean="0"/>
              <a:t>: BA in Economics</a:t>
            </a:r>
          </a:p>
          <a:p>
            <a:pPr marL="0" indent="0">
              <a:buNone/>
            </a:pPr>
            <a:r>
              <a:rPr lang="en-US" sz="2600" b="1" dirty="0" smtClean="0"/>
              <a:t>Name and type of </a:t>
            </a:r>
            <a:r>
              <a:rPr lang="en-US" sz="2600" b="1" dirty="0" err="1" smtClean="0"/>
              <a:t>organisation</a:t>
            </a:r>
            <a:r>
              <a:rPr lang="en-US" sz="2600" dirty="0" smtClean="0"/>
              <a:t>: Faculty of</a:t>
            </a:r>
            <a:r>
              <a:rPr lang="sr-Latn-RS" sz="2600" dirty="0" smtClean="0"/>
              <a:t> </a:t>
            </a:r>
            <a:r>
              <a:rPr lang="en-US" sz="2600" dirty="0" smtClean="0"/>
              <a:t>Economics in Subotica, University of Novi Sad</a:t>
            </a:r>
            <a:endParaRPr lang="en-US" sz="2600" dirty="0"/>
          </a:p>
        </p:txBody>
      </p:sp>
    </p:spTree>
    <p:extLst>
      <p:ext uri="{BB962C8B-B14F-4D97-AF65-F5344CB8AC3E}">
        <p14:creationId xmlns:p14="http://schemas.microsoft.com/office/powerpoint/2010/main" val="3923221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 EXPERIENCE</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start with the most recent</a:t>
            </a:r>
            <a:endParaRPr lang="sr-Latn-RS" sz="2600" dirty="0" smtClean="0"/>
          </a:p>
          <a:p>
            <a:pPr marL="0" indent="0">
              <a:buNone/>
            </a:pPr>
            <a:endParaRPr lang="en-US" sz="2600" dirty="0" smtClean="0"/>
          </a:p>
          <a:p>
            <a:pPr marL="0" indent="0">
              <a:buNone/>
            </a:pPr>
            <a:r>
              <a:rPr lang="en-US" sz="2600" b="1" dirty="0" smtClean="0"/>
              <a:t>Dates</a:t>
            </a:r>
            <a:r>
              <a:rPr lang="en-US" sz="2600" dirty="0" smtClean="0"/>
              <a:t>: From March 2009 to December 2012</a:t>
            </a:r>
          </a:p>
          <a:p>
            <a:pPr marL="0" indent="0">
              <a:buNone/>
            </a:pPr>
            <a:r>
              <a:rPr lang="en-US" sz="2600" b="1" dirty="0" smtClean="0"/>
              <a:t>Occupation or position held</a:t>
            </a:r>
            <a:r>
              <a:rPr lang="en-US" sz="2600" dirty="0" smtClean="0"/>
              <a:t>: Maintenance</a:t>
            </a:r>
            <a:r>
              <a:rPr lang="sr-Latn-RS" sz="2600" dirty="0" smtClean="0"/>
              <a:t> </a:t>
            </a:r>
            <a:r>
              <a:rPr lang="en-US" sz="2600" dirty="0" smtClean="0"/>
              <a:t>Technician</a:t>
            </a:r>
            <a:endParaRPr lang="sr-Latn-RS" sz="2600" dirty="0" smtClean="0"/>
          </a:p>
          <a:p>
            <a:pPr marL="0" indent="0">
              <a:buNone/>
            </a:pPr>
            <a:r>
              <a:rPr lang="en-US" sz="2600" b="1" dirty="0"/>
              <a:t>Main activities and responsibilities</a:t>
            </a:r>
            <a:r>
              <a:rPr lang="en-US" sz="2600" dirty="0"/>
              <a:t>: </a:t>
            </a:r>
            <a:r>
              <a:rPr lang="sr-Latn-RS" sz="2600" dirty="0" smtClean="0"/>
              <a:t>in charge of/responsible for </a:t>
            </a:r>
            <a:r>
              <a:rPr lang="sr-Latn-RS" sz="2600" dirty="0"/>
              <a:t>m</a:t>
            </a:r>
            <a:r>
              <a:rPr lang="en-US" sz="2600" dirty="0" err="1" smtClean="0"/>
              <a:t>aintenance</a:t>
            </a:r>
            <a:r>
              <a:rPr lang="en-US" sz="2600" dirty="0"/>
              <a:t> </a:t>
            </a:r>
            <a:r>
              <a:rPr lang="en-US" sz="2600" dirty="0" smtClean="0"/>
              <a:t>of </a:t>
            </a:r>
            <a:r>
              <a:rPr lang="en-US" sz="2600" dirty="0"/>
              <a:t>computers</a:t>
            </a:r>
            <a:endParaRPr lang="en-US" sz="2600" dirty="0" smtClean="0"/>
          </a:p>
          <a:p>
            <a:pPr marL="0" indent="0">
              <a:buNone/>
            </a:pPr>
            <a:r>
              <a:rPr lang="en-US" sz="2600" b="1" dirty="0" smtClean="0"/>
              <a:t>Name and address of employer</a:t>
            </a:r>
            <a:r>
              <a:rPr lang="en-US" sz="2600" dirty="0" smtClean="0"/>
              <a:t>: Anderson and</a:t>
            </a:r>
            <a:r>
              <a:rPr lang="sr-Latn-RS" sz="2600" dirty="0" smtClean="0"/>
              <a:t> </a:t>
            </a:r>
            <a:r>
              <a:rPr lang="en-US" sz="2600" dirty="0" smtClean="0"/>
              <a:t>Dobbs Ltd.</a:t>
            </a:r>
            <a:endParaRPr lang="sr-Latn-RS" sz="2600" dirty="0" smtClean="0"/>
          </a:p>
          <a:p>
            <a:pPr marL="0" indent="0">
              <a:buNone/>
            </a:pPr>
            <a:r>
              <a:rPr lang="en-US" sz="2600" dirty="0" smtClean="0"/>
              <a:t>12 Highland Road, </a:t>
            </a:r>
            <a:r>
              <a:rPr lang="sr-Latn-RS" sz="2600" dirty="0" err="1"/>
              <a:t>E</a:t>
            </a:r>
            <a:r>
              <a:rPr lang="en-US" sz="2600" dirty="0" err="1" smtClean="0"/>
              <a:t>dinbourgh</a:t>
            </a:r>
            <a:r>
              <a:rPr lang="en-US" sz="2600" dirty="0" smtClean="0"/>
              <a:t>, UK</a:t>
            </a:r>
          </a:p>
          <a:p>
            <a:pPr marL="0" indent="0">
              <a:buNone/>
            </a:pPr>
            <a:r>
              <a:rPr lang="en-US" sz="2600" b="1" dirty="0" smtClean="0"/>
              <a:t>Type of business</a:t>
            </a:r>
            <a:r>
              <a:rPr lang="en-US" sz="2600" dirty="0" smtClean="0"/>
              <a:t>: IT</a:t>
            </a:r>
            <a:endParaRPr lang="en-US" sz="2600" dirty="0"/>
          </a:p>
        </p:txBody>
      </p:sp>
    </p:spTree>
    <p:extLst>
      <p:ext uri="{BB962C8B-B14F-4D97-AF65-F5344CB8AC3E}">
        <p14:creationId xmlns:p14="http://schemas.microsoft.com/office/powerpoint/2010/main" val="3280756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SKILLS AND COMPETENCES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t>Language skills</a:t>
            </a:r>
            <a:r>
              <a:rPr lang="sr-Latn-RS" sz="2400" b="1" dirty="0"/>
              <a:t>:</a:t>
            </a:r>
            <a:endParaRPr lang="en-US" sz="2400" b="1" dirty="0" smtClean="0"/>
          </a:p>
          <a:p>
            <a:pPr marL="0" indent="0">
              <a:buNone/>
            </a:pPr>
            <a:r>
              <a:rPr lang="en-US" sz="2400" dirty="0" smtClean="0"/>
              <a:t>English:</a:t>
            </a:r>
            <a:r>
              <a:rPr lang="sr-Latn-RS" sz="2400" dirty="0" smtClean="0"/>
              <a:t> </a:t>
            </a:r>
            <a:r>
              <a:rPr lang="en-US" sz="2400" dirty="0" smtClean="0"/>
              <a:t>understanding: B2, speaking B2, writing</a:t>
            </a:r>
            <a:r>
              <a:rPr lang="sr-Latn-RS" sz="2400" dirty="0" smtClean="0"/>
              <a:t> </a:t>
            </a:r>
            <a:r>
              <a:rPr lang="en-US" sz="2400" dirty="0" smtClean="0"/>
              <a:t>B1</a:t>
            </a:r>
          </a:p>
          <a:p>
            <a:pPr marL="0" indent="0">
              <a:buNone/>
            </a:pPr>
            <a:r>
              <a:rPr lang="en-US" sz="2400" dirty="0" smtClean="0"/>
              <a:t>German: understanding B1, speaking B1,writing A2</a:t>
            </a:r>
          </a:p>
          <a:p>
            <a:pPr marL="0" indent="0">
              <a:buNone/>
            </a:pPr>
            <a:r>
              <a:rPr lang="en-US" sz="2400" b="1" dirty="0" smtClean="0"/>
              <a:t>Computer skills:</a:t>
            </a:r>
          </a:p>
          <a:p>
            <a:pPr marL="0" indent="0">
              <a:buNone/>
            </a:pPr>
            <a:r>
              <a:rPr lang="en-US" sz="2400" i="1" dirty="0" smtClean="0"/>
              <a:t>Good command </a:t>
            </a:r>
            <a:r>
              <a:rPr lang="en-US" sz="2400" i="1" dirty="0" smtClean="0"/>
              <a:t>of/Proficient </a:t>
            </a:r>
            <a:r>
              <a:rPr lang="en-US" sz="2400" i="1" dirty="0" smtClean="0"/>
              <a:t>in </a:t>
            </a:r>
            <a:r>
              <a:rPr lang="en-US" sz="2400" dirty="0" smtClean="0"/>
              <a:t>Microsoft Office tools (Word</a:t>
            </a:r>
            <a:r>
              <a:rPr lang="en-US" sz="2400" dirty="0" smtClean="0"/>
              <a:t>,</a:t>
            </a:r>
            <a:r>
              <a:rPr lang="sr-Latn-RS" sz="2400" dirty="0" smtClean="0"/>
              <a:t> </a:t>
            </a:r>
            <a:r>
              <a:rPr lang="en-US" sz="2400" dirty="0" smtClean="0"/>
              <a:t>Excel </a:t>
            </a:r>
            <a:r>
              <a:rPr lang="en-US" sz="2400" dirty="0" smtClean="0"/>
              <a:t>and Power Point)</a:t>
            </a:r>
            <a:endParaRPr lang="sr-Latn-RS" sz="2400" dirty="0" smtClean="0"/>
          </a:p>
          <a:p>
            <a:pPr marL="0" indent="0">
              <a:buNone/>
            </a:pPr>
            <a:r>
              <a:rPr lang="en-US" sz="2400" i="1" dirty="0" smtClean="0"/>
              <a:t>Basic knowledge of </a:t>
            </a:r>
            <a:r>
              <a:rPr lang="en-US" sz="2400" dirty="0" smtClean="0"/>
              <a:t>graphic design </a:t>
            </a:r>
            <a:r>
              <a:rPr lang="en-US" sz="2400" dirty="0" smtClean="0"/>
              <a:t>applications</a:t>
            </a:r>
            <a:endParaRPr lang="sr-Latn-RS" sz="2400" dirty="0" smtClean="0"/>
          </a:p>
          <a:p>
            <a:pPr marL="0" indent="0">
              <a:buNone/>
            </a:pPr>
            <a:r>
              <a:rPr lang="sr-Latn-RS" sz="2400" dirty="0" smtClean="0"/>
              <a:t>OR Basic user/Independent user/Proficient user</a:t>
            </a:r>
            <a:endParaRPr lang="sr-Latn-RS" sz="2400" dirty="0" smtClean="0"/>
          </a:p>
          <a:p>
            <a:pPr marL="0" indent="0">
              <a:buNone/>
            </a:pPr>
            <a:endParaRPr lang="en-US" sz="2400" dirty="0"/>
          </a:p>
        </p:txBody>
      </p:sp>
    </p:spTree>
    <p:extLst>
      <p:ext uri="{BB962C8B-B14F-4D97-AF65-F5344CB8AC3E}">
        <p14:creationId xmlns:p14="http://schemas.microsoft.com/office/powerpoint/2010/main" val="85883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SKILLS AND COMPETENCES</a:t>
            </a:r>
            <a:r>
              <a:rPr lang="en-US" b="1" dirty="0"/>
              <a:t/>
            </a:r>
            <a:br>
              <a:rPr lang="en-US" b="1" dirty="0"/>
            </a:br>
            <a:endParaRPr lang="en-US" dirty="0"/>
          </a:p>
        </p:txBody>
      </p:sp>
      <p:sp>
        <p:nvSpPr>
          <p:cNvPr id="3" name="Content Placeholder 2"/>
          <p:cNvSpPr>
            <a:spLocks noGrp="1"/>
          </p:cNvSpPr>
          <p:nvPr>
            <p:ph idx="1"/>
          </p:nvPr>
        </p:nvSpPr>
        <p:spPr>
          <a:xfrm>
            <a:off x="677334" y="1330037"/>
            <a:ext cx="8596668" cy="4711326"/>
          </a:xfrm>
        </p:spPr>
        <p:txBody>
          <a:bodyPr>
            <a:normAutofit lnSpcReduction="10000"/>
          </a:bodyPr>
          <a:lstStyle/>
          <a:p>
            <a:pPr marL="0" indent="0">
              <a:buNone/>
            </a:pPr>
            <a:r>
              <a:rPr lang="en-US" sz="2400" dirty="0" smtClean="0"/>
              <a:t>Good </a:t>
            </a:r>
            <a:r>
              <a:rPr lang="en-US" sz="2400" dirty="0" smtClean="0"/>
              <a:t>communication skills</a:t>
            </a:r>
          </a:p>
          <a:p>
            <a:pPr marL="0" indent="0">
              <a:buNone/>
            </a:pPr>
            <a:r>
              <a:rPr lang="en-US" sz="2400" dirty="0" smtClean="0"/>
              <a:t>Good ability to adapt to multicultural</a:t>
            </a:r>
            <a:r>
              <a:rPr lang="sr-Latn-RS" sz="2400" dirty="0" smtClean="0"/>
              <a:t> e</a:t>
            </a:r>
            <a:r>
              <a:rPr lang="en-US" sz="2400" dirty="0" err="1" smtClean="0"/>
              <a:t>nvironment</a:t>
            </a:r>
            <a:endParaRPr lang="sr-Latn-RS" sz="2400" dirty="0" smtClean="0"/>
          </a:p>
          <a:p>
            <a:pPr marL="0" indent="0">
              <a:buNone/>
            </a:pPr>
            <a:r>
              <a:rPr lang="en-US" sz="2400" dirty="0"/>
              <a:t>Leadership skills</a:t>
            </a:r>
          </a:p>
          <a:p>
            <a:pPr marL="0" indent="0">
              <a:buNone/>
            </a:pPr>
            <a:r>
              <a:rPr lang="en-US" sz="2400" dirty="0"/>
              <a:t>Team player</a:t>
            </a:r>
          </a:p>
          <a:p>
            <a:pPr marL="0" indent="0">
              <a:buNone/>
            </a:pPr>
            <a:r>
              <a:rPr lang="en-US" sz="2400" dirty="0"/>
              <a:t>Good interpersonal skills</a:t>
            </a:r>
          </a:p>
          <a:p>
            <a:pPr marL="0" indent="0">
              <a:buNone/>
            </a:pPr>
            <a:r>
              <a:rPr lang="en-US" sz="2400" dirty="0"/>
              <a:t>Well organized</a:t>
            </a:r>
          </a:p>
          <a:p>
            <a:pPr marL="0" indent="0">
              <a:buNone/>
            </a:pPr>
            <a:r>
              <a:rPr lang="en-US" sz="2400" dirty="0"/>
              <a:t>Ability to work under pressure and meet tight deadlines</a:t>
            </a:r>
          </a:p>
          <a:p>
            <a:pPr marL="0" indent="0">
              <a:buNone/>
            </a:pPr>
            <a:r>
              <a:rPr lang="en-US" sz="2400" dirty="0" smtClean="0"/>
              <a:t>Adaptability </a:t>
            </a:r>
            <a:r>
              <a:rPr lang="en-US" sz="2400" dirty="0"/>
              <a:t>to change to embrace the continuous changes in IT</a:t>
            </a:r>
          </a:p>
          <a:p>
            <a:pPr marL="0" indent="0">
              <a:buNone/>
            </a:pPr>
            <a:r>
              <a:rPr lang="en-US" sz="2400" dirty="0" smtClean="0"/>
              <a:t>Hard </a:t>
            </a:r>
            <a:r>
              <a:rPr lang="en-US" sz="2400" dirty="0"/>
              <a:t>working and innovative</a:t>
            </a:r>
          </a:p>
          <a:p>
            <a:pPr marL="0" indent="0">
              <a:buNone/>
            </a:pPr>
            <a:endParaRPr lang="en-US" dirty="0" smtClean="0"/>
          </a:p>
        </p:txBody>
      </p:sp>
    </p:spTree>
    <p:extLst>
      <p:ext uri="{BB962C8B-B14F-4D97-AF65-F5344CB8AC3E}">
        <p14:creationId xmlns:p14="http://schemas.microsoft.com/office/powerpoint/2010/main" val="200192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AND COMPETENCES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Other skills: </a:t>
            </a:r>
          </a:p>
          <a:p>
            <a:pPr marL="0" indent="0">
              <a:buNone/>
            </a:pPr>
            <a:r>
              <a:rPr lang="en-US" sz="2400" dirty="0" smtClean="0"/>
              <a:t>Driving </a:t>
            </a:r>
            <a:r>
              <a:rPr lang="en-US" sz="2400" dirty="0" err="1"/>
              <a:t>licence</a:t>
            </a:r>
            <a:r>
              <a:rPr lang="en-US" sz="2400" dirty="0"/>
              <a:t>: category B</a:t>
            </a:r>
          </a:p>
          <a:p>
            <a:endParaRPr lang="sr-Latn-RS" dirty="0" smtClean="0"/>
          </a:p>
          <a:p>
            <a:endParaRPr lang="sr-Latn-RS" dirty="0"/>
          </a:p>
          <a:p>
            <a:endParaRPr lang="sr-Latn-RS" dirty="0" smtClean="0"/>
          </a:p>
          <a:p>
            <a:endParaRPr lang="sr-Latn-RS" dirty="0"/>
          </a:p>
          <a:p>
            <a:endParaRPr lang="sr-Latn-RS" dirty="0" smtClean="0"/>
          </a:p>
          <a:p>
            <a:endParaRPr lang="sr-Latn-RS" dirty="0"/>
          </a:p>
          <a:p>
            <a:r>
              <a:rPr lang="en-US" dirty="0" smtClean="0">
                <a:hlinkClick r:id="rId2"/>
              </a:rPr>
              <a:t>http://europass.cedefop.europa.eu/en/documents/curriculum-vitae/templates-instructions</a:t>
            </a:r>
            <a:endParaRPr lang="en-US" dirty="0" smtClean="0"/>
          </a:p>
          <a:p>
            <a:endParaRPr lang="en-US" dirty="0"/>
          </a:p>
        </p:txBody>
      </p:sp>
    </p:spTree>
    <p:extLst>
      <p:ext uri="{BB962C8B-B14F-4D97-AF65-F5344CB8AC3E}">
        <p14:creationId xmlns:p14="http://schemas.microsoft.com/office/powerpoint/2010/main" val="1547757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30014"/>
          </a:xfrm>
        </p:spPr>
        <p:txBody>
          <a:bodyPr>
            <a:normAutofit fontScale="90000"/>
          </a:bodyPr>
          <a:lstStyle/>
          <a:p>
            <a:r>
              <a:rPr lang="sr-Latn-RS" dirty="0" smtClean="0"/>
              <a:t>ASSIGNMENT (for 10th and 11th March)</a:t>
            </a:r>
            <a:br>
              <a:rPr lang="sr-Latn-R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sr-Latn-RS" dirty="0" smtClean="0"/>
              <a:t>Write a CV. Find your task (job advertisement) on the following slides. Use the Europass template. Deadline: 10th/11th March.</a:t>
            </a:r>
          </a:p>
          <a:p>
            <a:pPr marL="0" indent="0">
              <a:buNone/>
            </a:pPr>
            <a:endParaRPr lang="sr-Latn-RS" dirty="0" smtClean="0"/>
          </a:p>
          <a:p>
            <a:r>
              <a:rPr lang="sr-Latn-RS" dirty="0" smtClean="0"/>
              <a:t>To access the Europass template follow the link below:</a:t>
            </a:r>
          </a:p>
          <a:p>
            <a:pPr marL="0" indent="0">
              <a:buNone/>
            </a:pPr>
            <a:endParaRPr lang="sr-Latn-RS" dirty="0" smtClean="0"/>
          </a:p>
          <a:p>
            <a:pPr marL="0" indent="0">
              <a:buNone/>
            </a:pPr>
            <a:r>
              <a:rPr lang="en-US" dirty="0" smtClean="0">
                <a:hlinkClick r:id="rId2"/>
              </a:rPr>
              <a:t>https</a:t>
            </a:r>
            <a:r>
              <a:rPr lang="en-US" dirty="0">
                <a:hlinkClick r:id="rId2"/>
              </a:rPr>
              <a:t>://</a:t>
            </a:r>
            <a:r>
              <a:rPr lang="en-US" dirty="0" smtClean="0">
                <a:hlinkClick r:id="rId2"/>
              </a:rPr>
              <a:t>europass.cedefop.europa.eu/documents/curriculum-vitae</a:t>
            </a:r>
            <a:endParaRPr lang="sr-Latn-RS" dirty="0" smtClean="0"/>
          </a:p>
          <a:p>
            <a:pPr marL="0" indent="0">
              <a:buNone/>
            </a:pPr>
            <a:endParaRPr lang="sr-Latn-RS" dirty="0"/>
          </a:p>
          <a:p>
            <a:pPr marL="0" indent="0">
              <a:buNone/>
            </a:pPr>
            <a:r>
              <a:rPr lang="sr-Latn-RS" dirty="0"/>
              <a:t>Sample CV: </a:t>
            </a:r>
          </a:p>
          <a:p>
            <a:pPr marL="0" indent="0">
              <a:buNone/>
            </a:pPr>
            <a:r>
              <a:rPr lang="sr-Latn-RS" dirty="0" smtClean="0">
                <a:hlinkClick r:id="rId3"/>
              </a:rPr>
              <a:t>https</a:t>
            </a:r>
            <a:r>
              <a:rPr lang="sr-Latn-RS" dirty="0">
                <a:hlinkClick r:id="rId3"/>
              </a:rPr>
              <a:t>://</a:t>
            </a:r>
            <a:r>
              <a:rPr lang="sr-Latn-RS" dirty="0" smtClean="0">
                <a:hlinkClick r:id="rId3"/>
              </a:rPr>
              <a:t>europass.cedefop.europa.eu/sites/default/files/cv-example-1-en-gb.pdf</a:t>
            </a:r>
            <a:endParaRPr lang="sr-Latn-RS" dirty="0" smtClean="0"/>
          </a:p>
          <a:p>
            <a:pPr marL="0" indent="0">
              <a:buNone/>
            </a:pPr>
            <a:endParaRPr lang="sr-Latn-RS" dirty="0"/>
          </a:p>
          <a:p>
            <a:pPr marL="0" indent="0">
              <a:buNone/>
            </a:pPr>
            <a:r>
              <a:rPr lang="sr-Latn-RS" dirty="0" smtClean="0"/>
              <a:t>If you have any questions, do not hesitate do contact me at: vidakovicm@ef.uns.ac.rs</a:t>
            </a:r>
          </a:p>
          <a:p>
            <a:pPr marL="0" indent="0">
              <a:buNone/>
            </a:pPr>
            <a:endParaRPr lang="en-US" dirty="0"/>
          </a:p>
        </p:txBody>
      </p:sp>
    </p:spTree>
    <p:extLst>
      <p:ext uri="{BB962C8B-B14F-4D97-AF65-F5344CB8AC3E}">
        <p14:creationId xmlns:p14="http://schemas.microsoft.com/office/powerpoint/2010/main" val="8573122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83</TotalTime>
  <Words>964</Words>
  <Application>Microsoft Office PowerPoint</Application>
  <PresentationFormat>Widescreen</PresentationFormat>
  <Paragraphs>106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CV/ RÉSUMÉ </vt:lpstr>
      <vt:lpstr>after  ensure  for  applicants  insure    on    employee   waste  employer   draw   applications    fail   brief  pay work to</vt:lpstr>
      <vt:lpstr>PERSONAL INFORMATION </vt:lpstr>
      <vt:lpstr>EDUCATION AND TRAINING </vt:lpstr>
      <vt:lpstr>WORK EXPERIENCE </vt:lpstr>
      <vt:lpstr>SKILLS AND COMPETENCES </vt:lpstr>
      <vt:lpstr>SKILLS AND COMPETENCES </vt:lpstr>
      <vt:lpstr>SKILLS AND COMPETENCES </vt:lpstr>
      <vt:lpstr>ASSIGNMENT (for 10th and 11th March) </vt:lpstr>
      <vt:lpstr>Business/Marketing Intern (WEDNESDAY, 3pm)</vt:lpstr>
      <vt:lpstr>Public Policy Intern (WEDNESDAY, 4.45pm)</vt:lpstr>
      <vt:lpstr>Financial Analyst  (Thursday, 8am)</vt:lpstr>
      <vt:lpstr>Economist (THURSDAY, 9.45am)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CV</dc:title>
  <dc:creator>Mirna</dc:creator>
  <cp:lastModifiedBy>me</cp:lastModifiedBy>
  <cp:revision>16</cp:revision>
  <dcterms:created xsi:type="dcterms:W3CDTF">2015-03-16T09:49:45Z</dcterms:created>
  <dcterms:modified xsi:type="dcterms:W3CDTF">2020-03-06T13:46:41Z</dcterms:modified>
</cp:coreProperties>
</file>