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ISPITIVANJE SKUPA MOGUĆIH REŠENJA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776" y="94891"/>
            <a:ext cx="1911620" cy="121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05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STAVOVI O DUALITETU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938" y="1466491"/>
            <a:ext cx="9229715" cy="505507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STAV SIMETRIJE: </a:t>
            </a:r>
            <a:r>
              <a:rPr lang="en-US" sz="2000" dirty="0"/>
              <a:t>Dual </a:t>
            </a:r>
            <a:r>
              <a:rPr lang="en-US" sz="2000" dirty="0" err="1"/>
              <a:t>dualnog</a:t>
            </a:r>
            <a:r>
              <a:rPr lang="en-US" sz="2000" dirty="0"/>
              <a:t> </a:t>
            </a:r>
            <a:r>
              <a:rPr lang="en-US" sz="2000" dirty="0" err="1"/>
              <a:t>modela</a:t>
            </a:r>
            <a:r>
              <a:rPr lang="en-US" sz="2000" dirty="0"/>
              <a:t> je </a:t>
            </a:r>
            <a:r>
              <a:rPr lang="en-US" sz="2000" dirty="0" err="1"/>
              <a:t>primarni</a:t>
            </a:r>
            <a:r>
              <a:rPr lang="en-US" sz="2000" dirty="0"/>
              <a:t> model.</a:t>
            </a:r>
          </a:p>
          <a:p>
            <a:pPr marL="0" indent="0" algn="just">
              <a:buNone/>
            </a:pPr>
            <a:r>
              <a:rPr lang="en-US" sz="2000" b="1" dirty="0" smtClean="0"/>
              <a:t>STAV SLABOG DUALITETA: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svako</a:t>
            </a:r>
            <a:r>
              <a:rPr lang="en-US" sz="2000" dirty="0"/>
              <a:t> </a:t>
            </a:r>
            <a:r>
              <a:rPr lang="en-US" sz="2000" dirty="0" err="1" smtClean="0"/>
              <a:t>mog</a:t>
            </a:r>
            <a:r>
              <a:rPr lang="sr-Latn-RS" sz="2000" dirty="0"/>
              <a:t>ć</a:t>
            </a:r>
            <a:r>
              <a:rPr lang="en-US" sz="2000" dirty="0" smtClean="0"/>
              <a:t>e re</a:t>
            </a:r>
            <a:r>
              <a:rPr lang="sr-Latn-RS" sz="2000" dirty="0" smtClean="0"/>
              <a:t>še</a:t>
            </a:r>
            <a:r>
              <a:rPr lang="en-US" sz="2000" dirty="0" err="1" smtClean="0"/>
              <a:t>nje</a:t>
            </a:r>
            <a:r>
              <a:rPr lang="en-US" sz="2000" dirty="0" smtClean="0"/>
              <a:t> </a:t>
            </a:r>
            <a:r>
              <a:rPr lang="en-US" sz="2000" u="sng" dirty="0"/>
              <a:t>x</a:t>
            </a:r>
            <a:r>
              <a:rPr lang="en-US" sz="2000" dirty="0"/>
              <a:t> </a:t>
            </a:r>
            <a:r>
              <a:rPr lang="en-US" sz="2000" dirty="0" err="1"/>
              <a:t>primarnog</a:t>
            </a:r>
            <a:r>
              <a:rPr lang="en-US" sz="2000" dirty="0"/>
              <a:t> </a:t>
            </a:r>
            <a:r>
              <a:rPr lang="en-US" sz="2000" dirty="0" err="1"/>
              <a:t>problema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svako</a:t>
            </a:r>
            <a:r>
              <a:rPr lang="en-US" sz="2000" dirty="0"/>
              <a:t> </a:t>
            </a:r>
            <a:r>
              <a:rPr lang="en-US" sz="2000" dirty="0" err="1" smtClean="0"/>
              <a:t>mogu</a:t>
            </a:r>
            <a:r>
              <a:rPr lang="sr-Latn-RS" sz="2000" dirty="0"/>
              <a:t>ć</a:t>
            </a:r>
            <a:r>
              <a:rPr lang="en-US" sz="2000" dirty="0" smtClean="0"/>
              <a:t>e re</a:t>
            </a:r>
            <a:r>
              <a:rPr lang="sr-Latn-RS" sz="2000" dirty="0" smtClean="0"/>
              <a:t>š</a:t>
            </a:r>
            <a:r>
              <a:rPr lang="en-US" sz="2000" dirty="0" err="1" smtClean="0"/>
              <a:t>enje</a:t>
            </a:r>
            <a:r>
              <a:rPr lang="en-US" sz="2000" dirty="0" smtClean="0"/>
              <a:t> </a:t>
            </a:r>
            <a:r>
              <a:rPr lang="en-US" sz="2000" u="sng" dirty="0"/>
              <a:t>d</a:t>
            </a:r>
            <a:r>
              <a:rPr lang="en-US" sz="2000" dirty="0"/>
              <a:t> </a:t>
            </a:r>
            <a:r>
              <a:rPr lang="en-US" sz="2000" dirty="0" err="1"/>
              <a:t>duala</a:t>
            </a:r>
            <a:r>
              <a:rPr lang="en-US" sz="2000" dirty="0"/>
              <a:t>, </a:t>
            </a:r>
            <a:r>
              <a:rPr lang="en-US" sz="2000" dirty="0" err="1"/>
              <a:t>vrednost</a:t>
            </a:r>
            <a:r>
              <a:rPr lang="en-US" sz="2000" dirty="0"/>
              <a:t> </a:t>
            </a:r>
            <a:r>
              <a:rPr lang="en-US" sz="2000" dirty="0" err="1"/>
              <a:t>funkcije</a:t>
            </a:r>
            <a:r>
              <a:rPr lang="en-US" sz="2000" dirty="0"/>
              <a:t> </a:t>
            </a:r>
            <a:r>
              <a:rPr lang="en-US" sz="2000" dirty="0" err="1"/>
              <a:t>kriterijuma</a:t>
            </a:r>
            <a:r>
              <a:rPr lang="en-US" sz="2000" dirty="0"/>
              <a:t> </a:t>
            </a:r>
            <a:r>
              <a:rPr lang="en-US" sz="2000" dirty="0" err="1"/>
              <a:t>primarnog</a:t>
            </a:r>
            <a:r>
              <a:rPr lang="en-US" sz="2000" dirty="0"/>
              <a:t> </a:t>
            </a:r>
            <a:r>
              <a:rPr lang="en-US" sz="2000" dirty="0" err="1"/>
              <a:t>problema</a:t>
            </a:r>
            <a:r>
              <a:rPr lang="en-US" sz="2000" dirty="0"/>
              <a:t> </a:t>
            </a:r>
            <a:r>
              <a:rPr lang="en-US" sz="2000" dirty="0" err="1"/>
              <a:t>maksimuma</a:t>
            </a:r>
            <a:r>
              <a:rPr lang="en-US" sz="2000" dirty="0"/>
              <a:t> </a:t>
            </a:r>
            <a:r>
              <a:rPr lang="en-US" sz="2000" dirty="0" err="1"/>
              <a:t>manja</a:t>
            </a:r>
            <a:r>
              <a:rPr lang="en-US" sz="2000" dirty="0"/>
              <a:t> je </a:t>
            </a:r>
            <a:r>
              <a:rPr lang="en-US" sz="2000" dirty="0" err="1"/>
              <a:t>ili</a:t>
            </a:r>
            <a:r>
              <a:rPr lang="en-US" sz="2000" dirty="0"/>
              <a:t> je </a:t>
            </a:r>
            <a:r>
              <a:rPr lang="en-US" sz="2000" dirty="0" err="1"/>
              <a:t>jednaka</a:t>
            </a:r>
            <a:r>
              <a:rPr lang="en-US" sz="2000" dirty="0"/>
              <a:t> </a:t>
            </a:r>
            <a:r>
              <a:rPr lang="en-US" sz="2000" dirty="0" err="1"/>
              <a:t>vrednosti</a:t>
            </a:r>
            <a:r>
              <a:rPr lang="en-US" sz="2000" dirty="0"/>
              <a:t> </a:t>
            </a:r>
            <a:r>
              <a:rPr lang="en-US" sz="2000" dirty="0" err="1"/>
              <a:t>funkcije</a:t>
            </a:r>
            <a:r>
              <a:rPr lang="en-US" sz="2000" dirty="0"/>
              <a:t> </a:t>
            </a:r>
            <a:r>
              <a:rPr lang="en-US" sz="2000" dirty="0" err="1"/>
              <a:t>kriterijuma</a:t>
            </a:r>
            <a:r>
              <a:rPr lang="en-US" sz="2000" dirty="0"/>
              <a:t> </a:t>
            </a:r>
            <a:r>
              <a:rPr lang="en-US" sz="2000" dirty="0" err="1"/>
              <a:t>dualnog</a:t>
            </a:r>
            <a:r>
              <a:rPr lang="en-US" sz="2000" dirty="0"/>
              <a:t> </a:t>
            </a:r>
            <a:r>
              <a:rPr lang="en-US" sz="2000" dirty="0" err="1"/>
              <a:t>problema</a:t>
            </a:r>
            <a:r>
              <a:rPr lang="en-US" sz="2000" dirty="0"/>
              <a:t> </a:t>
            </a:r>
            <a:r>
              <a:rPr lang="en-US" sz="2000" dirty="0" err="1"/>
              <a:t>minimuma</a:t>
            </a:r>
            <a:r>
              <a:rPr lang="en-US" sz="2000" dirty="0"/>
              <a:t>. </a:t>
            </a:r>
            <a:r>
              <a:rPr lang="en-US" sz="2000" dirty="0" err="1"/>
              <a:t>Ekonomsko</a:t>
            </a:r>
            <a:r>
              <a:rPr lang="en-US" sz="2000" dirty="0"/>
              <a:t> </a:t>
            </a:r>
            <a:r>
              <a:rPr lang="en-US" sz="2000" dirty="0" err="1" smtClean="0"/>
              <a:t>tuma</a:t>
            </a:r>
            <a:r>
              <a:rPr lang="sr-Latn-RS" sz="2000" dirty="0" smtClean="0"/>
              <a:t>č</a:t>
            </a:r>
            <a:r>
              <a:rPr lang="en-US" sz="2000" dirty="0" err="1" smtClean="0"/>
              <a:t>enje</a:t>
            </a:r>
            <a:r>
              <a:rPr lang="en-US" sz="2000" dirty="0" smtClean="0"/>
              <a:t> </a:t>
            </a:r>
            <a:r>
              <a:rPr lang="en-US" sz="2000" dirty="0" err="1"/>
              <a:t>stava</a:t>
            </a:r>
            <a:r>
              <a:rPr lang="en-US" sz="2000" dirty="0"/>
              <a:t> </a:t>
            </a:r>
            <a:r>
              <a:rPr lang="en-US" sz="2000" dirty="0" err="1"/>
              <a:t>slabog</a:t>
            </a:r>
            <a:r>
              <a:rPr lang="en-US" sz="2000" dirty="0"/>
              <a:t> </a:t>
            </a:r>
            <a:r>
              <a:rPr lang="en-US" sz="2000" dirty="0" err="1"/>
              <a:t>dualiteta</a:t>
            </a:r>
            <a:r>
              <a:rPr lang="en-US" sz="2000" dirty="0"/>
              <a:t> je </a:t>
            </a:r>
            <a:r>
              <a:rPr lang="en-US" sz="2000" dirty="0" err="1"/>
              <a:t>povezano</a:t>
            </a:r>
            <a:r>
              <a:rPr lang="en-US" sz="2000" dirty="0"/>
              <a:t> s </a:t>
            </a:r>
            <a:r>
              <a:rPr lang="en-US" sz="2000" dirty="0" err="1"/>
              <a:t>uslovom</a:t>
            </a:r>
            <a:r>
              <a:rPr lang="en-US" sz="2000" dirty="0"/>
              <a:t> da </a:t>
            </a:r>
            <a:r>
              <a:rPr lang="en-US" sz="2000" dirty="0" err="1"/>
              <a:t>ukupni</a:t>
            </a:r>
            <a:r>
              <a:rPr lang="en-US" sz="2000" dirty="0"/>
              <a:t> </a:t>
            </a:r>
            <a:r>
              <a:rPr lang="en-US" sz="2000" dirty="0" err="1"/>
              <a:t>efekti</a:t>
            </a:r>
            <a:r>
              <a:rPr lang="en-US" sz="2000" dirty="0"/>
              <a:t> ne </a:t>
            </a:r>
            <a:r>
              <a:rPr lang="en-US" sz="2000" dirty="0" err="1"/>
              <a:t>mogu</a:t>
            </a:r>
            <a:r>
              <a:rPr lang="en-US" sz="2000" dirty="0"/>
              <a:t> </a:t>
            </a:r>
            <a:r>
              <a:rPr lang="en-US" sz="2000" dirty="0" err="1" smtClean="0"/>
              <a:t>prema</a:t>
            </a:r>
            <a:r>
              <a:rPr lang="sr-Latn-RS" sz="2000" dirty="0"/>
              <a:t>š</a:t>
            </a:r>
            <a:r>
              <a:rPr lang="en-US" sz="2000" dirty="0" err="1" smtClean="0"/>
              <a:t>iti</a:t>
            </a:r>
            <a:r>
              <a:rPr lang="en-US" sz="2000" dirty="0" smtClean="0"/>
              <a:t> </a:t>
            </a:r>
            <a:r>
              <a:rPr lang="en-US" sz="2000" dirty="0" err="1"/>
              <a:t>ukupna</a:t>
            </a:r>
            <a:r>
              <a:rPr lang="en-US" sz="2000" dirty="0"/>
              <a:t> </a:t>
            </a:r>
            <a:r>
              <a:rPr lang="en-US" sz="2000" dirty="0" err="1"/>
              <a:t>ulaganja</a:t>
            </a:r>
            <a:r>
              <a:rPr lang="en-US" sz="2000" dirty="0"/>
              <a:t>, </a:t>
            </a:r>
            <a:r>
              <a:rPr lang="en-US" sz="2000" dirty="0" err="1"/>
              <a:t>merena</a:t>
            </a:r>
            <a:r>
              <a:rPr lang="en-US" sz="2000" dirty="0"/>
              <a:t> </a:t>
            </a:r>
            <a:r>
              <a:rPr lang="en-US" sz="2000" dirty="0" err="1"/>
              <a:t>dualnim</a:t>
            </a:r>
            <a:r>
              <a:rPr lang="en-US" sz="2000" dirty="0"/>
              <a:t> </a:t>
            </a:r>
            <a:r>
              <a:rPr lang="en-US" sz="2000" dirty="0" err="1"/>
              <a:t>cenama</a:t>
            </a:r>
            <a:r>
              <a:rPr lang="en-US" sz="2000" dirty="0" smtClean="0"/>
              <a:t>.</a:t>
            </a:r>
            <a:endParaRPr lang="sr-Latn-RS" sz="2000" dirty="0" smtClean="0"/>
          </a:p>
          <a:p>
            <a:pPr marL="0" indent="0" algn="just">
              <a:buNone/>
            </a:pPr>
            <a:r>
              <a:rPr lang="sr-Latn-RS" sz="2000" b="1" dirty="0" smtClean="0"/>
              <a:t>STAV JAKOG DUALITETA</a:t>
            </a:r>
            <a:r>
              <a:rPr lang="en-US" sz="2000" b="1" dirty="0" smtClean="0"/>
              <a:t>: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u="sng" dirty="0"/>
              <a:t>x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r>
              <a:rPr lang="en-US" sz="2000" dirty="0" err="1" smtClean="0"/>
              <a:t>mogu</a:t>
            </a:r>
            <a:r>
              <a:rPr lang="sr-Latn-RS" sz="2000" dirty="0" smtClean="0"/>
              <a:t>ć</a:t>
            </a:r>
            <a:r>
              <a:rPr lang="en-US" sz="2000" dirty="0" smtClean="0"/>
              <a:t>e re</a:t>
            </a:r>
            <a:r>
              <a:rPr lang="sr-Latn-RS" sz="2000" dirty="0" smtClean="0"/>
              <a:t>š</a:t>
            </a:r>
            <a:r>
              <a:rPr lang="en-US" sz="2000" dirty="0" err="1" smtClean="0"/>
              <a:t>enje</a:t>
            </a:r>
            <a:r>
              <a:rPr lang="en-US" sz="2000" dirty="0" smtClean="0"/>
              <a:t> </a:t>
            </a:r>
            <a:r>
              <a:rPr lang="en-US" sz="2000" dirty="0" err="1"/>
              <a:t>primarnog</a:t>
            </a:r>
            <a:r>
              <a:rPr lang="en-US" sz="2000" dirty="0"/>
              <a:t> </a:t>
            </a:r>
            <a:r>
              <a:rPr lang="en-US" sz="2000" dirty="0" err="1"/>
              <a:t>problema</a:t>
            </a:r>
            <a:r>
              <a:rPr lang="en-US" sz="2000" dirty="0"/>
              <a:t> </a:t>
            </a:r>
            <a:r>
              <a:rPr lang="en-US" sz="2000" dirty="0" err="1"/>
              <a:t>maksimuma</a:t>
            </a:r>
            <a:r>
              <a:rPr lang="en-US" sz="2000" dirty="0"/>
              <a:t>, a </a:t>
            </a:r>
            <a:r>
              <a:rPr lang="en-US" sz="2000" u="sng" dirty="0"/>
              <a:t>d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r>
              <a:rPr lang="en-US" sz="2000" dirty="0" err="1" smtClean="0"/>
              <a:t>mogu</a:t>
            </a:r>
            <a:r>
              <a:rPr lang="sr-Latn-RS" sz="2000" dirty="0"/>
              <a:t>ć</a:t>
            </a:r>
            <a:r>
              <a:rPr lang="en-US" sz="2000" dirty="0" smtClean="0"/>
              <a:t>e re</a:t>
            </a:r>
            <a:r>
              <a:rPr lang="sr-Latn-RS" sz="2000" dirty="0" smtClean="0"/>
              <a:t>š</a:t>
            </a:r>
            <a:r>
              <a:rPr lang="en-US" sz="2000" dirty="0" err="1" smtClean="0"/>
              <a:t>enje</a:t>
            </a:r>
            <a:r>
              <a:rPr lang="en-US" sz="2000" dirty="0" smtClean="0"/>
              <a:t> </a:t>
            </a:r>
            <a:r>
              <a:rPr lang="en-US" sz="2000" dirty="0" err="1"/>
              <a:t>dualnog</a:t>
            </a:r>
            <a:r>
              <a:rPr lang="en-US" sz="2000" dirty="0"/>
              <a:t> </a:t>
            </a:r>
            <a:r>
              <a:rPr lang="en-US" sz="2000" dirty="0" err="1"/>
              <a:t>problema</a:t>
            </a:r>
            <a:r>
              <a:rPr lang="en-US" sz="2000" dirty="0"/>
              <a:t> </a:t>
            </a:r>
            <a:r>
              <a:rPr lang="en-US" sz="2000" dirty="0" err="1"/>
              <a:t>minimuma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je:</a:t>
            </a:r>
          </a:p>
          <a:p>
            <a:pPr marL="0" indent="0" algn="just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5221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409157"/>
              </p:ext>
            </p:extLst>
          </p:nvPr>
        </p:nvGraphicFramePr>
        <p:xfrm>
          <a:off x="3770570" y="4594590"/>
          <a:ext cx="1690225" cy="540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r:id="rId3" imgW="787058" imgH="253890" progId="Equation.3">
                  <p:embed/>
                </p:oleObj>
              </mc:Choice>
              <mc:Fallback>
                <p:oleObj r:id="rId3" imgW="787058" imgH="25389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0570" y="4594590"/>
                        <a:ext cx="1690225" cy="5405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517470" y="5204137"/>
            <a:ext cx="91527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45" marR="0" algn="just">
              <a:spcBef>
                <a:spcPts val="0"/>
              </a:spcBef>
              <a:spcAft>
                <a:spcPts val="600"/>
              </a:spcAft>
              <a:tabLst>
                <a:tab pos="720090" algn="l"/>
              </a:tabLst>
            </a:pPr>
            <a:r>
              <a:rPr lang="en-US" sz="2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tada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2000" u="sng" dirty="0"/>
              <a:t>x</a:t>
            </a:r>
            <a:r>
              <a:rPr lang="en-US" sz="2000" baseline="-25000" dirty="0"/>
              <a:t>0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optimalno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sr-Latn-R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sz="20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enje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primarnog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2000" u="sng" dirty="0"/>
              <a:t>d</a:t>
            </a:r>
            <a:r>
              <a:rPr lang="en-US" sz="2000" baseline="-25000" dirty="0"/>
              <a:t>0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optimalno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sr-Latn-R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sz="200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enje</a:t>
            </a:r>
            <a:r>
              <a:rPr 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dualnog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spc="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6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 smtClean="0"/>
              <a:t>STAVOVI O DUALITETU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958" y="1518249"/>
            <a:ext cx="9890024" cy="4523113"/>
          </a:xfrm>
        </p:spPr>
        <p:txBody>
          <a:bodyPr/>
          <a:lstStyle/>
          <a:p>
            <a:pPr marL="0" indent="0" algn="just">
              <a:buNone/>
            </a:pPr>
            <a:r>
              <a:rPr lang="sr-Latn-RS" sz="2000" b="1" dirty="0" smtClean="0">
                <a:solidFill>
                  <a:schemeClr val="tx1"/>
                </a:solidFill>
              </a:rPr>
              <a:t>STAV EGZISTENCIJE</a:t>
            </a:r>
            <a:r>
              <a:rPr lang="en-US" sz="2000" b="1" dirty="0" smtClean="0">
                <a:solidFill>
                  <a:schemeClr val="tx1"/>
                </a:solidFill>
              </a:rPr>
              <a:t>: </a:t>
            </a:r>
            <a:r>
              <a:rPr lang="en-US" sz="2000" dirty="0" err="1">
                <a:solidFill>
                  <a:schemeClr val="tx1"/>
                </a:solidFill>
              </a:rPr>
              <a:t>Za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egzistenciju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optimuma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kako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primarni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tako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dualni</a:t>
            </a:r>
            <a:r>
              <a:rPr lang="en-US" sz="2000" dirty="0">
                <a:solidFill>
                  <a:schemeClr val="tx1"/>
                </a:solidFill>
              </a:rPr>
              <a:t> problem </a:t>
            </a:r>
            <a:r>
              <a:rPr lang="en-US" sz="2000" dirty="0" err="1">
                <a:solidFill>
                  <a:schemeClr val="tx1"/>
                </a:solidFill>
              </a:rPr>
              <a:t>moraju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imati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mogu</a:t>
            </a:r>
            <a:r>
              <a:rPr lang="sr-Latn-RS" sz="2000" dirty="0">
                <a:solidFill>
                  <a:schemeClr val="tx1"/>
                </a:solidFill>
              </a:rPr>
              <a:t>ć</a:t>
            </a:r>
            <a:r>
              <a:rPr lang="en-US" sz="2000" dirty="0" smtClean="0">
                <a:solidFill>
                  <a:schemeClr val="tx1"/>
                </a:solidFill>
              </a:rPr>
              <a:t>e re</a:t>
            </a:r>
            <a:r>
              <a:rPr lang="sr-Latn-RS" sz="2000" dirty="0" smtClean="0">
                <a:solidFill>
                  <a:schemeClr val="tx1"/>
                </a:solidFill>
              </a:rPr>
              <a:t>š</a:t>
            </a:r>
            <a:r>
              <a:rPr lang="en-US" sz="2000" dirty="0" err="1" smtClean="0">
                <a:solidFill>
                  <a:schemeClr val="tx1"/>
                </a:solidFill>
              </a:rPr>
              <a:t>enje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tj</a:t>
            </a:r>
            <a:r>
              <a:rPr lang="en-US" sz="2000" dirty="0">
                <a:solidFill>
                  <a:schemeClr val="tx1"/>
                </a:solidFill>
              </a:rPr>
              <a:t>. optimum </a:t>
            </a:r>
            <a:r>
              <a:rPr lang="en-US" sz="2000" dirty="0" err="1">
                <a:solidFill>
                  <a:schemeClr val="tx1"/>
                </a:solidFill>
              </a:rPr>
              <a:t>postoji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samo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ako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primarni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dualni</a:t>
            </a:r>
            <a:r>
              <a:rPr lang="en-US" sz="2000" dirty="0">
                <a:solidFill>
                  <a:schemeClr val="tx1"/>
                </a:solidFill>
              </a:rPr>
              <a:t> model </a:t>
            </a:r>
            <a:r>
              <a:rPr lang="en-US" sz="2000" dirty="0" err="1">
                <a:solidFill>
                  <a:schemeClr val="tx1"/>
                </a:solidFill>
              </a:rPr>
              <a:t>imaju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mogu</a:t>
            </a:r>
            <a:r>
              <a:rPr lang="sr-Latn-RS" sz="2000" dirty="0">
                <a:solidFill>
                  <a:schemeClr val="tx1"/>
                </a:solidFill>
              </a:rPr>
              <a:t>ć</a:t>
            </a:r>
            <a:r>
              <a:rPr lang="en-US" sz="2000" dirty="0" smtClean="0">
                <a:solidFill>
                  <a:schemeClr val="tx1"/>
                </a:solidFill>
              </a:rPr>
              <a:t>e re</a:t>
            </a:r>
            <a:r>
              <a:rPr lang="sr-Latn-RS" sz="2000" dirty="0" smtClean="0">
                <a:solidFill>
                  <a:schemeClr val="tx1"/>
                </a:solidFill>
              </a:rPr>
              <a:t>š</a:t>
            </a:r>
            <a:r>
              <a:rPr lang="en-US" sz="2000" dirty="0" err="1" smtClean="0">
                <a:solidFill>
                  <a:schemeClr val="tx1"/>
                </a:solidFill>
              </a:rPr>
              <a:t>enje</a:t>
            </a:r>
            <a:r>
              <a:rPr lang="en-US" sz="2000" dirty="0">
                <a:solidFill>
                  <a:schemeClr val="tx1"/>
                </a:solidFill>
              </a:rPr>
              <a:t>. S </a:t>
            </a:r>
            <a:r>
              <a:rPr lang="en-US" sz="2000" dirty="0" err="1">
                <a:solidFill>
                  <a:schemeClr val="tx1"/>
                </a:solidFill>
              </a:rPr>
              <a:t>druge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strane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sigurno</a:t>
            </a:r>
            <a:r>
              <a:rPr lang="en-US" sz="2000" dirty="0">
                <a:solidFill>
                  <a:schemeClr val="tx1"/>
                </a:solidFill>
              </a:rPr>
              <a:t> je da </a:t>
            </a:r>
            <a:r>
              <a:rPr lang="en-US" sz="2000" dirty="0" err="1">
                <a:solidFill>
                  <a:schemeClr val="tx1"/>
                </a:solidFill>
              </a:rPr>
              <a:t>ako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oba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problema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imaju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mogu</a:t>
            </a:r>
            <a:r>
              <a:rPr lang="sr-Latn-RS" sz="2000" dirty="0">
                <a:solidFill>
                  <a:schemeClr val="tx1"/>
                </a:solidFill>
              </a:rPr>
              <a:t>ć</a:t>
            </a:r>
            <a:r>
              <a:rPr lang="en-US" sz="2000" dirty="0" smtClean="0">
                <a:solidFill>
                  <a:schemeClr val="tx1"/>
                </a:solidFill>
              </a:rPr>
              <a:t>e re</a:t>
            </a:r>
            <a:r>
              <a:rPr lang="sr-Latn-RS" sz="2000" dirty="0" smtClean="0">
                <a:solidFill>
                  <a:schemeClr val="tx1"/>
                </a:solidFill>
              </a:rPr>
              <a:t>š</a:t>
            </a:r>
            <a:r>
              <a:rPr lang="en-US" sz="2000" dirty="0" err="1" smtClean="0">
                <a:solidFill>
                  <a:schemeClr val="tx1"/>
                </a:solidFill>
              </a:rPr>
              <a:t>enje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tada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postoji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optimalno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re</a:t>
            </a:r>
            <a:r>
              <a:rPr lang="sr-Latn-RS" sz="2000" dirty="0" smtClean="0">
                <a:solidFill>
                  <a:schemeClr val="tx1"/>
                </a:solidFill>
              </a:rPr>
              <a:t>š</a:t>
            </a:r>
            <a:r>
              <a:rPr lang="en-US" sz="2000" dirty="0" err="1" smtClean="0">
                <a:solidFill>
                  <a:schemeClr val="tx1"/>
                </a:solidFill>
              </a:rPr>
              <a:t>enje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za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oba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problema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n-US" sz="2000" b="1" dirty="0" smtClean="0">
                <a:solidFill>
                  <a:schemeClr val="tx1"/>
                </a:solidFill>
              </a:rPr>
              <a:t>STAV KOMPLEMENTARNOSTI:</a:t>
            </a: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08958" y="3228946"/>
            <a:ext cx="94179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kumimoji="0" lang="en-US" alt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x</a:t>
            </a:r>
            <a:r>
              <a:rPr kumimoji="0" lang="en-US" alt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optimalno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sr-Latn-RS" alt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enje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primarnog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problema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kumimoji="0" lang="en-US" alt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kumimoji="0" lang="en-US" altLang="en-US" sz="20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optimalno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enje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duala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497180"/>
              </p:ext>
            </p:extLst>
          </p:nvPr>
        </p:nvGraphicFramePr>
        <p:xfrm>
          <a:off x="586597" y="3711973"/>
          <a:ext cx="4537494" cy="557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r:id="rId3" imgW="2044700" imgH="254000" progId="Equation.3">
                  <p:embed/>
                </p:oleObj>
              </mc:Choice>
              <mc:Fallback>
                <p:oleObj r:id="rId3" imgW="2044700" imgH="254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597" y="3711973"/>
                        <a:ext cx="4537494" cy="557484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7080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8958" y="4250489"/>
            <a:ext cx="989002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relaciji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razlika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kumimoji="0" lang="en-US" alt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Ax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predstavlja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neiskori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šć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kapaciteta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Vrednovanje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neiskori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šć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enih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kapaciteta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vr</a:t>
            </a:r>
            <a:r>
              <a:rPr lang="sr-Latn-RS" alt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dualnim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cenama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daje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rezultat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nula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zna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da je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neiskori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šć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kapaciteta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bezvredan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Istovremeno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razlika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izme</a:t>
            </a:r>
            <a:r>
              <a:rPr lang="sr-Latn-RS" altLang="en-US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relativne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ukupne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sr-Latn-RS" alt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tanja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odre|ene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pomo</a:t>
            </a:r>
            <a:r>
              <a:rPr lang="sr-Latn-RS" alt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ć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dualnih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cena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vektora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pokazatelja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ekonomskih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rezultata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sr-Latn-R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pokazuje</a:t>
            </a:r>
            <a:r>
              <a:rPr kumimoji="0" lang="sr-Latn-RS" alt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neiskorišćene ekonomske mogućnosti.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180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9441451" cy="1693653"/>
          </a:xfrm>
        </p:spPr>
        <p:txBody>
          <a:bodyPr>
            <a:normAutofit fontScale="90000"/>
          </a:bodyPr>
          <a:lstStyle/>
          <a:p>
            <a:r>
              <a:rPr lang="sr-Latn-RS" dirty="0" err="1"/>
              <a:t>S</a:t>
            </a:r>
            <a:r>
              <a:rPr lang="en-US" dirty="0" err="1" smtClean="0"/>
              <a:t>kup</a:t>
            </a:r>
            <a:r>
              <a:rPr lang="en-US" dirty="0" smtClean="0"/>
              <a:t> </a:t>
            </a:r>
            <a:r>
              <a:rPr lang="en-US" dirty="0" err="1"/>
              <a:t>mogu</a:t>
            </a:r>
            <a:r>
              <a:rPr lang="sr-Latn-RS" dirty="0"/>
              <a:t>ć</a:t>
            </a:r>
            <a:r>
              <a:rPr lang="en-US" dirty="0" err="1"/>
              <a:t>ih</a:t>
            </a:r>
            <a:r>
              <a:rPr lang="en-US" dirty="0"/>
              <a:t> re</a:t>
            </a:r>
            <a:r>
              <a:rPr lang="sr-Latn-RS" dirty="0"/>
              <a:t>šenja obhvata sva rešenja koja zadovoljavaju postavljeni sistem ograničenja.</a:t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RS" dirty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re</a:t>
            </a:r>
            <a:r>
              <a:rPr lang="sr-Latn-RS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b="1" dirty="0"/>
              <a:t>M</a:t>
            </a:r>
            <a:r>
              <a:rPr lang="en-US" dirty="0"/>
              <a:t> je</a:t>
            </a:r>
            <a:r>
              <a:rPr lang="en-US" b="1" dirty="0"/>
              <a:t> </a:t>
            </a:r>
            <a:r>
              <a:rPr lang="en-US" b="1" i="1" dirty="0" err="1"/>
              <a:t>konveksan</a:t>
            </a:r>
            <a:r>
              <a:rPr lang="en-US" b="1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smtClean="0"/>
              <a:t>ta</a:t>
            </a:r>
            <a:r>
              <a:rPr lang="sr-Latn-RS" dirty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du</a:t>
            </a:r>
            <a:r>
              <a:rPr lang="sr-Latn-RS" dirty="0" smtClean="0"/>
              <a:t>ž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spaja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smtClean="0"/>
              <a:t>ta</a:t>
            </a:r>
            <a:r>
              <a:rPr lang="sr-Latn-RS" dirty="0" smtClean="0"/>
              <a:t>čk</a:t>
            </a:r>
            <a:r>
              <a:rPr lang="en-US" dirty="0" smtClean="0"/>
              <a:t>e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dirty="0" err="1" smtClean="0"/>
              <a:t>tako</a:t>
            </a:r>
            <a:r>
              <a:rPr lang="sr-Latn-RS" dirty="0" smtClean="0"/>
              <a:t>đ</a:t>
            </a:r>
            <a:r>
              <a:rPr lang="en-US" dirty="0" smtClean="0"/>
              <a:t>e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datog</a:t>
            </a:r>
            <a:r>
              <a:rPr lang="en-US" dirty="0"/>
              <a:t> </a:t>
            </a:r>
            <a:r>
              <a:rPr lang="en-US" dirty="0" err="1" smtClean="0"/>
              <a:t>skupa</a:t>
            </a:r>
            <a:r>
              <a:rPr lang="sr-Latn-RS" dirty="0" smtClean="0"/>
              <a:t>.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 smtClean="0"/>
              <a:t>mogu</a:t>
            </a:r>
            <a:r>
              <a:rPr lang="sr-Latn-RS" dirty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re</a:t>
            </a:r>
            <a:r>
              <a:rPr lang="sr-Latn-RS" dirty="0" smtClean="0"/>
              <a:t>š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/>
              <a:t>LP </a:t>
            </a:r>
            <a:r>
              <a:rPr lang="en-US" dirty="0" err="1"/>
              <a:t>modela</a:t>
            </a:r>
            <a:r>
              <a:rPr lang="en-US" dirty="0"/>
              <a:t> je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konveksan</a:t>
            </a:r>
            <a:r>
              <a:rPr lang="en-US" dirty="0"/>
              <a:t>. </a:t>
            </a:r>
            <a:endParaRPr lang="sr-Latn-RS" dirty="0" smtClean="0"/>
          </a:p>
          <a:p>
            <a:pPr algn="just"/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b="1" dirty="0"/>
              <a:t>M</a:t>
            </a:r>
            <a:r>
              <a:rPr lang="en-US" dirty="0"/>
              <a:t> </a:t>
            </a:r>
            <a:r>
              <a:rPr lang="en-US" b="1" dirty="0"/>
              <a:t>je </a:t>
            </a:r>
            <a:r>
              <a:rPr lang="en-US" b="1" i="1" dirty="0" err="1" smtClean="0"/>
              <a:t>ograni</a:t>
            </a:r>
            <a:r>
              <a:rPr lang="sr-Latn-RS" b="1" i="1" dirty="0" smtClean="0"/>
              <a:t>č</a:t>
            </a:r>
            <a:r>
              <a:rPr lang="en-US" b="1" i="1" dirty="0" err="1" smtClean="0"/>
              <a:t>en</a:t>
            </a:r>
            <a:r>
              <a:rPr lang="en-US" b="1" dirty="0" smtClean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rastojanje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njegove</a:t>
            </a:r>
            <a:r>
              <a:rPr lang="en-US" dirty="0"/>
              <a:t> </a:t>
            </a:r>
            <a:r>
              <a:rPr lang="en-US" dirty="0" smtClean="0"/>
              <a:t>ta</a:t>
            </a:r>
            <a:r>
              <a:rPr lang="sr-Latn-RS" dirty="0" smtClean="0"/>
              <a:t>č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kona</a:t>
            </a:r>
            <a:r>
              <a:rPr lang="sr-Latn-RS" dirty="0" smtClean="0"/>
              <a:t>č</a:t>
            </a:r>
            <a:r>
              <a:rPr lang="en-US" dirty="0" smtClean="0"/>
              <a:t>an </a:t>
            </a:r>
            <a:r>
              <a:rPr lang="en-US" dirty="0" err="1"/>
              <a:t>broj</a:t>
            </a:r>
            <a:r>
              <a:rPr lang="en-US" dirty="0"/>
              <a:t>, </a:t>
            </a:r>
            <a:r>
              <a:rPr lang="sr-Latn-RS" dirty="0" smtClean="0"/>
              <a:t>š</a:t>
            </a:r>
            <a:r>
              <a:rPr lang="en-US" dirty="0" smtClean="0"/>
              <a:t>to </a:t>
            </a:r>
            <a:r>
              <a:rPr lang="en-US" dirty="0" err="1" smtClean="0"/>
              <a:t>zna</a:t>
            </a:r>
            <a:r>
              <a:rPr lang="sr-Latn-RS" dirty="0" smtClean="0"/>
              <a:t>č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b="1" dirty="0"/>
              <a:t>M</a:t>
            </a:r>
            <a:r>
              <a:rPr lang="en-US" dirty="0"/>
              <a:t> ne </a:t>
            </a:r>
            <a:r>
              <a:rPr lang="en-US" dirty="0" err="1" smtClean="0"/>
              <a:t>sadr</a:t>
            </a:r>
            <a:r>
              <a:rPr lang="sr-Latn-RS" dirty="0" smtClean="0"/>
              <a:t>ž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polupravu</a:t>
            </a:r>
            <a:r>
              <a:rPr lang="en-US" dirty="0"/>
              <a:t>. </a:t>
            </a:r>
            <a:endParaRPr lang="sr-Latn-RS" dirty="0" smtClean="0"/>
          </a:p>
          <a:p>
            <a:pPr algn="just"/>
            <a:r>
              <a:rPr lang="en-US" b="1" i="1" dirty="0" err="1"/>
              <a:t>Ekstremna</a:t>
            </a:r>
            <a:r>
              <a:rPr lang="en-US" b="1" i="1" dirty="0"/>
              <a:t> </a:t>
            </a:r>
            <a:r>
              <a:rPr lang="en-US" b="1" i="1" dirty="0" smtClean="0"/>
              <a:t>ta</a:t>
            </a:r>
            <a:r>
              <a:rPr lang="sr-Latn-RS" b="1" i="1" dirty="0"/>
              <a:t>č</a:t>
            </a:r>
            <a:r>
              <a:rPr lang="en-US" b="1" i="1" dirty="0" err="1" smtClean="0"/>
              <a:t>ka</a:t>
            </a:r>
            <a:r>
              <a:rPr lang="en-US" b="1" dirty="0" smtClean="0"/>
              <a:t> </a:t>
            </a:r>
            <a:r>
              <a:rPr lang="en-US" u="words" dirty="0"/>
              <a:t>b</a:t>
            </a:r>
            <a:r>
              <a:rPr lang="en-US" dirty="0"/>
              <a:t>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b="1" dirty="0"/>
              <a:t>M</a:t>
            </a:r>
            <a:r>
              <a:rPr lang="en-US" dirty="0"/>
              <a:t> je </a:t>
            </a:r>
            <a:r>
              <a:rPr lang="en-US" dirty="0" err="1"/>
              <a:t>takva</a:t>
            </a:r>
            <a:r>
              <a:rPr lang="en-US" dirty="0"/>
              <a:t> </a:t>
            </a:r>
            <a:r>
              <a:rPr lang="en-US" dirty="0" err="1" smtClean="0"/>
              <a:t>grani</a:t>
            </a:r>
            <a:r>
              <a:rPr lang="sr-Latn-RS" dirty="0" smtClean="0"/>
              <a:t>č</a:t>
            </a:r>
            <a:r>
              <a:rPr lang="en-US" dirty="0" err="1" smtClean="0"/>
              <a:t>na</a:t>
            </a:r>
            <a:r>
              <a:rPr lang="en-US" dirty="0" smtClean="0"/>
              <a:t> ta</a:t>
            </a:r>
            <a:r>
              <a:rPr lang="sr-Latn-RS" dirty="0" smtClean="0"/>
              <a:t>č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/>
              <a:t>skupa</a:t>
            </a:r>
            <a:r>
              <a:rPr lang="en-US" dirty="0"/>
              <a:t> </a:t>
            </a:r>
            <a:r>
              <a:rPr lang="en-US" b="1" dirty="0"/>
              <a:t>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smtClean="0"/>
              <a:t>du</a:t>
            </a:r>
            <a:r>
              <a:rPr lang="sr-Latn-RS" dirty="0" smtClean="0"/>
              <a:t>ž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skupu</a:t>
            </a:r>
            <a:r>
              <a:rPr lang="en-US" dirty="0"/>
              <a:t> </a:t>
            </a:r>
            <a:r>
              <a:rPr lang="en-US" b="1" dirty="0"/>
              <a:t>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koju</a:t>
            </a:r>
            <a:r>
              <a:rPr lang="en-US" dirty="0"/>
              <a:t> bi </a:t>
            </a:r>
            <a:r>
              <a:rPr lang="en-US" u="words" dirty="0"/>
              <a:t>b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sredina</a:t>
            </a:r>
            <a:r>
              <a:rPr lang="en-US" dirty="0" smtClean="0"/>
              <a:t>.</a:t>
            </a:r>
            <a:endParaRPr lang="sr-Latn-RS" dirty="0" smtClean="0"/>
          </a:p>
          <a:p>
            <a:pPr algn="just"/>
            <a:r>
              <a:rPr lang="en-US" b="1" i="1" dirty="0" err="1"/>
              <a:t>Konveksni</a:t>
            </a:r>
            <a:r>
              <a:rPr lang="en-US" b="1" i="1" dirty="0"/>
              <a:t> </a:t>
            </a:r>
            <a:r>
              <a:rPr lang="en-US" b="1" i="1" dirty="0" err="1"/>
              <a:t>poliedar</a:t>
            </a:r>
            <a:r>
              <a:rPr lang="en-US" b="1" dirty="0"/>
              <a:t> </a:t>
            </a:r>
            <a:r>
              <a:rPr lang="en-US" dirty="0"/>
              <a:t>je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konveksni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 smtClean="0"/>
              <a:t>ograni</a:t>
            </a:r>
            <a:r>
              <a:rPr lang="sr-Latn-RS" dirty="0" smtClean="0"/>
              <a:t>č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kona</a:t>
            </a:r>
            <a:r>
              <a:rPr lang="sr-Latn-RS" dirty="0" smtClean="0"/>
              <a:t>č</a:t>
            </a:r>
            <a:r>
              <a:rPr lang="en-US" dirty="0" smtClean="0"/>
              <a:t>an </a:t>
            </a:r>
            <a:r>
              <a:rPr lang="en-US" dirty="0" err="1"/>
              <a:t>broj</a:t>
            </a:r>
            <a:r>
              <a:rPr lang="en-US" dirty="0"/>
              <a:t> </a:t>
            </a:r>
            <a:r>
              <a:rPr lang="en-US" dirty="0" err="1"/>
              <a:t>ekstremnih</a:t>
            </a:r>
            <a:r>
              <a:rPr lang="en-US" dirty="0"/>
              <a:t> </a:t>
            </a:r>
            <a:r>
              <a:rPr lang="en-US" dirty="0" smtClean="0"/>
              <a:t>ta</a:t>
            </a:r>
            <a:r>
              <a:rPr lang="sr-Latn-RS" dirty="0" smtClean="0"/>
              <a:t>č</a:t>
            </a:r>
            <a:r>
              <a:rPr lang="en-US" dirty="0" smtClean="0"/>
              <a:t>aka</a:t>
            </a:r>
            <a:endParaRPr lang="sr-Latn-RS" dirty="0" smtClean="0"/>
          </a:p>
          <a:p>
            <a:pPr algn="just"/>
            <a:r>
              <a:rPr lang="en-US" b="1" i="1" dirty="0" err="1"/>
              <a:t>Simpleks</a:t>
            </a:r>
            <a:r>
              <a:rPr lang="en-US" dirty="0"/>
              <a:t> je </a:t>
            </a:r>
            <a:r>
              <a:rPr lang="en-US" dirty="0" err="1"/>
              <a:t>takav</a:t>
            </a:r>
            <a:r>
              <a:rPr lang="en-US" dirty="0"/>
              <a:t> n-</a:t>
            </a:r>
            <a:r>
              <a:rPr lang="en-US" dirty="0" err="1"/>
              <a:t>dimenzionalni</a:t>
            </a:r>
            <a:r>
              <a:rPr lang="en-US" dirty="0"/>
              <a:t> </a:t>
            </a:r>
            <a:r>
              <a:rPr lang="en-US" dirty="0" err="1"/>
              <a:t>konveksni</a:t>
            </a:r>
            <a:r>
              <a:rPr lang="en-US" dirty="0"/>
              <a:t> </a:t>
            </a:r>
            <a:r>
              <a:rPr lang="en-US" dirty="0" err="1"/>
              <a:t>poliedar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n+1 </a:t>
            </a:r>
            <a:r>
              <a:rPr lang="en-US" dirty="0" err="1"/>
              <a:t>ekstremnu</a:t>
            </a:r>
            <a:r>
              <a:rPr lang="en-US" dirty="0"/>
              <a:t> </a:t>
            </a:r>
            <a:r>
              <a:rPr lang="en-US" dirty="0" smtClean="0"/>
              <a:t>ta</a:t>
            </a:r>
            <a:r>
              <a:rPr lang="sr-Latn-RS" dirty="0"/>
              <a:t>č</a:t>
            </a:r>
            <a:r>
              <a:rPr lang="en-US" dirty="0" err="1" smtClean="0"/>
              <a:t>ku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934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938" y="254151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U </a:t>
            </a:r>
            <a:r>
              <a:rPr lang="en-US" sz="2000" dirty="0" err="1" smtClean="0"/>
              <a:t>slede</a:t>
            </a:r>
            <a:r>
              <a:rPr lang="sr-Latn-RS" sz="2000" dirty="0"/>
              <a:t>ć</a:t>
            </a:r>
            <a:r>
              <a:rPr lang="en-US" sz="2000" dirty="0" err="1" smtClean="0"/>
              <a:t>im</a:t>
            </a:r>
            <a:r>
              <a:rPr lang="en-US" sz="2000" dirty="0" smtClean="0"/>
              <a:t> </a:t>
            </a:r>
            <a:r>
              <a:rPr lang="en-US" sz="2000" dirty="0" err="1"/>
              <a:t>zadacima</a:t>
            </a:r>
            <a:r>
              <a:rPr lang="en-US" sz="2000" dirty="0"/>
              <a:t> </a:t>
            </a:r>
            <a:r>
              <a:rPr lang="en-US" sz="2000" dirty="0" err="1"/>
              <a:t>odredite</a:t>
            </a:r>
            <a:r>
              <a:rPr lang="en-US" sz="2000" dirty="0"/>
              <a:t> </a:t>
            </a:r>
            <a:r>
              <a:rPr lang="en-US" sz="2000" dirty="0" err="1"/>
              <a:t>skup</a:t>
            </a:r>
            <a:r>
              <a:rPr lang="en-US" sz="2000" dirty="0"/>
              <a:t> </a:t>
            </a:r>
            <a:r>
              <a:rPr lang="en-US" sz="2000" dirty="0" err="1" smtClean="0"/>
              <a:t>mogu</a:t>
            </a:r>
            <a:r>
              <a:rPr lang="sr-Latn-RS" sz="2000" dirty="0"/>
              <a:t>ć</a:t>
            </a:r>
            <a:r>
              <a:rPr lang="en-US" sz="2000" dirty="0" err="1" smtClean="0"/>
              <a:t>ih</a:t>
            </a:r>
            <a:r>
              <a:rPr lang="en-US" sz="2000" dirty="0" smtClean="0"/>
              <a:t> re</a:t>
            </a:r>
            <a:r>
              <a:rPr lang="sr-Latn-RS" sz="2000" dirty="0" smtClean="0"/>
              <a:t>š</a:t>
            </a:r>
            <a:r>
              <a:rPr lang="en-US" sz="2000" dirty="0" err="1" smtClean="0"/>
              <a:t>enja</a:t>
            </a:r>
            <a:r>
              <a:rPr lang="en-US" sz="2000" dirty="0" smtClean="0"/>
              <a:t> </a:t>
            </a:r>
            <a:r>
              <a:rPr lang="en-US" sz="2000" dirty="0" err="1"/>
              <a:t>za</a:t>
            </a:r>
            <a:r>
              <a:rPr lang="en-US" sz="2000" dirty="0"/>
              <a:t> date </a:t>
            </a:r>
            <a:r>
              <a:rPr lang="en-US" sz="2000" dirty="0" err="1"/>
              <a:t>modele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odgovorite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 smtClean="0"/>
              <a:t>slede</a:t>
            </a:r>
            <a:r>
              <a:rPr lang="sr-Latn-RS" sz="2000" dirty="0"/>
              <a:t>ć</a:t>
            </a:r>
            <a:r>
              <a:rPr lang="en-US" sz="2000" dirty="0" smtClean="0"/>
              <a:t>a </a:t>
            </a:r>
            <a:r>
              <a:rPr lang="en-US" sz="2000" dirty="0" err="1"/>
              <a:t>pitanja</a:t>
            </a:r>
            <a:r>
              <a:rPr lang="en-US" sz="2000" dirty="0"/>
              <a:t>:</a:t>
            </a:r>
          </a:p>
          <a:p>
            <a:pPr lvl="0"/>
            <a:r>
              <a:rPr lang="en-US" sz="2000" dirty="0" err="1"/>
              <a:t>Koliko</a:t>
            </a:r>
            <a:r>
              <a:rPr lang="en-US" sz="2000" dirty="0"/>
              <a:t> </a:t>
            </a:r>
            <a:r>
              <a:rPr lang="en-US" sz="2000" dirty="0" err="1"/>
              <a:t>elemenata</a:t>
            </a:r>
            <a:r>
              <a:rPr lang="en-US" sz="2000" dirty="0"/>
              <a:t>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skup</a:t>
            </a:r>
            <a:r>
              <a:rPr lang="en-US" sz="2000" dirty="0"/>
              <a:t> </a:t>
            </a:r>
            <a:r>
              <a:rPr lang="en-US" sz="2000" b="1" dirty="0"/>
              <a:t>M</a:t>
            </a:r>
            <a:r>
              <a:rPr lang="en-US" sz="2000" dirty="0"/>
              <a:t>?</a:t>
            </a:r>
          </a:p>
          <a:p>
            <a:pPr lvl="0"/>
            <a:r>
              <a:rPr lang="en-US" sz="2000" dirty="0" err="1"/>
              <a:t>Koliko</a:t>
            </a:r>
            <a:r>
              <a:rPr lang="en-US" sz="2000" dirty="0"/>
              <a:t> </a:t>
            </a:r>
            <a:r>
              <a:rPr lang="en-US" sz="2000" dirty="0" err="1"/>
              <a:t>ekstremnih</a:t>
            </a:r>
            <a:r>
              <a:rPr lang="en-US" sz="2000" dirty="0"/>
              <a:t> </a:t>
            </a:r>
            <a:r>
              <a:rPr lang="en-US" sz="2000" dirty="0" smtClean="0"/>
              <a:t>ta</a:t>
            </a:r>
            <a:r>
              <a:rPr lang="sr-Latn-RS" sz="2000" dirty="0"/>
              <a:t>č</a:t>
            </a:r>
            <a:r>
              <a:rPr lang="en-US" sz="2000" dirty="0" smtClean="0"/>
              <a:t>aka </a:t>
            </a:r>
            <a:r>
              <a:rPr lang="en-US" sz="2000" dirty="0" err="1"/>
              <a:t>ima</a:t>
            </a:r>
            <a:r>
              <a:rPr lang="en-US" sz="2000" dirty="0"/>
              <a:t> </a:t>
            </a:r>
            <a:r>
              <a:rPr lang="en-US" sz="2000" dirty="0" err="1"/>
              <a:t>skup</a:t>
            </a:r>
            <a:r>
              <a:rPr lang="en-US" sz="2000" dirty="0"/>
              <a:t> </a:t>
            </a:r>
            <a:r>
              <a:rPr lang="en-US" sz="2000" b="1" dirty="0"/>
              <a:t>M</a:t>
            </a:r>
            <a:r>
              <a:rPr lang="en-US" sz="2000" dirty="0"/>
              <a:t>?</a:t>
            </a:r>
          </a:p>
          <a:p>
            <a:pPr lvl="0"/>
            <a:r>
              <a:rPr lang="en-US" sz="2000" dirty="0"/>
              <a:t>Da li je </a:t>
            </a:r>
            <a:r>
              <a:rPr lang="en-US" sz="2000" dirty="0" err="1"/>
              <a:t>skup</a:t>
            </a:r>
            <a:r>
              <a:rPr lang="en-US" sz="2000" dirty="0"/>
              <a:t> </a:t>
            </a:r>
            <a:r>
              <a:rPr lang="en-US" sz="2000" dirty="0" err="1"/>
              <a:t>konveksan</a:t>
            </a:r>
            <a:r>
              <a:rPr lang="en-US" sz="2000" dirty="0"/>
              <a:t>?</a:t>
            </a:r>
          </a:p>
          <a:p>
            <a:pPr lvl="0"/>
            <a:r>
              <a:rPr lang="en-US" sz="2000" dirty="0"/>
              <a:t>Da li je </a:t>
            </a:r>
            <a:r>
              <a:rPr lang="en-US" sz="2000" dirty="0" err="1"/>
              <a:t>skup</a:t>
            </a:r>
            <a:r>
              <a:rPr lang="en-US" sz="2000" dirty="0"/>
              <a:t> </a:t>
            </a:r>
            <a:r>
              <a:rPr lang="en-US" sz="2000" dirty="0" err="1"/>
              <a:t>konveksni</a:t>
            </a:r>
            <a:r>
              <a:rPr lang="en-US" sz="2000" dirty="0"/>
              <a:t> </a:t>
            </a:r>
            <a:r>
              <a:rPr lang="en-US" sz="2000" dirty="0" err="1"/>
              <a:t>poliedar</a:t>
            </a:r>
            <a:r>
              <a:rPr lang="en-US" sz="2000" dirty="0"/>
              <a:t>?</a:t>
            </a:r>
          </a:p>
          <a:p>
            <a:pPr lvl="0"/>
            <a:r>
              <a:rPr lang="en-US" sz="2000" dirty="0" err="1"/>
              <a:t>Koje</a:t>
            </a:r>
            <a:r>
              <a:rPr lang="en-US" sz="2000" dirty="0"/>
              <a:t> je </a:t>
            </a:r>
            <a:r>
              <a:rPr lang="en-US" sz="2000" dirty="0" err="1"/>
              <a:t>dimenzije</a:t>
            </a:r>
            <a:r>
              <a:rPr lang="en-US" sz="2000" dirty="0"/>
              <a:t>?</a:t>
            </a:r>
          </a:p>
          <a:p>
            <a:pPr lvl="0"/>
            <a:r>
              <a:rPr lang="en-US" sz="2000" dirty="0"/>
              <a:t>Da li je </a:t>
            </a:r>
            <a:r>
              <a:rPr lang="en-US" sz="2000" dirty="0" err="1"/>
              <a:t>simpleks</a:t>
            </a:r>
            <a:r>
              <a:rPr lang="en-US" sz="2000" dirty="0"/>
              <a:t>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7938" y="4022781"/>
            <a:ext cx="28336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PRIMER 1</a:t>
            </a:r>
            <a:r>
              <a:rPr lang="en-US" dirty="0" smtClean="0"/>
              <a:t>:</a:t>
            </a:r>
            <a:r>
              <a:rPr lang="sr-Latn-RS" dirty="0" smtClean="0"/>
              <a:t>	</a:t>
            </a:r>
          </a:p>
          <a:p>
            <a:r>
              <a:rPr lang="en-US" dirty="0" smtClean="0"/>
              <a:t>x1</a:t>
            </a:r>
            <a:r>
              <a:rPr lang="en-US" dirty="0"/>
              <a:t>, x2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</a:t>
            </a:r>
            <a:r>
              <a:rPr lang="en-US" dirty="0" smtClean="0"/>
              <a:t>0</a:t>
            </a:r>
            <a:endParaRPr lang="sr-Latn-RS" dirty="0" smtClean="0"/>
          </a:p>
          <a:p>
            <a:r>
              <a:rPr lang="en-US" dirty="0" smtClean="0"/>
              <a:t>x1 </a:t>
            </a:r>
            <a:r>
              <a:rPr lang="en-US" dirty="0"/>
              <a:t>+ 2x2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dirty="0" smtClean="0"/>
              <a:t>10</a:t>
            </a:r>
            <a:endParaRPr lang="sr-Latn-RS" dirty="0" smtClean="0"/>
          </a:p>
          <a:p>
            <a:r>
              <a:rPr lang="en-US" dirty="0" smtClean="0"/>
              <a:t>2x1       </a:t>
            </a:r>
            <a:r>
              <a:rPr lang="en-US" dirty="0" smtClean="0">
                <a:sym typeface="Symbol" panose="05050102010706020507" pitchFamily="18" charset="2"/>
              </a:rPr>
              <a:t></a:t>
            </a:r>
            <a:r>
              <a:rPr lang="en-US" dirty="0" smtClean="0"/>
              <a:t>  8</a:t>
            </a:r>
          </a:p>
          <a:p>
            <a:r>
              <a:rPr lang="en-US" dirty="0" smtClean="0"/>
              <a:t>2x1 + 2x2 </a:t>
            </a:r>
            <a:r>
              <a:rPr lang="en-US" dirty="0" smtClean="0">
                <a:sym typeface="Symbol" panose="05050102010706020507" pitchFamily="18" charset="2"/>
              </a:rPr>
              <a:t></a:t>
            </a:r>
            <a:r>
              <a:rPr lang="en-US" dirty="0" smtClean="0"/>
              <a:t> 12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86345" y="4022781"/>
            <a:ext cx="28336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PRIMER </a:t>
            </a:r>
            <a:r>
              <a:rPr lang="en-US" dirty="0" smtClean="0"/>
              <a:t>2:</a:t>
            </a:r>
            <a:r>
              <a:rPr lang="sr-Latn-RS" dirty="0" smtClean="0"/>
              <a:t>	</a:t>
            </a:r>
          </a:p>
          <a:p>
            <a:r>
              <a:rPr lang="en-US" dirty="0" smtClean="0"/>
              <a:t>x1</a:t>
            </a:r>
            <a:r>
              <a:rPr lang="en-US" dirty="0"/>
              <a:t>, x2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</a:t>
            </a:r>
            <a:r>
              <a:rPr lang="en-US" dirty="0" smtClean="0"/>
              <a:t>0</a:t>
            </a:r>
            <a:endParaRPr lang="sr-Latn-RS" dirty="0" smtClean="0"/>
          </a:p>
          <a:p>
            <a:r>
              <a:rPr lang="en-US" dirty="0"/>
              <a:t> x1 + 2x2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8</a:t>
            </a:r>
          </a:p>
          <a:p>
            <a:r>
              <a:rPr lang="en-US" dirty="0" smtClean="0"/>
              <a:t>-</a:t>
            </a:r>
            <a:r>
              <a:rPr lang="en-US" dirty="0"/>
              <a:t>x1 +  x2 = 3</a:t>
            </a:r>
          </a:p>
          <a:p>
            <a:r>
              <a:rPr lang="en-US" dirty="0"/>
              <a:t> </a:t>
            </a:r>
            <a:r>
              <a:rPr lang="en-US" dirty="0" smtClean="0"/>
              <a:t>x1 </a:t>
            </a:r>
            <a:r>
              <a:rPr lang="en-US" dirty="0"/>
              <a:t>+  x2 = 5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65946" y="4022781"/>
            <a:ext cx="28336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PRIMER </a:t>
            </a:r>
            <a:r>
              <a:rPr lang="en-US" dirty="0"/>
              <a:t>3</a:t>
            </a:r>
            <a:r>
              <a:rPr lang="en-US" dirty="0" smtClean="0"/>
              <a:t>:</a:t>
            </a:r>
            <a:r>
              <a:rPr lang="sr-Latn-RS" dirty="0" smtClean="0"/>
              <a:t>	</a:t>
            </a:r>
          </a:p>
          <a:p>
            <a:r>
              <a:rPr lang="en-US" dirty="0" smtClean="0"/>
              <a:t>x1</a:t>
            </a:r>
            <a:r>
              <a:rPr lang="en-US" dirty="0"/>
              <a:t>, x2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</a:t>
            </a:r>
            <a:r>
              <a:rPr lang="en-US" dirty="0" smtClean="0"/>
              <a:t>0</a:t>
            </a:r>
            <a:endParaRPr lang="sr-Latn-RS" dirty="0" smtClean="0"/>
          </a:p>
          <a:p>
            <a:r>
              <a:rPr lang="en-US" dirty="0" smtClean="0"/>
              <a:t>2x1 </a:t>
            </a:r>
            <a:r>
              <a:rPr lang="en-US" dirty="0"/>
              <a:t>-  x2	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-</a:t>
            </a:r>
            <a:r>
              <a:rPr lang="en-US" dirty="0" smtClean="0"/>
              <a:t>2</a:t>
            </a:r>
          </a:p>
          <a:p>
            <a:r>
              <a:rPr lang="en-US" dirty="0" smtClean="0"/>
              <a:t>4x1 </a:t>
            </a:r>
            <a:r>
              <a:rPr lang="en-US" dirty="0"/>
              <a:t>+ 2x2	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12</a:t>
            </a:r>
          </a:p>
          <a:p>
            <a:r>
              <a:rPr lang="en-US" dirty="0" smtClean="0"/>
              <a:t>2x1 </a:t>
            </a:r>
            <a:r>
              <a:rPr lang="en-US" dirty="0"/>
              <a:t>+ 6x2	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18</a:t>
            </a:r>
          </a:p>
          <a:p>
            <a:r>
              <a:rPr lang="en-US" dirty="0"/>
              <a:t> </a:t>
            </a:r>
            <a:r>
              <a:rPr lang="en-US" dirty="0" smtClean="0"/>
              <a:t>x1 </a:t>
            </a:r>
            <a:r>
              <a:rPr lang="en-US" dirty="0"/>
              <a:t>-  x2	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 4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61214" y="3991147"/>
            <a:ext cx="28336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PRIMER </a:t>
            </a:r>
            <a:r>
              <a:rPr lang="en-US" dirty="0" smtClean="0"/>
              <a:t>4:</a:t>
            </a:r>
            <a:r>
              <a:rPr lang="sr-Latn-RS" dirty="0" smtClean="0"/>
              <a:t>	</a:t>
            </a:r>
          </a:p>
          <a:p>
            <a:r>
              <a:rPr lang="en-US" dirty="0" smtClean="0"/>
              <a:t>x1</a:t>
            </a:r>
            <a:r>
              <a:rPr lang="en-US" dirty="0"/>
              <a:t>, x2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</a:t>
            </a:r>
            <a:r>
              <a:rPr lang="en-US" dirty="0" smtClean="0"/>
              <a:t>0</a:t>
            </a:r>
            <a:endParaRPr lang="sr-Latn-RS" dirty="0" smtClean="0"/>
          </a:p>
          <a:p>
            <a:r>
              <a:rPr lang="en-US" dirty="0"/>
              <a:t>2x1 - 2x2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 </a:t>
            </a:r>
            <a:r>
              <a:rPr lang="en-US" dirty="0" smtClean="0"/>
              <a:t>8</a:t>
            </a:r>
          </a:p>
          <a:p>
            <a:r>
              <a:rPr lang="en-US" dirty="0" smtClean="0"/>
              <a:t>x1 </a:t>
            </a:r>
            <a:r>
              <a:rPr lang="en-US" dirty="0"/>
              <a:t>- 2x2 </a:t>
            </a:r>
            <a:r>
              <a:rPr lang="en-US" dirty="0">
                <a:sym typeface="Symbol" panose="05050102010706020507" pitchFamily="18" charset="2"/>
              </a:rPr>
              <a:t></a:t>
            </a:r>
            <a:r>
              <a:rPr lang="en-US" dirty="0"/>
              <a:t>  2</a:t>
            </a:r>
          </a:p>
          <a:p>
            <a:r>
              <a:rPr lang="en-US" dirty="0" smtClean="0"/>
              <a:t>2x1 </a:t>
            </a:r>
            <a:r>
              <a:rPr lang="en-US" dirty="0"/>
              <a:t>+ 3x2 = 12</a:t>
            </a:r>
          </a:p>
        </p:txBody>
      </p:sp>
    </p:spTree>
    <p:extLst>
      <p:ext uri="{BB962C8B-B14F-4D97-AF65-F5344CB8AC3E}">
        <p14:creationId xmlns:p14="http://schemas.microsoft.com/office/powerpoint/2010/main" val="293440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-37374"/>
            <a:ext cx="8596668" cy="1320800"/>
          </a:xfrm>
        </p:spPr>
        <p:txBody>
          <a:bodyPr/>
          <a:lstStyle/>
          <a:p>
            <a:pPr algn="ctr"/>
            <a:r>
              <a:rPr lang="en-US" b="1" dirty="0"/>
              <a:t>PRIMERI ZA VEŽBU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351246" y="3674586"/>
          <a:ext cx="5249545" cy="853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4455"/>
                <a:gridCol w="262509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50">
                          <a:effectLst/>
                        </a:rPr>
                        <a:t>PRIMER 31.</a:t>
                      </a:r>
                      <a:r>
                        <a:rPr lang="en-US" sz="1200" spc="50">
                          <a:effectLst/>
                        </a:rPr>
                        <a:t>      </a:t>
                      </a:r>
                      <a:r>
                        <a:rPr lang="en-US" sz="1000" spc="50">
                          <a:effectLst/>
                        </a:rPr>
                        <a:t>x1, x2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1000" spc="50">
                          <a:effectLst/>
                        </a:rPr>
                        <a:t> 0 </a:t>
                      </a:r>
                      <a:endParaRPr lang="en-US" sz="1400" spc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50">
                          <a:effectLst/>
                        </a:rPr>
                        <a:t>               3x1 + 2x2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1000" spc="50">
                          <a:effectLst/>
                        </a:rPr>
                        <a:t> 6 </a:t>
                      </a:r>
                      <a:endParaRPr lang="en-US" sz="1400" spc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50">
                          <a:effectLst/>
                        </a:rPr>
                        <a:t>               2x1 - 3x2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000" spc="50">
                          <a:effectLst/>
                        </a:rPr>
                        <a:t> 6 </a:t>
                      </a:r>
                      <a:endParaRPr lang="en-US" sz="1400" spc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50">
                          <a:effectLst/>
                        </a:rPr>
                        <a:t>               2x1      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1000" spc="50">
                          <a:effectLst/>
                        </a:rPr>
                        <a:t> 3 </a:t>
                      </a:r>
                      <a:endParaRPr lang="en-US" sz="1400" spc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spc="50">
                          <a:effectLst/>
                        </a:rPr>
                        <a:t>                      x2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000" spc="50">
                          <a:effectLst/>
                        </a:rPr>
                        <a:t> 2</a:t>
                      </a:r>
                      <a:r>
                        <a:rPr lang="en-US" sz="1200" spc="50">
                          <a:effectLst/>
                        </a:rPr>
                        <a:t> </a:t>
                      </a:r>
                      <a:endParaRPr lang="en-US" sz="14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pc="50">
                          <a:effectLst/>
                        </a:rPr>
                        <a:t>PRIMER 32.</a:t>
                      </a:r>
                      <a:r>
                        <a:rPr lang="en-US" sz="1200" spc="50">
                          <a:effectLst/>
                        </a:rPr>
                        <a:t>  </a:t>
                      </a:r>
                      <a:r>
                        <a:rPr lang="en-US" sz="1000" spc="50">
                          <a:effectLst/>
                        </a:rPr>
                        <a:t>   x1, x2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1000" spc="50">
                          <a:effectLst/>
                        </a:rPr>
                        <a:t> 0</a:t>
                      </a:r>
                      <a:endParaRPr lang="en-US" sz="1400" spc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50">
                          <a:effectLst/>
                        </a:rPr>
                        <a:t>               -x1 - 2x2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000" spc="50">
                          <a:effectLst/>
                        </a:rPr>
                        <a:t> -4</a:t>
                      </a:r>
                      <a:endParaRPr lang="en-US" sz="1400" spc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50">
                          <a:effectLst/>
                        </a:rPr>
                        <a:t>               -x1 +  x2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1000" spc="50">
                          <a:effectLst/>
                        </a:rPr>
                        <a:t>  2</a:t>
                      </a:r>
                      <a:endParaRPr lang="en-US" sz="1400" spc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50">
                          <a:effectLst/>
                        </a:rPr>
                        <a:t>                x1      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000" spc="50">
                          <a:effectLst/>
                        </a:rPr>
                        <a:t>  2</a:t>
                      </a:r>
                      <a:endParaRPr lang="en-US" sz="1400" spc="1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pc="50">
                          <a:effectLst/>
                        </a:rPr>
                        <a:t>               6x1 + 4x2 </a:t>
                      </a:r>
                      <a:r>
                        <a:rPr lang="en-US" sz="1000" spc="50"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1000" spc="50">
                          <a:effectLst/>
                        </a:rPr>
                        <a:t> 12</a:t>
                      </a:r>
                      <a:endParaRPr lang="en-US" sz="14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471057"/>
              </p:ext>
            </p:extLst>
          </p:nvPr>
        </p:nvGraphicFramePr>
        <p:xfrm>
          <a:off x="1112802" y="810883"/>
          <a:ext cx="7789658" cy="62437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94358"/>
                <a:gridCol w="3895300"/>
              </a:tblGrid>
              <a:tr h="2203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 33.     </a:t>
                      </a:r>
                      <a:endParaRPr lang="en-US" sz="2400" spc="5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x1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2x1 -  x2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-2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4x1 + 2x2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 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+ 3x2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 34.      </a:t>
                      </a:r>
                      <a:endParaRPr lang="en-US" sz="2400" spc="5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+ 4x2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x2 = 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- 3x2 =  6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8364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 35.    </a:t>
                      </a:r>
                      <a:endParaRPr lang="en-US" sz="2400" spc="5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x2 = </a:t>
                      </a: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spc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x2 = 4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 36.    </a:t>
                      </a:r>
                      <a:endParaRPr lang="en-US" sz="2400" spc="5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03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 37.   </a:t>
                      </a:r>
                      <a:endParaRPr lang="en-US" sz="2400" spc="5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x1,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+ 3x2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+ 2x2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x2 = 12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 38.     </a:t>
                      </a:r>
                      <a:endParaRPr lang="en-US" sz="2400" spc="5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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3x1 + 2x2 = 12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x1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x2 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</a:t>
                      </a: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5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spc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spc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4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0648"/>
            <a:ext cx="8596668" cy="1320800"/>
          </a:xfrm>
        </p:spPr>
        <p:txBody>
          <a:bodyPr/>
          <a:lstStyle/>
          <a:p>
            <a:pPr algn="ctr"/>
            <a:r>
              <a:rPr lang="en-US" dirty="0" smtClean="0"/>
              <a:t>OSOBINE SKUPA MO</a:t>
            </a:r>
            <a:r>
              <a:rPr lang="sr-Latn-RS" dirty="0" smtClean="0"/>
              <a:t>GUĆIH REŠENJA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16465"/>
            <a:ext cx="8596668" cy="3880773"/>
          </a:xfrm>
        </p:spPr>
        <p:txBody>
          <a:bodyPr>
            <a:noAutofit/>
          </a:bodyPr>
          <a:lstStyle/>
          <a:p>
            <a:r>
              <a:rPr lang="sr-Latn-RS" dirty="0" smtClean="0"/>
              <a:t>Skup mogućih rešenja standardnog problema maksimuma nije prazan.</a:t>
            </a:r>
          </a:p>
          <a:p>
            <a:r>
              <a:rPr lang="sr-Latn-RS" dirty="0" smtClean="0"/>
              <a:t>Skup mogućih rešenja LP je uvek konveksan.</a:t>
            </a:r>
          </a:p>
          <a:p>
            <a:r>
              <a:rPr lang="sr-Latn-RS" dirty="0" smtClean="0"/>
              <a:t>Ako je skup M ograničen, tada se sve njegove tačke mogu obrazovati konveksnom kombinacijom pripadajućih ekstremnihh tačaka. </a:t>
            </a:r>
          </a:p>
          <a:p>
            <a:r>
              <a:rPr lang="sr-Latn-RS" dirty="0" smtClean="0"/>
              <a:t>Skup M ima konačan broj ekstremnih tačaka, koje imaju sledeće osobine</a:t>
            </a:r>
            <a:r>
              <a:rPr lang="en-US" dirty="0" smtClean="0"/>
              <a:t>:</a:t>
            </a:r>
          </a:p>
          <a:p>
            <a:pPr lvl="1"/>
            <a:r>
              <a:rPr lang="en-US" sz="1800" dirty="0" err="1" smtClean="0"/>
              <a:t>Ako</a:t>
            </a:r>
            <a:r>
              <a:rPr lang="en-US" sz="1800" dirty="0" smtClean="0"/>
              <a:t> </a:t>
            </a:r>
            <a:r>
              <a:rPr lang="en-US" sz="1800" dirty="0" err="1" smtClean="0"/>
              <a:t>postoji</a:t>
            </a:r>
            <a:r>
              <a:rPr lang="en-US" sz="1800" dirty="0" smtClean="0"/>
              <a:t> </a:t>
            </a:r>
            <a:r>
              <a:rPr lang="en-US" sz="1800" dirty="0" err="1" smtClean="0"/>
              <a:t>jedno</a:t>
            </a:r>
            <a:r>
              <a:rPr lang="en-US" sz="1800" dirty="0" smtClean="0"/>
              <a:t> </a:t>
            </a:r>
            <a:r>
              <a:rPr lang="en-US" sz="1800" dirty="0" err="1" smtClean="0"/>
              <a:t>optimalno</a:t>
            </a:r>
            <a:r>
              <a:rPr lang="en-US" sz="1800" dirty="0" smtClean="0"/>
              <a:t> re</a:t>
            </a:r>
            <a:r>
              <a:rPr lang="sr-Latn-RS" sz="1800" dirty="0" smtClean="0"/>
              <a:t>šenje, tom rešenju pripada ekstremna tačka</a:t>
            </a:r>
          </a:p>
          <a:p>
            <a:pPr lvl="1"/>
            <a:r>
              <a:rPr lang="sr-Latn-RS" sz="1800" dirty="0" smtClean="0"/>
              <a:t>Ako postoji više optimalnih rešenja, tada bar dve susedne ekstremne tačke skupa M daju jednaku ekstremnu vrednost funkcije kriterijuma</a:t>
            </a:r>
          </a:p>
          <a:p>
            <a:pPr lvl="1"/>
            <a:r>
              <a:rPr lang="sr-Latn-RS" sz="1800" dirty="0" smtClean="0"/>
              <a:t>Sve konveksne kombinacije ekstremnih tačaka koje predstavljaju optimalna rešenja su takođe optimalna rešenja</a:t>
            </a:r>
          </a:p>
          <a:p>
            <a:pPr lvl="1"/>
            <a:r>
              <a:rPr lang="sr-Latn-RS" sz="1800" dirty="0" smtClean="0"/>
              <a:t>Ako ekstremna tačka daje istu ili povoljniju vrednost funkcije kriterijuma od </a:t>
            </a:r>
            <a:r>
              <a:rPr lang="sr-Latn-RS" sz="1800" dirty="0" smtClean="0"/>
              <a:t>susednih </a:t>
            </a:r>
            <a:r>
              <a:rPr lang="sr-Latn-RS" sz="1800" dirty="0" smtClean="0"/>
              <a:t>ekstremnih tačaka, tada daje istu ili povoljniju vrednost od svih ostalih tačaka skupa M</a:t>
            </a:r>
          </a:p>
          <a:p>
            <a:pPr lvl="1" algn="just"/>
            <a:r>
              <a:rPr lang="sr-Latn-RS" sz="1800" dirty="0" smtClean="0"/>
              <a:t>Svaka ekstremna tačka skupa M je bazno rešenje. Bazno rešenje LP je ono rešenje x koje sadrži toliko pozitivnih promenljivih koliko je rang matrice A i čijim </a:t>
            </a:r>
            <a:r>
              <a:rPr lang="sr-Latn-RS" sz="1800" dirty="0" smtClean="0"/>
              <a:t>pozitivnim </a:t>
            </a:r>
            <a:r>
              <a:rPr lang="sr-Latn-RS" sz="1800" dirty="0" smtClean="0"/>
              <a:t>elementima pripadaju oni vektori matrice A koji obrazuju linearno nezavisan sistem.</a:t>
            </a:r>
          </a:p>
        </p:txBody>
      </p:sp>
    </p:spTree>
    <p:extLst>
      <p:ext uri="{BB962C8B-B14F-4D97-AF65-F5344CB8AC3E}">
        <p14:creationId xmlns:p14="http://schemas.microsoft.com/office/powerpoint/2010/main" val="592270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GRAFIŠKO REŠAVANJE LP MODELA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19259"/>
              </p:ext>
            </p:extLst>
          </p:nvPr>
        </p:nvGraphicFramePr>
        <p:xfrm>
          <a:off x="862642" y="2286002"/>
          <a:ext cx="7375583" cy="25792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9290"/>
                <a:gridCol w="2017414"/>
                <a:gridCol w="2018394"/>
                <a:gridCol w="1530485"/>
              </a:tblGrid>
              <a:tr h="3684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 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 err="1" smtClean="0">
                          <a:effectLst/>
                        </a:rPr>
                        <a:t>Tehni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err="1" smtClean="0">
                          <a:effectLst/>
                        </a:rPr>
                        <a:t>ki</a:t>
                      </a:r>
                      <a:r>
                        <a:rPr lang="en-US" sz="1800" spc="50" dirty="0" smtClean="0">
                          <a:effectLst/>
                        </a:rPr>
                        <a:t> </a:t>
                      </a:r>
                      <a:r>
                        <a:rPr lang="en-US" sz="1800" spc="50" dirty="0" err="1">
                          <a:effectLst/>
                        </a:rPr>
                        <a:t>koeficijenti</a:t>
                      </a:r>
                      <a:r>
                        <a:rPr lang="en-US" sz="1800" spc="50" dirty="0">
                          <a:effectLst/>
                        </a:rPr>
                        <a:t> </a:t>
                      </a:r>
                      <a:r>
                        <a:rPr lang="en-US" sz="1800" spc="50" dirty="0" smtClean="0">
                          <a:effectLst/>
                        </a:rPr>
                        <a:t>(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smtClean="0">
                          <a:effectLst/>
                        </a:rPr>
                        <a:t>as/</a:t>
                      </a:r>
                      <a:r>
                        <a:rPr lang="en-US" sz="1800" spc="50" dirty="0" err="1" smtClean="0">
                          <a:effectLst/>
                        </a:rPr>
                        <a:t>kom</a:t>
                      </a:r>
                      <a:r>
                        <a:rPr lang="en-US" sz="1800" spc="50" dirty="0">
                          <a:effectLst/>
                        </a:rPr>
                        <a:t>.)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Kapacitet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</a:tr>
              <a:tr h="3684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 smtClean="0">
                          <a:effectLst/>
                        </a:rPr>
                        <a:t>Ma</a:t>
                      </a:r>
                      <a:r>
                        <a:rPr lang="sr-Latn-RS" sz="1800" spc="50" dirty="0" smtClean="0">
                          <a:effectLst/>
                        </a:rPr>
                        <a:t>š</a:t>
                      </a:r>
                      <a:r>
                        <a:rPr lang="en-US" sz="1800" spc="50" dirty="0" err="1" smtClean="0">
                          <a:effectLst/>
                        </a:rPr>
                        <a:t>ine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A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B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 smtClean="0">
                          <a:effectLst/>
                        </a:rPr>
                        <a:t>(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smtClean="0">
                          <a:effectLst/>
                        </a:rPr>
                        <a:t>as</a:t>
                      </a:r>
                      <a:r>
                        <a:rPr lang="en-US" sz="1800" spc="50" dirty="0">
                          <a:effectLst/>
                        </a:rPr>
                        <a:t>)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</a:tr>
              <a:tr h="3684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M1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3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1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470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</a:tr>
              <a:tr h="3684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M2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5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4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900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</a:tr>
              <a:tr h="36847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M3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1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2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360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</a:tr>
              <a:tr h="73694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 err="1">
                          <a:effectLst/>
                        </a:rPr>
                        <a:t>Prodajne</a:t>
                      </a:r>
                      <a:r>
                        <a:rPr lang="en-US" sz="1800" spc="50" dirty="0">
                          <a:effectLst/>
                        </a:rPr>
                        <a:t> </a:t>
                      </a:r>
                      <a:r>
                        <a:rPr lang="en-US" sz="1800" spc="50" dirty="0" err="1">
                          <a:effectLst/>
                        </a:rPr>
                        <a:t>cene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900 din/kom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>
                          <a:effectLst/>
                        </a:rPr>
                        <a:t>700 din/kom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50" dirty="0">
                          <a:effectLst/>
                        </a:rPr>
                        <a:t> 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45" marR="67945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62642" y="1461870"/>
            <a:ext cx="9014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1. Fabrika proizvodi dva proizvoda pod sledećim uslovima. Odrediti optimalan program proizvodnje uz maksimalan prihod.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0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3776"/>
            <a:ext cx="8596668" cy="1320800"/>
          </a:xfrm>
        </p:spPr>
        <p:txBody>
          <a:bodyPr/>
          <a:lstStyle/>
          <a:p>
            <a:pPr algn="ctr"/>
            <a:r>
              <a:rPr lang="sr-Latn-RS" dirty="0" smtClean="0"/>
              <a:t>DUALITET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931660"/>
            <a:ext cx="9368287" cy="5124091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sz="3200" dirty="0" err="1"/>
              <a:t>Dok</a:t>
            </a:r>
            <a:r>
              <a:rPr lang="en-US" sz="3200" dirty="0"/>
              <a:t> je u </a:t>
            </a:r>
            <a:r>
              <a:rPr lang="en-US" sz="3200" dirty="0" err="1"/>
              <a:t>proizvodnom</a:t>
            </a:r>
            <a:r>
              <a:rPr lang="en-US" sz="3200" dirty="0"/>
              <a:t> </a:t>
            </a:r>
            <a:r>
              <a:rPr lang="en-US" sz="3200" dirty="0" err="1"/>
              <a:t>procesu</a:t>
            </a:r>
            <a:r>
              <a:rPr lang="en-US" sz="3200" dirty="0"/>
              <a:t> (</a:t>
            </a:r>
            <a:r>
              <a:rPr lang="en-US" sz="3200" dirty="0" err="1"/>
              <a:t>primarnom</a:t>
            </a:r>
            <a:r>
              <a:rPr lang="en-US" sz="3200" dirty="0"/>
              <a:t> </a:t>
            </a:r>
            <a:r>
              <a:rPr lang="en-US" sz="3200" dirty="0" err="1"/>
              <a:t>problemu</a:t>
            </a:r>
            <a:r>
              <a:rPr lang="en-US" sz="3200" dirty="0"/>
              <a:t>) </a:t>
            </a:r>
            <a:r>
              <a:rPr lang="en-US" sz="3200" dirty="0" err="1"/>
              <a:t>cilj</a:t>
            </a:r>
            <a:r>
              <a:rPr lang="en-US" sz="3200" dirty="0"/>
              <a:t> </a:t>
            </a:r>
            <a:r>
              <a:rPr lang="en-US" sz="3200" dirty="0" err="1"/>
              <a:t>maksimalna</a:t>
            </a:r>
            <a:r>
              <a:rPr lang="en-US" sz="3200" dirty="0"/>
              <a:t> </a:t>
            </a:r>
            <a:r>
              <a:rPr lang="en-US" sz="3200" dirty="0" err="1"/>
              <a:t>efikasnost</a:t>
            </a:r>
            <a:r>
              <a:rPr lang="en-US" sz="3200" dirty="0"/>
              <a:t>, </a:t>
            </a:r>
            <a:r>
              <a:rPr lang="en-US" sz="3200" dirty="0" err="1"/>
              <a:t>dotle</a:t>
            </a:r>
            <a:r>
              <a:rPr lang="en-US" sz="3200" dirty="0"/>
              <a:t> je u </a:t>
            </a:r>
            <a:r>
              <a:rPr lang="en-US" sz="3200" dirty="0" err="1"/>
              <a:t>procesu</a:t>
            </a:r>
            <a:r>
              <a:rPr lang="en-US" sz="3200" dirty="0"/>
              <a:t> </a:t>
            </a:r>
            <a:r>
              <a:rPr lang="en-US" sz="3200" dirty="0" err="1"/>
              <a:t>vrednovanja</a:t>
            </a:r>
            <a:r>
              <a:rPr lang="en-US" sz="3200" dirty="0"/>
              <a:t> (</a:t>
            </a:r>
            <a:r>
              <a:rPr lang="en-US" sz="3200" dirty="0" err="1"/>
              <a:t>dualnom</a:t>
            </a:r>
            <a:r>
              <a:rPr lang="en-US" sz="3200" dirty="0"/>
              <a:t> </a:t>
            </a:r>
            <a:r>
              <a:rPr lang="en-US" sz="3200" dirty="0" err="1"/>
              <a:t>problemu</a:t>
            </a:r>
            <a:r>
              <a:rPr lang="en-US" sz="3200" dirty="0"/>
              <a:t>) </a:t>
            </a:r>
            <a:r>
              <a:rPr lang="en-US" sz="3200" dirty="0" err="1"/>
              <a:t>cilj</a:t>
            </a:r>
            <a:r>
              <a:rPr lang="en-US" sz="3200" dirty="0"/>
              <a:t> </a:t>
            </a:r>
            <a:r>
              <a:rPr lang="en-US" sz="3200" dirty="0" err="1"/>
              <a:t>minimalno</a:t>
            </a:r>
            <a:r>
              <a:rPr lang="en-US" sz="3200" dirty="0"/>
              <a:t> </a:t>
            </a:r>
            <a:r>
              <a:rPr lang="en-US" sz="3200" dirty="0" err="1"/>
              <a:t>ulaganje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dostizanje</a:t>
            </a:r>
            <a:r>
              <a:rPr lang="en-US" sz="3200" dirty="0"/>
              <a:t> </a:t>
            </a:r>
            <a:r>
              <a:rPr lang="en-US" sz="3200" dirty="0" err="1" smtClean="0"/>
              <a:t>odre</a:t>
            </a:r>
            <a:r>
              <a:rPr lang="sr-Latn-RS" sz="3200" dirty="0"/>
              <a:t>đ</a:t>
            </a:r>
            <a:r>
              <a:rPr lang="en-US" sz="3200" dirty="0" err="1" smtClean="0"/>
              <a:t>enog</a:t>
            </a:r>
            <a:r>
              <a:rPr lang="en-US" sz="3200" dirty="0" smtClean="0"/>
              <a:t> </a:t>
            </a:r>
            <a:r>
              <a:rPr lang="en-US" sz="3200" dirty="0" err="1"/>
              <a:t>nivoa</a:t>
            </a:r>
            <a:r>
              <a:rPr lang="en-US" sz="3200" dirty="0"/>
              <a:t> </a:t>
            </a:r>
            <a:r>
              <a:rPr lang="en-US" sz="3200" dirty="0" err="1"/>
              <a:t>efikasnosti</a:t>
            </a:r>
            <a:r>
              <a:rPr lang="en-US" sz="3200" dirty="0" smtClean="0"/>
              <a:t>.</a:t>
            </a:r>
            <a:endParaRPr lang="sr-Latn-RS" sz="3200" dirty="0" smtClean="0"/>
          </a:p>
          <a:p>
            <a:pPr marL="0" indent="0">
              <a:buNone/>
            </a:pPr>
            <a:r>
              <a:rPr lang="en-US" sz="3200" dirty="0" smtClean="0"/>
              <a:t> </a:t>
            </a:r>
          </a:p>
          <a:p>
            <a:pPr marL="0" indent="0" algn="just">
              <a:buNone/>
            </a:pPr>
            <a:r>
              <a:rPr lang="en-US" sz="3200" dirty="0" err="1" smtClean="0"/>
              <a:t>Neka</a:t>
            </a:r>
            <a:r>
              <a:rPr lang="en-US" sz="3200" dirty="0" smtClean="0"/>
              <a:t> </a:t>
            </a:r>
            <a:r>
              <a:rPr lang="en-US" sz="3200" dirty="0"/>
              <a:t>je, </a:t>
            </a:r>
            <a:r>
              <a:rPr lang="en-US" sz="3200" dirty="0" err="1"/>
              <a:t>uz</a:t>
            </a:r>
            <a:r>
              <a:rPr lang="en-US" sz="3200" dirty="0"/>
              <a:t> </a:t>
            </a:r>
            <a:r>
              <a:rPr lang="en-US" sz="3200" dirty="0" err="1"/>
              <a:t>ranije</a:t>
            </a:r>
            <a:r>
              <a:rPr lang="en-US" sz="3200" dirty="0"/>
              <a:t> </a:t>
            </a:r>
            <a:r>
              <a:rPr lang="en-US" sz="3200" dirty="0" err="1"/>
              <a:t>definisane</a:t>
            </a:r>
            <a:r>
              <a:rPr lang="en-US" sz="3200" dirty="0"/>
              <a:t> </a:t>
            </a:r>
            <a:r>
              <a:rPr lang="en-US" sz="3200" dirty="0" err="1"/>
              <a:t>promenljive</a:t>
            </a:r>
            <a:r>
              <a:rPr lang="en-US" sz="3200" dirty="0"/>
              <a:t>, </a:t>
            </a:r>
            <a:r>
              <a:rPr lang="en-US" sz="3200" dirty="0" err="1"/>
              <a:t>dat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vektor</a:t>
            </a:r>
            <a:r>
              <a:rPr lang="en-US" sz="3200" dirty="0"/>
              <a:t> </a:t>
            </a:r>
            <a:r>
              <a:rPr lang="en-US" sz="3200" u="words" dirty="0"/>
              <a:t>d</a:t>
            </a:r>
            <a:r>
              <a:rPr lang="en-US" sz="3200" dirty="0"/>
              <a:t>, </a:t>
            </a:r>
            <a:r>
              <a:rPr lang="sr-Latn-RS" sz="3200" dirty="0"/>
              <a:t>č</a:t>
            </a:r>
            <a:r>
              <a:rPr lang="en-US" sz="3200" dirty="0" err="1" smtClean="0"/>
              <a:t>iji</a:t>
            </a:r>
            <a:r>
              <a:rPr lang="en-US" sz="3200" dirty="0" smtClean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elementi</a:t>
            </a:r>
            <a:r>
              <a:rPr lang="en-US" sz="3200" dirty="0"/>
              <a:t> </a:t>
            </a:r>
            <a:r>
              <a:rPr lang="en-US" sz="3200" dirty="0" err="1"/>
              <a:t>dualne</a:t>
            </a:r>
            <a:r>
              <a:rPr lang="en-US" sz="3200" dirty="0"/>
              <a:t> </a:t>
            </a:r>
            <a:r>
              <a:rPr lang="en-US" sz="3200" dirty="0" err="1"/>
              <a:t>promenljive</a:t>
            </a:r>
            <a:r>
              <a:rPr lang="en-US" sz="3200" dirty="0"/>
              <a:t> di, </a:t>
            </a:r>
            <a:r>
              <a:rPr lang="en-US" sz="3200" dirty="0" err="1"/>
              <a:t>i</a:t>
            </a:r>
            <a:r>
              <a:rPr lang="en-US" sz="3200" dirty="0"/>
              <a:t>=1,2,...,m. </a:t>
            </a:r>
            <a:r>
              <a:rPr lang="en-US" sz="3200" dirty="0" err="1"/>
              <a:t>Ako</a:t>
            </a:r>
            <a:r>
              <a:rPr lang="en-US" sz="3200" dirty="0"/>
              <a:t> je </a:t>
            </a:r>
            <a:r>
              <a:rPr lang="en-US" sz="3200" i="1" dirty="0" err="1"/>
              <a:t>primarni</a:t>
            </a:r>
            <a:r>
              <a:rPr lang="en-US" sz="3200" i="1" dirty="0"/>
              <a:t> problem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r>
              <a:rPr lang="en-US" sz="3200" dirty="0"/>
              <a:t>        </a:t>
            </a:r>
            <a:r>
              <a:rPr lang="en-US" sz="3200" u="words" dirty="0"/>
              <a:t>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words" dirty="0"/>
              <a:t>0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      </a:t>
            </a:r>
            <a:r>
              <a:rPr lang="en-US" sz="3200" u="words" dirty="0"/>
              <a:t>A</a:t>
            </a:r>
            <a:r>
              <a:rPr lang="en-US" sz="3200" dirty="0"/>
              <a:t> </a:t>
            </a:r>
            <a:r>
              <a:rPr lang="en-US" sz="3200" u="words" dirty="0"/>
              <a:t>x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</a:t>
            </a:r>
            <a:r>
              <a:rPr lang="en-US" sz="3200" dirty="0"/>
              <a:t> </a:t>
            </a:r>
            <a:r>
              <a:rPr lang="en-US" sz="3200" u="words" dirty="0"/>
              <a:t>b</a:t>
            </a:r>
            <a:r>
              <a:rPr lang="en-US" sz="3200" dirty="0"/>
              <a:t>         		</a:t>
            </a:r>
          </a:p>
          <a:p>
            <a:pPr marL="0" indent="0">
              <a:buNone/>
            </a:pPr>
            <a:r>
              <a:rPr lang="en-US" sz="3200" dirty="0"/>
              <a:t>      </a:t>
            </a:r>
            <a:r>
              <a:rPr lang="en-US" sz="3200" u="words" dirty="0" err="1"/>
              <a:t>c</a:t>
            </a:r>
            <a:r>
              <a:rPr lang="en-US" sz="3200" baseline="30000" dirty="0" err="1"/>
              <a:t>T</a:t>
            </a:r>
            <a:r>
              <a:rPr lang="en-US" sz="3200" u="words" dirty="0" err="1"/>
              <a:t>x</a:t>
            </a:r>
            <a:r>
              <a:rPr lang="en-US" sz="3200" dirty="0"/>
              <a:t> = z </a:t>
            </a:r>
            <a:r>
              <a:rPr lang="en-US" sz="3200" dirty="0">
                <a:sym typeface="Symbol" panose="05050102010706020507" pitchFamily="18" charset="2"/>
              </a:rPr>
              <a:t></a:t>
            </a:r>
            <a:r>
              <a:rPr lang="en-US" sz="3200" dirty="0"/>
              <a:t> max</a:t>
            </a:r>
          </a:p>
          <a:p>
            <a:pPr marL="0" indent="0">
              <a:buNone/>
            </a:pPr>
            <a:r>
              <a:rPr lang="en-US" sz="3200" dirty="0" err="1"/>
              <a:t>tada</a:t>
            </a:r>
            <a:r>
              <a:rPr lang="en-US" sz="3200" dirty="0"/>
              <a:t> je </a:t>
            </a:r>
            <a:r>
              <a:rPr lang="en-US" sz="3200" dirty="0" err="1" smtClean="0"/>
              <a:t>odgovaraju</a:t>
            </a:r>
            <a:r>
              <a:rPr lang="sr-Latn-RS" sz="3200" dirty="0"/>
              <a:t>ć</a:t>
            </a:r>
            <a:r>
              <a:rPr lang="en-US" sz="3200" dirty="0" err="1" smtClean="0"/>
              <a:t>i</a:t>
            </a:r>
            <a:r>
              <a:rPr lang="en-US" sz="3200" dirty="0" smtClean="0"/>
              <a:t> </a:t>
            </a:r>
            <a:r>
              <a:rPr lang="en-US" sz="3200" i="1" dirty="0" err="1"/>
              <a:t>dualni</a:t>
            </a:r>
            <a:r>
              <a:rPr lang="en-US" sz="3200" i="1" dirty="0"/>
              <a:t> problem (dual)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r>
              <a:rPr lang="en-US" sz="3200" dirty="0"/>
              <a:t>       </a:t>
            </a:r>
            <a:r>
              <a:rPr lang="en-US" sz="3200" u="words" dirty="0" err="1"/>
              <a:t>d</a:t>
            </a:r>
            <a:r>
              <a:rPr lang="en-US" sz="3200" baseline="30000" dirty="0" err="1"/>
              <a:t>T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words" dirty="0"/>
              <a:t>0</a:t>
            </a:r>
            <a:r>
              <a:rPr lang="en-US" sz="3200" baseline="30000" dirty="0"/>
              <a:t>T</a:t>
            </a:r>
          </a:p>
          <a:p>
            <a:pPr marL="0" indent="0">
              <a:buNone/>
            </a:pPr>
            <a:r>
              <a:rPr lang="en-US" sz="3200" dirty="0"/>
              <a:t>      </a:t>
            </a:r>
            <a:r>
              <a:rPr lang="en-US" sz="3200" u="words" dirty="0" err="1"/>
              <a:t>d</a:t>
            </a:r>
            <a:r>
              <a:rPr lang="en-US" sz="3200" baseline="30000" dirty="0" err="1"/>
              <a:t>T</a:t>
            </a:r>
            <a:r>
              <a:rPr lang="en-US" sz="3200" u="words" dirty="0" err="1"/>
              <a:t>A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</a:t>
            </a:r>
            <a:r>
              <a:rPr lang="en-US" sz="3200" dirty="0"/>
              <a:t> </a:t>
            </a:r>
            <a:r>
              <a:rPr lang="en-US" sz="3200" u="words" dirty="0" err="1"/>
              <a:t>c</a:t>
            </a:r>
            <a:r>
              <a:rPr lang="en-US" sz="3200" baseline="30000" dirty="0" err="1"/>
              <a:t>T</a:t>
            </a:r>
            <a:r>
              <a:rPr lang="en-US" sz="3200" dirty="0"/>
              <a:t>		</a:t>
            </a:r>
            <a:r>
              <a:rPr lang="en-US" sz="3200" dirty="0" smtClean="0"/>
              <a:t>                  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      </a:t>
            </a:r>
            <a:r>
              <a:rPr lang="en-US" sz="3200" u="words" dirty="0" err="1" smtClean="0"/>
              <a:t>d</a:t>
            </a:r>
            <a:r>
              <a:rPr lang="en-US" sz="3200" baseline="30000" dirty="0" err="1" smtClean="0"/>
              <a:t>T</a:t>
            </a:r>
            <a:r>
              <a:rPr lang="en-US" sz="3200" u="words" dirty="0" err="1" smtClean="0"/>
              <a:t>b</a:t>
            </a:r>
            <a:r>
              <a:rPr lang="en-US" sz="3200" dirty="0" smtClean="0"/>
              <a:t> = v </a:t>
            </a:r>
            <a:r>
              <a:rPr lang="en-US" sz="3200" dirty="0" smtClean="0">
                <a:sym typeface="Symbol" panose="05050102010706020507" pitchFamily="18" charset="2"/>
              </a:rPr>
              <a:t></a:t>
            </a:r>
            <a:r>
              <a:rPr lang="en-US" sz="3200" dirty="0" smtClean="0"/>
              <a:t> min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7" t="8176" r="13410" b="10313"/>
          <a:stretch/>
        </p:blipFill>
        <p:spPr>
          <a:xfrm>
            <a:off x="9031857" y="3178914"/>
            <a:ext cx="3160144" cy="37164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0717" y="5960854"/>
            <a:ext cx="86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RS" sz="2000" dirty="0" err="1"/>
              <a:t>D</a:t>
            </a:r>
            <a:r>
              <a:rPr lang="en-US" sz="2000" dirty="0" err="1" smtClean="0"/>
              <a:t>ualna</a:t>
            </a:r>
            <a:r>
              <a:rPr lang="en-US" sz="2000" dirty="0" smtClean="0"/>
              <a:t> </a:t>
            </a:r>
            <a:r>
              <a:rPr lang="en-US" sz="2000" dirty="0" err="1"/>
              <a:t>cena</a:t>
            </a:r>
            <a:r>
              <a:rPr lang="en-US" sz="2000" dirty="0"/>
              <a:t> </a:t>
            </a:r>
            <a:r>
              <a:rPr lang="en-US" sz="2000" dirty="0" err="1" smtClean="0"/>
              <a:t>ozna</a:t>
            </a:r>
            <a:r>
              <a:rPr lang="sr-Latn-RS" sz="2000" dirty="0"/>
              <a:t>č</a:t>
            </a:r>
            <a:r>
              <a:rPr lang="en-US" sz="2000" dirty="0" smtClean="0"/>
              <a:t>ava </a:t>
            </a:r>
            <a:r>
              <a:rPr lang="en-US" sz="2000" dirty="0" err="1"/>
              <a:t>promenu</a:t>
            </a:r>
            <a:r>
              <a:rPr lang="en-US" sz="2000" dirty="0"/>
              <a:t> </a:t>
            </a:r>
            <a:r>
              <a:rPr lang="en-US" sz="2000" dirty="0" err="1"/>
              <a:t>funkcije</a:t>
            </a:r>
            <a:r>
              <a:rPr lang="en-US" sz="2000" dirty="0"/>
              <a:t> </a:t>
            </a:r>
            <a:r>
              <a:rPr lang="en-US" sz="2000" dirty="0" err="1"/>
              <a:t>kriterijuma</a:t>
            </a:r>
            <a:r>
              <a:rPr lang="en-US" sz="2000" dirty="0"/>
              <a:t>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 smtClean="0"/>
              <a:t>jedini</a:t>
            </a:r>
            <a:r>
              <a:rPr lang="sr-Latn-RS" sz="2000" dirty="0"/>
              <a:t>č</a:t>
            </a:r>
            <a:r>
              <a:rPr lang="en-US" sz="2000" dirty="0" smtClean="0"/>
              <a:t>nom </a:t>
            </a:r>
            <a:r>
              <a:rPr lang="en-US" sz="2000" dirty="0" err="1"/>
              <a:t>porastu</a:t>
            </a:r>
            <a:r>
              <a:rPr lang="en-US" sz="2000" dirty="0"/>
              <a:t> </a:t>
            </a:r>
            <a:r>
              <a:rPr lang="en-US" sz="2000" dirty="0" err="1"/>
              <a:t>kapaciteta</a:t>
            </a:r>
            <a:r>
              <a:rPr lang="en-US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786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</a:t>
            </a:r>
            <a:r>
              <a:rPr lang="sr-Latn-RS" dirty="0"/>
              <a:t>đ</a:t>
            </a:r>
            <a:r>
              <a:rPr lang="en-US" dirty="0" err="1" smtClean="0"/>
              <a:t>usobne</a:t>
            </a:r>
            <a:r>
              <a:rPr lang="en-US" dirty="0" smtClean="0"/>
              <a:t>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 smtClean="0"/>
              <a:t>izme</a:t>
            </a:r>
            <a:r>
              <a:rPr lang="sr-Latn-RS" dirty="0" smtClean="0"/>
              <a:t>đ</a:t>
            </a:r>
            <a:r>
              <a:rPr lang="en-US" dirty="0" smtClean="0"/>
              <a:t>u </a:t>
            </a:r>
            <a:r>
              <a:rPr lang="en-US" dirty="0" err="1" smtClean="0"/>
              <a:t>ograni</a:t>
            </a:r>
            <a:r>
              <a:rPr lang="sr-Latn-RS" dirty="0" smtClean="0"/>
              <a:t>č</a:t>
            </a:r>
            <a:r>
              <a:rPr lang="en-US" dirty="0" err="1" smtClean="0"/>
              <a:t>enja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promenljivih</a:t>
            </a:r>
            <a:r>
              <a:rPr lang="en-US" dirty="0"/>
              <a:t> u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dualnom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018579"/>
              </p:ext>
            </p:extLst>
          </p:nvPr>
        </p:nvGraphicFramePr>
        <p:xfrm>
          <a:off x="1190445" y="2087592"/>
          <a:ext cx="7971140" cy="3460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9453"/>
                <a:gridCol w="902894"/>
                <a:gridCol w="3458793"/>
              </a:tblGrid>
              <a:tr h="3844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 dirty="0">
                          <a:effectLst/>
                        </a:rPr>
                        <a:t>PRIMARNI MODEL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 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DUALNI MODEL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4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 dirty="0" err="1">
                          <a:effectLst/>
                        </a:rPr>
                        <a:t>i</a:t>
                      </a:r>
                      <a:r>
                        <a:rPr lang="en-US" sz="1800" spc="50" dirty="0">
                          <a:effectLst/>
                        </a:rPr>
                        <a:t>-to </a:t>
                      </a:r>
                      <a:r>
                        <a:rPr lang="en-US" sz="1800" spc="50" dirty="0" err="1" smtClean="0">
                          <a:effectLst/>
                        </a:rPr>
                        <a:t>ograni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err="1" smtClean="0">
                          <a:effectLst/>
                        </a:rPr>
                        <a:t>enje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i-ta promenljiva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4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j-ta promenljiva 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 dirty="0">
                          <a:effectLst/>
                        </a:rPr>
                        <a:t>j-to </a:t>
                      </a:r>
                      <a:r>
                        <a:rPr lang="en-US" sz="1800" spc="50" dirty="0" err="1" smtClean="0">
                          <a:effectLst/>
                        </a:rPr>
                        <a:t>ograni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err="1" smtClean="0">
                          <a:effectLst/>
                        </a:rPr>
                        <a:t>enje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4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funkcija kriterijuma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desna strana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4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 dirty="0" err="1">
                          <a:effectLst/>
                        </a:rPr>
                        <a:t>broj</a:t>
                      </a:r>
                      <a:r>
                        <a:rPr lang="en-US" sz="1800" spc="50" dirty="0">
                          <a:effectLst/>
                        </a:rPr>
                        <a:t> </a:t>
                      </a:r>
                      <a:r>
                        <a:rPr lang="en-US" sz="1800" spc="50" dirty="0" err="1" smtClean="0">
                          <a:effectLst/>
                        </a:rPr>
                        <a:t>ograni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err="1" smtClean="0">
                          <a:effectLst/>
                        </a:rPr>
                        <a:t>enja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=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broj promenljivih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4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broj promenljivih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=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 dirty="0" err="1">
                          <a:effectLst/>
                        </a:rPr>
                        <a:t>broj</a:t>
                      </a:r>
                      <a:r>
                        <a:rPr lang="en-US" sz="1800" spc="50" dirty="0">
                          <a:effectLst/>
                        </a:rPr>
                        <a:t> </a:t>
                      </a:r>
                      <a:r>
                        <a:rPr lang="en-US" sz="1800" spc="50" dirty="0" err="1" smtClean="0">
                          <a:effectLst/>
                        </a:rPr>
                        <a:t>ograni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err="1" smtClean="0">
                          <a:effectLst/>
                        </a:rPr>
                        <a:t>enja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448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 dirty="0">
                          <a:effectLst/>
                        </a:rPr>
                        <a:t>tip </a:t>
                      </a:r>
                      <a:r>
                        <a:rPr lang="en-US" sz="1800" spc="50" dirty="0" err="1" smtClean="0">
                          <a:effectLst/>
                        </a:rPr>
                        <a:t>ograni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err="1" smtClean="0">
                          <a:effectLst/>
                        </a:rPr>
                        <a:t>enja</a:t>
                      </a:r>
                      <a:r>
                        <a:rPr lang="en-US" sz="1800" spc="50" dirty="0">
                          <a:effectLst/>
                        </a:rPr>
                        <a:t>: </a:t>
                      </a:r>
                      <a:r>
                        <a:rPr lang="en-US" sz="1800" spc="50" dirty="0">
                          <a:effectLst/>
                          <a:sym typeface="Symbol" panose="05050102010706020507" pitchFamily="18" charset="2"/>
                        </a:rPr>
                        <a:t>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  <a:sym typeface="Symbol" panose="05050102010706020507" pitchFamily="18" charset="2"/>
                        </a:rPr>
                        <a:t>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 dirty="0">
                          <a:effectLst/>
                        </a:rPr>
                        <a:t>tip </a:t>
                      </a:r>
                      <a:r>
                        <a:rPr lang="en-US" sz="1800" spc="50" dirty="0" err="1" smtClean="0">
                          <a:effectLst/>
                        </a:rPr>
                        <a:t>ograni</a:t>
                      </a:r>
                      <a:r>
                        <a:rPr lang="sr-Latn-RS" sz="1800" spc="50" dirty="0" smtClean="0">
                          <a:effectLst/>
                        </a:rPr>
                        <a:t>č</a:t>
                      </a:r>
                      <a:r>
                        <a:rPr lang="en-US" sz="1800" spc="50" dirty="0" err="1" smtClean="0">
                          <a:effectLst/>
                        </a:rPr>
                        <a:t>enja</a:t>
                      </a:r>
                      <a:r>
                        <a:rPr lang="en-US" sz="1800" spc="50" dirty="0">
                          <a:effectLst/>
                        </a:rPr>
                        <a:t>: </a:t>
                      </a:r>
                      <a:r>
                        <a:rPr lang="en-US" sz="1800" spc="50" dirty="0">
                          <a:effectLst/>
                          <a:sym typeface="Symbol" panose="05050102010706020507" pitchFamily="18" charset="2"/>
                        </a:rPr>
                        <a:t>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89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maksimizira funkciju kriterijuma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>
                          <a:effectLst/>
                        </a:rPr>
                        <a:t> </a:t>
                      </a:r>
                      <a:endParaRPr lang="en-US" sz="1800" spc="10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0340" algn="l"/>
                          <a:tab pos="365760" algn="l"/>
                          <a:tab pos="640080" algn="l"/>
                          <a:tab pos="1371600" algn="l"/>
                          <a:tab pos="4114800" algn="l"/>
                          <a:tab pos="4572000" algn="l"/>
                          <a:tab pos="5029200" algn="l"/>
                        </a:tabLst>
                      </a:pPr>
                      <a:r>
                        <a:rPr lang="en-US" sz="1800" spc="50" dirty="0" err="1">
                          <a:effectLst/>
                        </a:rPr>
                        <a:t>minimizira</a:t>
                      </a:r>
                      <a:r>
                        <a:rPr lang="en-US" sz="1800" spc="50" dirty="0">
                          <a:effectLst/>
                        </a:rPr>
                        <a:t> </a:t>
                      </a:r>
                      <a:r>
                        <a:rPr lang="en-US" sz="1800" spc="50" dirty="0" err="1">
                          <a:effectLst/>
                        </a:rPr>
                        <a:t>funkciju</a:t>
                      </a:r>
                      <a:r>
                        <a:rPr lang="en-US" sz="1800" spc="50" dirty="0">
                          <a:effectLst/>
                        </a:rPr>
                        <a:t> </a:t>
                      </a:r>
                      <a:r>
                        <a:rPr lang="en-US" sz="1800" spc="50" dirty="0" err="1">
                          <a:effectLst/>
                        </a:rPr>
                        <a:t>kriterijuma</a:t>
                      </a:r>
                      <a:endParaRPr lang="en-US" sz="1800" spc="100" dirty="0">
                        <a:effectLst/>
                        <a:latin typeface="YuTimes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578299" y="-50216"/>
            <a:ext cx="203708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2379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Napišite duale sledećih modela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13947"/>
            <a:ext cx="5361157" cy="36622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PRIMER 47. </a:t>
            </a:r>
          </a:p>
          <a:p>
            <a:pPr marL="0" indent="0">
              <a:buNone/>
            </a:pPr>
            <a:r>
              <a:rPr lang="en-US" sz="2000" dirty="0"/>
              <a:t> x1, x2, x3, x4, x5 </a:t>
            </a:r>
            <a:r>
              <a:rPr lang="en-US" sz="2000" dirty="0">
                <a:sym typeface="Symbol" panose="05050102010706020507" pitchFamily="18" charset="2"/>
              </a:rPr>
              <a:t></a:t>
            </a:r>
            <a:r>
              <a:rPr lang="en-US" sz="2000" dirty="0"/>
              <a:t>0</a:t>
            </a:r>
          </a:p>
          <a:p>
            <a:pPr marL="0" indent="0">
              <a:buNone/>
            </a:pPr>
            <a:r>
              <a:rPr lang="en-US" sz="2000" dirty="0" smtClean="0"/>
              <a:t>2x1 </a:t>
            </a:r>
            <a:r>
              <a:rPr lang="en-US" sz="2000" dirty="0"/>
              <a:t>+ 2x2 + 2x3 + 3x4 + 3x5 </a:t>
            </a:r>
            <a:r>
              <a:rPr lang="en-US" sz="2000" dirty="0">
                <a:sym typeface="Symbol" panose="05050102010706020507" pitchFamily="18" charset="2"/>
              </a:rPr>
              <a:t></a:t>
            </a:r>
            <a:r>
              <a:rPr lang="en-US" sz="2000" dirty="0"/>
              <a:t> 1200</a:t>
            </a:r>
          </a:p>
          <a:p>
            <a:pPr marL="0" indent="0">
              <a:buNone/>
            </a:pPr>
            <a:r>
              <a:rPr lang="en-US" sz="2000" dirty="0" smtClean="0"/>
              <a:t>x1 </a:t>
            </a:r>
            <a:r>
              <a:rPr lang="en-US" sz="2000" dirty="0"/>
              <a:t>+  x2 +  x3 + 6x4 + 6x5 </a:t>
            </a:r>
            <a:r>
              <a:rPr lang="en-US" sz="2000" dirty="0">
                <a:sym typeface="Symbol" panose="05050102010706020507" pitchFamily="18" charset="2"/>
              </a:rPr>
              <a:t></a:t>
            </a:r>
            <a:r>
              <a:rPr lang="en-US" sz="2000" dirty="0"/>
              <a:t> 1600</a:t>
            </a:r>
          </a:p>
          <a:p>
            <a:pPr marL="0" indent="0">
              <a:buNone/>
            </a:pPr>
            <a:r>
              <a:rPr lang="en-US" sz="2000" dirty="0" smtClean="0"/>
              <a:t>x1                         </a:t>
            </a:r>
            <a:r>
              <a:rPr lang="en-US" sz="2000" dirty="0">
                <a:sym typeface="Symbol" panose="05050102010706020507" pitchFamily="18" charset="2"/>
              </a:rPr>
              <a:t></a:t>
            </a:r>
            <a:r>
              <a:rPr lang="en-US" sz="2000" dirty="0"/>
              <a:t> 1600</a:t>
            </a:r>
          </a:p>
          <a:p>
            <a:pPr marL="0" indent="0">
              <a:buNone/>
            </a:pPr>
            <a:r>
              <a:rPr lang="en-US" sz="2000" dirty="0" smtClean="0"/>
              <a:t>x2                   </a:t>
            </a:r>
            <a:r>
              <a:rPr lang="en-US" sz="2000" dirty="0">
                <a:sym typeface="Symbol" panose="05050102010706020507" pitchFamily="18" charset="2"/>
              </a:rPr>
              <a:t></a:t>
            </a:r>
            <a:r>
              <a:rPr lang="en-US" sz="2000" dirty="0"/>
              <a:t> 1600</a:t>
            </a:r>
          </a:p>
          <a:p>
            <a:pPr marL="0" indent="0">
              <a:buNone/>
            </a:pPr>
            <a:r>
              <a:rPr lang="en-US" sz="2000" dirty="0" smtClean="0"/>
              <a:t>x4       </a:t>
            </a:r>
            <a:r>
              <a:rPr lang="en-US" sz="2000" dirty="0">
                <a:sym typeface="Symbol" panose="05050102010706020507" pitchFamily="18" charset="2"/>
              </a:rPr>
              <a:t></a:t>
            </a:r>
            <a:r>
              <a:rPr lang="en-US" sz="2000" dirty="0"/>
              <a:t> 2000</a:t>
            </a:r>
          </a:p>
          <a:p>
            <a:pPr marL="0" indent="0">
              <a:buNone/>
            </a:pPr>
            <a:r>
              <a:rPr lang="en-US" sz="2000" dirty="0" smtClean="0"/>
              <a:t>x5 </a:t>
            </a:r>
            <a:r>
              <a:rPr lang="en-US" sz="2000" dirty="0">
                <a:sym typeface="Symbol" panose="05050102010706020507" pitchFamily="18" charset="2"/>
              </a:rPr>
              <a:t></a:t>
            </a:r>
            <a:r>
              <a:rPr lang="en-US" sz="2000" dirty="0"/>
              <a:t> 3000                </a:t>
            </a:r>
          </a:p>
          <a:p>
            <a:pPr marL="0" indent="0">
              <a:buNone/>
            </a:pPr>
            <a:r>
              <a:rPr lang="en-US" sz="2000" dirty="0" smtClean="0"/>
              <a:t>400x1+500x2+100x3+380x4+300x5 </a:t>
            </a:r>
            <a:r>
              <a:rPr lang="en-US" sz="2000" dirty="0"/>
              <a:t>= z </a:t>
            </a:r>
            <a:r>
              <a:rPr lang="en-US" sz="2000" dirty="0">
                <a:sym typeface="Symbol" panose="05050102010706020507" pitchFamily="18" charset="2"/>
              </a:rPr>
              <a:t></a:t>
            </a:r>
            <a:r>
              <a:rPr lang="en-US" sz="2000" dirty="0"/>
              <a:t> max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5713" y="1977517"/>
            <a:ext cx="3816423" cy="28341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000" dirty="0" smtClean="0"/>
              <a:t>PRIMER 49. </a:t>
            </a:r>
          </a:p>
          <a:p>
            <a:pPr marL="0" indent="0">
              <a:buFont typeface="Wingdings 3" charset="2"/>
              <a:buNone/>
            </a:pPr>
            <a:r>
              <a:rPr lang="en-US" sz="2000" dirty="0" smtClean="0"/>
              <a:t>x1, x2, x3 </a:t>
            </a:r>
            <a:r>
              <a:rPr lang="en-US" sz="2000" dirty="0" smtClean="0">
                <a:sym typeface="Symbol" panose="05050102010706020507" pitchFamily="18" charset="2"/>
              </a:rPr>
              <a:t></a:t>
            </a:r>
            <a:r>
              <a:rPr lang="en-US" sz="2000" dirty="0" smtClean="0"/>
              <a:t>0</a:t>
            </a:r>
          </a:p>
          <a:p>
            <a:pPr marL="0" indent="0">
              <a:buFont typeface="Wingdings 3" charset="2"/>
              <a:buNone/>
            </a:pPr>
            <a:r>
              <a:rPr lang="en-US" sz="2000" dirty="0" smtClean="0"/>
              <a:t>3x1 +  x2 + 2x3 </a:t>
            </a:r>
            <a:r>
              <a:rPr lang="en-US" sz="2000" dirty="0" smtClean="0">
                <a:sym typeface="Symbol" panose="05050102010706020507" pitchFamily="18" charset="2"/>
              </a:rPr>
              <a:t></a:t>
            </a:r>
            <a:r>
              <a:rPr lang="en-US" sz="2000" dirty="0" smtClean="0"/>
              <a:t> 140</a:t>
            </a:r>
          </a:p>
          <a:p>
            <a:pPr marL="0" indent="0">
              <a:buFont typeface="Wingdings 3" charset="2"/>
              <a:buNone/>
            </a:pPr>
            <a:r>
              <a:rPr lang="en-US" sz="2000" dirty="0" smtClean="0"/>
              <a:t>x1 + 2x2 +  x3 = 120</a:t>
            </a:r>
          </a:p>
          <a:p>
            <a:pPr marL="0" indent="0">
              <a:buFont typeface="Wingdings 3" charset="2"/>
              <a:buNone/>
            </a:pPr>
            <a:r>
              <a:rPr lang="en-US" sz="2000" dirty="0" smtClean="0"/>
              <a:t>x1             </a:t>
            </a:r>
            <a:r>
              <a:rPr lang="en-US" sz="2000" dirty="0" smtClean="0">
                <a:sym typeface="Symbol" panose="05050102010706020507" pitchFamily="18" charset="2"/>
              </a:rPr>
              <a:t></a:t>
            </a:r>
            <a:r>
              <a:rPr lang="en-US" sz="2000" dirty="0" smtClean="0"/>
              <a:t>  20</a:t>
            </a:r>
          </a:p>
          <a:p>
            <a:pPr marL="0" indent="0">
              <a:buFont typeface="Wingdings 3" charset="2"/>
              <a:buNone/>
            </a:pPr>
            <a:r>
              <a:rPr lang="en-US" sz="2000" dirty="0" smtClean="0"/>
              <a:t>x2       </a:t>
            </a:r>
            <a:r>
              <a:rPr lang="en-US" sz="2000" dirty="0" smtClean="0">
                <a:sym typeface="Symbol" panose="05050102010706020507" pitchFamily="18" charset="2"/>
              </a:rPr>
              <a:t></a:t>
            </a:r>
            <a:r>
              <a:rPr lang="en-US" sz="2000" dirty="0" smtClean="0"/>
              <a:t>  40</a:t>
            </a:r>
          </a:p>
          <a:p>
            <a:pPr marL="0" indent="0">
              <a:buFont typeface="Wingdings 3" charset="2"/>
              <a:buNone/>
            </a:pPr>
            <a:r>
              <a:rPr lang="en-US" sz="2000" dirty="0" smtClean="0"/>
              <a:t>15x1 +20x2 + 3x3 = v </a:t>
            </a:r>
            <a:r>
              <a:rPr lang="en-US" sz="2000" dirty="0" smtClean="0">
                <a:sym typeface="Symbol" panose="05050102010706020507" pitchFamily="18" charset="2"/>
              </a:rPr>
              <a:t></a:t>
            </a:r>
            <a:r>
              <a:rPr lang="en-US" sz="2000" dirty="0" smtClean="0"/>
              <a:t> min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950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1188</Words>
  <Application>Microsoft Office PowerPoint</Application>
  <PresentationFormat>Widescreen</PresentationFormat>
  <Paragraphs>180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Courier New</vt:lpstr>
      <vt:lpstr>Symbol</vt:lpstr>
      <vt:lpstr>Times New Roman</vt:lpstr>
      <vt:lpstr>Trebuchet MS</vt:lpstr>
      <vt:lpstr>Wingdings 3</vt:lpstr>
      <vt:lpstr>YuTimes</vt:lpstr>
      <vt:lpstr>Facet</vt:lpstr>
      <vt:lpstr>Equation.3</vt:lpstr>
      <vt:lpstr>ISPITIVANJE SKUPA MOGUĆIH REŠENJA</vt:lpstr>
      <vt:lpstr>Skup mogućih rešenja obhvata sva rešenja koja zadovoljavaju postavljeni sistem ograničenja. </vt:lpstr>
      <vt:lpstr>PowerPoint Presentation</vt:lpstr>
      <vt:lpstr>PRIMERI ZA VEŽBU </vt:lpstr>
      <vt:lpstr>OSOBINE SKUPA MOGUĆIH REŠENJA</vt:lpstr>
      <vt:lpstr>GRAFIŠKO REŠAVANJE LP MODELA</vt:lpstr>
      <vt:lpstr>DUALITET</vt:lpstr>
      <vt:lpstr>Međusobne zavisnosti između ograničenja i promenljivih u primarnom i dualnom modelu  </vt:lpstr>
      <vt:lpstr>Napišite duale sledećih modela:</vt:lpstr>
      <vt:lpstr>STAVOVI O DUALITETU</vt:lpstr>
      <vt:lpstr>STAVOVI O DUALITETU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ISPITIVANJE SKUPA MOGUĆIH REŠENJA</dc:title>
  <dc:creator>korisnik</dc:creator>
  <cp:lastModifiedBy>korisnik</cp:lastModifiedBy>
  <cp:revision>24</cp:revision>
  <dcterms:created xsi:type="dcterms:W3CDTF">2019-10-19T15:46:12Z</dcterms:created>
  <dcterms:modified xsi:type="dcterms:W3CDTF">2019-10-20T12:39:02Z</dcterms:modified>
</cp:coreProperties>
</file>