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67" r:id="rId22"/>
    <p:sldId id="268" r:id="rId23"/>
    <p:sldId id="269" r:id="rId24"/>
    <p:sldId id="270" r:id="rId25"/>
    <p:sldId id="271" r:id="rId26"/>
    <p:sldId id="27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8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E11AF-8E05-4A14-91F4-62584FB1F5F1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F6112-0DCA-413F-A9F7-470DB0832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B3E04-6D24-4EFA-94F0-741197DB74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1EE69-BC9F-42FE-922B-8DC73904A6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60C0C-4F1A-4D05-B74A-FE17E6FD0E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86BB4-3703-4C9E-9B7A-2AD7A28CC5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4B73F-97B3-4C0F-A27C-0F795CACE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7D8EC-173B-41A2-8C5B-87DAD3F37E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C6AE5-B15B-4969-B544-F129AE0A7D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62EAB-3B6E-4133-B137-9A332589CA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B8F9D-C302-436A-BC95-E537185E60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CAAAC-BF9F-4C14-8C65-7E69FD18FB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002A9-4F1A-4088-AB0C-94DA0462AF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49F926E-B60B-4804-B6C3-32C77F66A4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39" name="Rectangle 23"/>
          <p:cNvSpPr>
            <a:spLocks noChangeArrowheads="1"/>
          </p:cNvSpPr>
          <p:nvPr/>
        </p:nvSpPr>
        <p:spPr bwMode="auto">
          <a:xfrm>
            <a:off x="914400" y="5661025"/>
            <a:ext cx="731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 algn="ctr"/>
            <a:endParaRPr lang="sq-AL" sz="800" b="1" dirty="0">
              <a:latin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275856" y="1965583"/>
            <a:ext cx="5868144" cy="249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35000"/>
              </a:lnSpc>
            </a:pPr>
            <a:r>
              <a:rPr lang="sq-AL" sz="4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Hyrje:</a:t>
            </a:r>
          </a:p>
          <a:p>
            <a:pPr algn="ctr">
              <a:lnSpc>
                <a:spcPct val="135000"/>
              </a:lnSpc>
            </a:pPr>
            <a:r>
              <a:rPr lang="sq-AL" sz="4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Çka është ekonomiksi?</a:t>
            </a:r>
            <a:endParaRPr lang="en-GB" sz="4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128"/>
            <a:ext cx="9144000" cy="2276872"/>
          </a:xfrm>
          <a:prstGeom prst="rect">
            <a:avLst/>
          </a:prstGeom>
          <a:solidFill>
            <a:srgbClr val="276B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2132856"/>
          </a:xfrm>
          <a:prstGeom prst="rect">
            <a:avLst/>
          </a:prstGeom>
          <a:solidFill>
            <a:srgbClr val="82B1E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5" descr="C:\BusWeb3\Images\Euro72x.jpg"/>
          <p:cNvPicPr>
            <a:picLocks noChangeAspect="1" noChangeArrowheads="1"/>
          </p:cNvPicPr>
          <p:nvPr/>
        </p:nvPicPr>
        <p:blipFill>
          <a:blip r:embed="rId3" cstate="print"/>
          <a:srcRect l="8347" t="64453" r="1291"/>
          <a:stretch>
            <a:fillRect/>
          </a:stretch>
        </p:blipFill>
        <p:spPr bwMode="auto">
          <a:xfrm>
            <a:off x="3275856" y="4581129"/>
            <a:ext cx="5868144" cy="2276872"/>
          </a:xfrm>
          <a:prstGeom prst="rect">
            <a:avLst/>
          </a:prstGeom>
          <a:noFill/>
        </p:spPr>
      </p:pic>
      <p:pic>
        <p:nvPicPr>
          <p:cNvPr id="10" name="Picture 6" descr="C:\BusWeb3\Images\BS17026B1.jpg"/>
          <p:cNvPicPr>
            <a:picLocks noChangeAspect="1" noChangeArrowheads="1"/>
          </p:cNvPicPr>
          <p:nvPr/>
        </p:nvPicPr>
        <p:blipFill>
          <a:blip r:embed="rId4" cstate="print"/>
          <a:srcRect t="4832" r="44531" b="13757"/>
          <a:stretch>
            <a:fillRect/>
          </a:stretch>
        </p:blipFill>
        <p:spPr bwMode="auto">
          <a:xfrm>
            <a:off x="0" y="1737866"/>
            <a:ext cx="3275856" cy="3131294"/>
          </a:xfrm>
          <a:prstGeom prst="rect">
            <a:avLst/>
          </a:prstGeom>
          <a:noFill/>
        </p:spPr>
      </p:pic>
      <p:pic>
        <p:nvPicPr>
          <p:cNvPr id="11" name="Picture 7" descr="C:\BusWeb3\Images\72y.jpg"/>
          <p:cNvPicPr>
            <a:picLocks noChangeAspect="1" noChangeArrowheads="1"/>
          </p:cNvPicPr>
          <p:nvPr/>
        </p:nvPicPr>
        <p:blipFill>
          <a:blip r:embed="rId5" cstate="print"/>
          <a:srcRect l="1981" t="10497" b="5289"/>
          <a:stretch>
            <a:fillRect/>
          </a:stretch>
        </p:blipFill>
        <p:spPr bwMode="auto">
          <a:xfrm>
            <a:off x="5148064" y="0"/>
            <a:ext cx="3995936" cy="213285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Lakorja e kufirit të mundësive të prodhimit (KMP)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19600" y="2819400"/>
            <a:ext cx="4267200" cy="3200400"/>
          </a:xfrm>
          <a:noFill/>
          <a:ln/>
        </p:spPr>
        <p:txBody>
          <a:bodyPr/>
          <a:lstStyle/>
          <a:p>
            <a:pPr marL="455613" indent="-455613">
              <a:lnSpc>
                <a:spcPct val="75000"/>
              </a:lnSpc>
            </a:pPr>
            <a:r>
              <a:rPr lang="en-US"/>
              <a:t>Kur ekonomia është në pikën </a:t>
            </a:r>
            <a:r>
              <a:rPr lang="en-US" i="1"/>
              <a:t>i</a:t>
            </a:r>
            <a:r>
              <a:rPr lang="en-US"/>
              <a:t>, burimet nuk janë të shfrytëzuara tërësisht dhe/ose ato nuk janë të përdorura me efikasitet.</a:t>
            </a:r>
            <a:r>
              <a:rPr lang="en-US" sz="2800"/>
              <a:t> </a:t>
            </a:r>
          </a:p>
        </p:txBody>
      </p:sp>
      <p:pic>
        <p:nvPicPr>
          <p:cNvPr id="11269" name="Picture 5" descr="fig1_1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57400"/>
            <a:ext cx="4079875" cy="3736975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Lakorja e kufirit të mundësive të prodhimit (KMP)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724400" y="2438400"/>
            <a:ext cx="4267200" cy="3581400"/>
          </a:xfrm>
          <a:noFill/>
          <a:ln/>
        </p:spPr>
        <p:txBody>
          <a:bodyPr/>
          <a:lstStyle/>
          <a:p>
            <a:pPr marL="455613" indent="-455613"/>
            <a:r>
              <a:rPr lang="en-US" sz="2800"/>
              <a:t>Pika </a:t>
            </a:r>
            <a:r>
              <a:rPr lang="en-US" sz="2800" i="1"/>
              <a:t>g</a:t>
            </a:r>
            <a:r>
              <a:rPr lang="en-US" sz="2800"/>
              <a:t> është e dëshirueshmë sepse sjell më shumë nga të dy të mirat, mirëpo e paarritshme duke marrë parasysh sasinë e burimeve që kemi në dispozicion.</a:t>
            </a:r>
          </a:p>
        </p:txBody>
      </p:sp>
      <p:pic>
        <p:nvPicPr>
          <p:cNvPr id="12293" name="Picture 5" descr="fig1_1_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38400"/>
            <a:ext cx="4079875" cy="3736975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Lakorja e kufirit të mundësive të prodhimit (KMP)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95800" y="2514600"/>
            <a:ext cx="4419600" cy="3733800"/>
          </a:xfrm>
          <a:noFill/>
          <a:ln/>
        </p:spPr>
        <p:txBody>
          <a:bodyPr/>
          <a:lstStyle/>
          <a:p>
            <a:pPr marL="455613" indent="-455613"/>
            <a:r>
              <a:rPr lang="en-US"/>
              <a:t>Pika </a:t>
            </a:r>
            <a:r>
              <a:rPr lang="en-US" i="1"/>
              <a:t>d</a:t>
            </a:r>
            <a:r>
              <a:rPr lang="en-US"/>
              <a:t> është një nga kombinimet e mundshme të mallrave të prodhuara kur burimet janë të shfrytëzuara tërësisht dhe me efikasitet.</a:t>
            </a:r>
          </a:p>
        </p:txBody>
      </p:sp>
      <p:pic>
        <p:nvPicPr>
          <p:cNvPr id="21509" name="Picture 5" descr="fig1_1_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362200"/>
            <a:ext cx="4079875" cy="3736975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Rrallësia dhe lakorja e mundësive të prodhimit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0" y="2819400"/>
            <a:ext cx="4267200" cy="3276600"/>
          </a:xfrm>
          <a:noFill/>
          <a:ln/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3600"/>
              <a:t>Për të rritur sasinë e mallrave ushqimore për 10 ton, ne duhet të sakrifikojmë 100 ton të mallrave për veshmbathje.</a:t>
            </a:r>
          </a:p>
        </p:txBody>
      </p:sp>
      <p:pic>
        <p:nvPicPr>
          <p:cNvPr id="22533" name="Picture 5" descr="fig1_1_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438400"/>
            <a:ext cx="4079875" cy="3736975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Lakorja e kufirit të mundësive të prodhimit (KMP)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48200" y="1905000"/>
            <a:ext cx="4114800" cy="4724400"/>
          </a:xfrm>
          <a:noFill/>
          <a:ln/>
        </p:spPr>
        <p:txBody>
          <a:bodyPr/>
          <a:lstStyle/>
          <a:p>
            <a:pPr marL="455613" indent="-455613"/>
            <a:r>
              <a:rPr lang="en-US" sz="2600"/>
              <a:t>Lakorja KMP është konkave ndaj origjinës, sepse burimet nuk janë të adaptueshme në mënyrë të përkryer ndaj prodhimit të dy të mallrave.</a:t>
            </a:r>
          </a:p>
          <a:p>
            <a:pPr marL="455613" indent="-455613"/>
            <a:r>
              <a:rPr lang="en-US" sz="2600"/>
              <a:t>Përderisa sa ne rrisim prodhimin e një malli, ne sakrifikojmë </a:t>
            </a:r>
            <a:r>
              <a:rPr lang="en-US" sz="2600" b="1"/>
              <a:t>në mënyrë progresive </a:t>
            </a:r>
            <a:r>
              <a:rPr lang="en-US" sz="2600"/>
              <a:t>më shumë nga malli tjetër.</a:t>
            </a:r>
          </a:p>
        </p:txBody>
      </p:sp>
      <p:pic>
        <p:nvPicPr>
          <p:cNvPr id="23557" name="Picture 5" descr="fig1_3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0"/>
            <a:ext cx="4079875" cy="3736975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Zhvendosja e lakores së kufirit të mundësive të prodhimit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724400" y="2133600"/>
            <a:ext cx="4419600" cy="3352800"/>
          </a:xfrm>
          <a:noFill/>
          <a:ln/>
        </p:spPr>
        <p:txBody>
          <a:bodyPr/>
          <a:lstStyle/>
          <a:p>
            <a:pPr marL="455613" indent="-455613"/>
            <a:r>
              <a:rPr lang="en-US"/>
              <a:t>Për të rritur prodhimin e një malli pa zvoglimin e prodhimit të mallit tjetër, lakorja KMP duhet të zhvendoset djathtas.</a:t>
            </a:r>
          </a:p>
        </p:txBody>
      </p:sp>
      <p:pic>
        <p:nvPicPr>
          <p:cNvPr id="24581" name="Picture 5" descr="1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133600"/>
            <a:ext cx="4079875" cy="3749675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Zhvendosja e lakores së kufirit të mundësive të prodhimit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95800" y="2057400"/>
            <a:ext cx="4419600" cy="4572000"/>
          </a:xfrm>
          <a:noFill/>
          <a:ln/>
        </p:spPr>
        <p:txBody>
          <a:bodyPr/>
          <a:lstStyle/>
          <a:p>
            <a:pPr marL="406400" indent="-406400"/>
            <a:r>
              <a:rPr lang="en-US"/>
              <a:t>Lakorja KMP zhvendoset djathtas si rezultat i:</a:t>
            </a:r>
          </a:p>
          <a:p>
            <a:pPr marL="968375" lvl="1" indent="-447675">
              <a:buFontTx/>
              <a:buAutoNum type="arabicPeriod"/>
            </a:pPr>
            <a:r>
              <a:rPr lang="en-US"/>
              <a:t>Rritjes së burimeve të ekonomisë,</a:t>
            </a:r>
          </a:p>
          <a:p>
            <a:pPr marL="968375" lvl="1" indent="-447675">
              <a:buFontTx/>
              <a:buAutoNum type="arabicPeriod"/>
            </a:pPr>
            <a:r>
              <a:rPr lang="en-US"/>
              <a:t>Risive teknologjike që rrisin rezultatet e arritura nga burimet në dispozicion.</a:t>
            </a:r>
          </a:p>
        </p:txBody>
      </p:sp>
      <p:pic>
        <p:nvPicPr>
          <p:cNvPr id="25605" name="Picture 5" descr="1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362200"/>
            <a:ext cx="4079875" cy="3749675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Zhvendosja e lakores së kufirit të mundësive të prodhimit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800600" y="1981200"/>
            <a:ext cx="4343400" cy="4876800"/>
          </a:xfrm>
          <a:noFill/>
          <a:ln/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3600"/>
              <a:t>Nga pika </a:t>
            </a:r>
            <a:r>
              <a:rPr lang="en-US" sz="3600" i="1"/>
              <a:t>d</a:t>
            </a:r>
            <a:r>
              <a:rPr lang="en-US" sz="3600"/>
              <a:t>, një shtesë e 200 ton të mallrave për veshmbathje ose 20 ton të mallrave bujqësore janë tani të mundshme (ose ndonjë kombinim mes tyre).</a:t>
            </a:r>
          </a:p>
        </p:txBody>
      </p:sp>
      <p:pic>
        <p:nvPicPr>
          <p:cNvPr id="26629" name="Picture 5" descr="1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62200"/>
            <a:ext cx="4079875" cy="3749675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Tregu dhe Dora e Padukshme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924800" cy="4724400"/>
          </a:xfrm>
          <a:noFill/>
          <a:ln/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55000"/>
              </a:spcBef>
              <a:buClr>
                <a:schemeClr val="tx1"/>
              </a:buClr>
            </a:pPr>
            <a:r>
              <a:rPr lang="en-US" sz="3400" b="1"/>
              <a:t>Tregu</a:t>
            </a:r>
            <a:r>
              <a:rPr lang="en-US" sz="3400"/>
              <a:t> është një marrëveshje që lejon blerësit dhe shitësit për të këmbyer gjëra:  një blerës këmben paratë për një produkt; një shitës këmben një produkt për paratë.</a:t>
            </a:r>
          </a:p>
          <a:p>
            <a:pPr eaLnBrk="0" hangingPunct="0">
              <a:lnSpc>
                <a:spcPct val="90000"/>
              </a:lnSpc>
              <a:spcBef>
                <a:spcPct val="55000"/>
              </a:spcBef>
              <a:buClr>
                <a:schemeClr val="tx1"/>
              </a:buClr>
            </a:pPr>
            <a:r>
              <a:rPr lang="en-US" sz="3400"/>
              <a:t>Adam Smith ka përdorur metaforën e Dorës së Padukshme se si njerëzit duke vepruar për interesin e tyre vetiak mund të promovojnë interesin e shoqërisë si një tërësi.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/>
              <a:t>Mënyra ekonomike e të menduarit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153400" cy="4724400"/>
          </a:xfrm>
          <a:noFill/>
          <a:ln/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55000"/>
              </a:spcBef>
              <a:buClr>
                <a:schemeClr val="tx1"/>
              </a:buClr>
            </a:pPr>
            <a:r>
              <a:rPr lang="en-US" sz="3400" b="1"/>
              <a:t>Ekonomiksi Pozitivist</a:t>
            </a:r>
            <a:r>
              <a:rPr lang="en-US" sz="3400"/>
              <a:t> mirret me forcat që ndikojnë në aktivitetin ekonomik, dhe parashikojnë pasojat e veprimeve alternative.  Ky i përgjigjet pyetjeve të tilla si: cfarë ishte, c’është apo c’do të ndodhë?.</a:t>
            </a:r>
          </a:p>
          <a:p>
            <a:pPr eaLnBrk="0" hangingPunct="0">
              <a:lnSpc>
                <a:spcPct val="90000"/>
              </a:lnSpc>
              <a:spcBef>
                <a:spcPct val="55000"/>
              </a:spcBef>
              <a:buClr>
                <a:schemeClr val="tx1"/>
              </a:buClr>
            </a:pPr>
            <a:r>
              <a:rPr lang="en-US" sz="3400" b="1"/>
              <a:t>Ekonomiksi normativist</a:t>
            </a:r>
            <a:r>
              <a:rPr lang="en-US" sz="3400"/>
              <a:t> përgjigjet në pyetjen, Cfarë do të duhej të ndodhte?  Shumica e ekonomistëve i shmangen pyetjeve normative.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Cka është Ekonomiksi ?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924800" cy="1828800"/>
          </a:xfrm>
          <a:noFill/>
          <a:ln/>
        </p:spPr>
        <p:txBody>
          <a:bodyPr/>
          <a:lstStyle/>
          <a:p>
            <a:pPr marL="455613" indent="-455613"/>
            <a:r>
              <a:rPr lang="en-US" sz="3600" b="1" dirty="0" err="1"/>
              <a:t>Ekonomiksi</a:t>
            </a:r>
            <a:r>
              <a:rPr lang="en-US" sz="3600" dirty="0"/>
              <a:t> </a:t>
            </a:r>
            <a:r>
              <a:rPr lang="en-US" sz="3600" dirty="0" err="1"/>
              <a:t>studion</a:t>
            </a:r>
            <a:r>
              <a:rPr lang="en-US" sz="3600" dirty="0"/>
              <a:t> </a:t>
            </a:r>
            <a:r>
              <a:rPr lang="en-US" sz="3600" dirty="0" err="1"/>
              <a:t>zgjedhjet</a:t>
            </a:r>
            <a:r>
              <a:rPr lang="en-US" sz="3600" dirty="0"/>
              <a:t> </a:t>
            </a:r>
            <a:r>
              <a:rPr lang="en-US" sz="3600" dirty="0" err="1"/>
              <a:t>mes</a:t>
            </a:r>
            <a:r>
              <a:rPr lang="en-US" sz="3600" dirty="0"/>
              <a:t> </a:t>
            </a:r>
            <a:r>
              <a:rPr lang="en-US" sz="3600" dirty="0" err="1"/>
              <a:t>alternativave</a:t>
            </a:r>
            <a:r>
              <a:rPr lang="en-US" sz="3600" dirty="0"/>
              <a:t>, </a:t>
            </a:r>
            <a:r>
              <a:rPr lang="en-US" sz="3600" dirty="0" err="1"/>
              <a:t>të</a:t>
            </a:r>
            <a:r>
              <a:rPr lang="en-US" sz="3600" dirty="0"/>
              <a:t> </a:t>
            </a:r>
            <a:r>
              <a:rPr lang="en-US" sz="3600" dirty="0" err="1"/>
              <a:t>bëra</a:t>
            </a:r>
            <a:r>
              <a:rPr lang="en-US" sz="3600" dirty="0"/>
              <a:t> </a:t>
            </a:r>
            <a:r>
              <a:rPr lang="en-US" sz="3600" dirty="0" err="1"/>
              <a:t>nga</a:t>
            </a:r>
            <a:r>
              <a:rPr lang="en-US" sz="3600" dirty="0"/>
              <a:t> </a:t>
            </a:r>
            <a:r>
              <a:rPr lang="en-US" sz="3600" dirty="0" err="1"/>
              <a:t>njerëzit</a:t>
            </a:r>
            <a:r>
              <a:rPr lang="en-US" sz="3600" dirty="0"/>
              <a:t> </a:t>
            </a:r>
            <a:r>
              <a:rPr lang="en-US" sz="3600" dirty="0" err="1"/>
              <a:t>të</a:t>
            </a:r>
            <a:r>
              <a:rPr lang="en-US" sz="3600" dirty="0"/>
              <a:t> </a:t>
            </a:r>
            <a:r>
              <a:rPr lang="en-US" sz="3600" dirty="0" err="1"/>
              <a:t>cilët</a:t>
            </a:r>
            <a:r>
              <a:rPr lang="en-US" sz="3600" dirty="0"/>
              <a:t> </a:t>
            </a:r>
            <a:r>
              <a:rPr lang="en-US" sz="3600" dirty="0" err="1"/>
              <a:t>ballafaqohen</a:t>
            </a:r>
            <a:r>
              <a:rPr lang="en-US" sz="3600" dirty="0"/>
              <a:t> me </a:t>
            </a:r>
            <a:r>
              <a:rPr lang="en-US" sz="3600" dirty="0" err="1"/>
              <a:t>rrallësinë</a:t>
            </a:r>
            <a:r>
              <a:rPr lang="en-US" sz="3600" dirty="0"/>
              <a:t>.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81025" y="3581400"/>
            <a:ext cx="798195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5613" indent="-455613" eaLnBrk="0" hangingPunct="0">
              <a:spcBef>
                <a:spcPct val="75000"/>
              </a:spcBef>
              <a:buClr>
                <a:schemeClr val="tx1"/>
              </a:buClr>
              <a:buFontTx/>
              <a:buChar char="•"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Rrallësia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është një situatë në të cilën  burimet janë të kufizuara por që mund të përdoren në mënyra të ndryshme; kështu që një mall apo shërbim duhet të sakrifikohet për një tjetër.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924800" cy="1143000"/>
          </a:xfrm>
        </p:spPr>
        <p:txBody>
          <a:bodyPr/>
          <a:lstStyle/>
          <a:p>
            <a:r>
              <a:rPr lang="en-US"/>
              <a:t>Mënyra ekonomike e të menduarit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95400" y="2133600"/>
            <a:ext cx="6400800" cy="4114800"/>
          </a:xfrm>
          <a:noFill/>
          <a:ln/>
        </p:spPr>
        <p:txBody>
          <a:bodyPr/>
          <a:lstStyle/>
          <a:p>
            <a:pPr eaLnBrk="0" hangingPunct="0">
              <a:spcBef>
                <a:spcPct val="75000"/>
              </a:spcBef>
              <a:buClr>
                <a:schemeClr val="tx1"/>
              </a:buClr>
            </a:pPr>
            <a:r>
              <a:rPr lang="en-US" sz="3600"/>
              <a:t>Ekonomistët përdorin </a:t>
            </a:r>
            <a:r>
              <a:rPr lang="en-US" sz="3600" b="1"/>
              <a:t>supozimet thjehtëzuese</a:t>
            </a:r>
            <a:r>
              <a:rPr lang="en-US" sz="3600"/>
              <a:t> për të eleminuar detalet irrelevante dhe për tu fokusuar në atë që me të vërtetë ka rëndësi.  Supozimet janë një ndihmë për procesin analitik.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Mënyra ekonomike e të menduarit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7953375" cy="4038600"/>
          </a:xfrm>
          <a:noFill/>
          <a:ln/>
        </p:spPr>
        <p:txBody>
          <a:bodyPr/>
          <a:lstStyle/>
          <a:p>
            <a:pPr marL="455613" indent="-455613">
              <a:lnSpc>
                <a:spcPct val="90000"/>
              </a:lnSpc>
            </a:pPr>
            <a:r>
              <a:rPr lang="en-US" sz="3600"/>
              <a:t>Supozimet thjeshtëzuese nuk janë domosdoshmërisht realiste.</a:t>
            </a:r>
          </a:p>
          <a:p>
            <a:pPr marL="455613" indent="-455613">
              <a:lnSpc>
                <a:spcPct val="90000"/>
              </a:lnSpc>
            </a:pPr>
            <a:r>
              <a:rPr lang="en-US" sz="3600"/>
              <a:t>Ne përdorim harta, për shembull, për të shkuar nga pika A në B, duke ditur që harta nuk është një përshkrim i saktë i rrugës që kemi përpara, por vetëm një realitet i thjeshtësuar.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Mënyra ekonomike e të menduarit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2362200"/>
            <a:ext cx="7953375" cy="4038600"/>
          </a:xfrm>
          <a:noFill/>
          <a:ln/>
        </p:spPr>
        <p:txBody>
          <a:bodyPr/>
          <a:lstStyle/>
          <a:p>
            <a:pPr marL="455613" indent="-455613">
              <a:lnSpc>
                <a:spcPct val="90000"/>
              </a:lnSpc>
            </a:pPr>
            <a:r>
              <a:rPr lang="en-US" sz="3600"/>
              <a:t>Shumica e analizave ekonomike bazohen në dy supozime:</a:t>
            </a:r>
          </a:p>
          <a:p>
            <a:pPr marL="855663" lvl="1">
              <a:lnSpc>
                <a:spcPct val="90000"/>
              </a:lnSpc>
            </a:pPr>
            <a:r>
              <a:rPr lang="en-US" sz="3200"/>
              <a:t>Supozojmë që njerëzit veprojnë sipas interesit të tyre personal, duke mos i konsideruar ndikimet e veprimeve të tyre në njerëzit tjerë.</a:t>
            </a:r>
          </a:p>
          <a:p>
            <a:pPr marL="855663" lvl="1">
              <a:lnSpc>
                <a:spcPct val="90000"/>
              </a:lnSpc>
            </a:pPr>
            <a:r>
              <a:rPr lang="en-US" sz="3200"/>
              <a:t>Supozojmë që njerëzit marrin vendime në bazë të informatave.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Hulumtoni marëdhënien mes dy variablave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85800" y="1981200"/>
            <a:ext cx="8001000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5613" indent="-455613" eaLnBrk="0" hangingPunct="0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Supozimi </a:t>
            </a: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“ceteris paribus”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përdoret për të hulumtuar marrëdhënien mes dy variablave.</a:t>
            </a:r>
          </a:p>
          <a:p>
            <a:pPr marL="911225" lvl="1" indent="-341313" eaLnBrk="0" hangingPunct="0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Një </a:t>
            </a: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variabël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është një matës i cili mund të merr vlera të ndryshme.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4648200"/>
            <a:ext cx="8001000" cy="1676400"/>
          </a:xfrm>
          <a:noFill/>
          <a:ln/>
        </p:spPr>
        <p:txBody>
          <a:bodyPr/>
          <a:lstStyle/>
          <a:p>
            <a:pPr marL="455613" indent="-455613">
              <a:lnSpc>
                <a:spcPct val="90000"/>
              </a:lnSpc>
              <a:spcBef>
                <a:spcPct val="50000"/>
              </a:spcBef>
            </a:pPr>
            <a:r>
              <a:rPr lang="en-US" sz="2800"/>
              <a:t>“Ceteris paribus” nga Latinishtja do të thotë  “të gjitha tjerat të pandryshueshme.”  Për të studiuar marrëdhënien mes dy variablave, ne supozojmë që variablat tjera nuk ndryshojnë.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utoUpdateAnimBg="0"/>
      <p:bldP spid="1536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Mikroekonomia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6400800" cy="2971800"/>
          </a:xfrm>
          <a:noFill/>
          <a:ln/>
        </p:spPr>
        <p:txBody>
          <a:bodyPr/>
          <a:lstStyle/>
          <a:p>
            <a:pPr eaLnBrk="0" hangingPunct="0">
              <a:spcBef>
                <a:spcPct val="75000"/>
              </a:spcBef>
              <a:buClr>
                <a:schemeClr val="tx1"/>
              </a:buClr>
            </a:pPr>
            <a:r>
              <a:rPr lang="en-US" sz="3600"/>
              <a:t>Mikroekonomia</a:t>
            </a:r>
            <a:r>
              <a:rPr lang="en-US"/>
              <a:t> është shkenca mbi zgjedhjet që bëjnë konsumatorët, firmat, dhe qeveria dhe mënyrën se si zgjedhjet e tyre ndikojnë në tregun e një produkti apo shërbimi të caktuar.</a:t>
            </a:r>
            <a:endParaRPr lang="en-US" sz="2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Mikroekonomia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647700" y="16764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5000"/>
              </a:lnSpc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Mikroekonomia përqëndrohet në analizat e njësive individuale ekonomike.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700" y="2819400"/>
            <a:ext cx="7848600" cy="3429000"/>
          </a:xfrm>
          <a:ln/>
        </p:spPr>
        <p:txBody>
          <a:bodyPr/>
          <a:lstStyle/>
          <a:p>
            <a:pPr eaLnBrk="0" hangingPunct="0">
              <a:spcBef>
                <a:spcPct val="55000"/>
              </a:spcBef>
              <a:buClr>
                <a:schemeClr val="tx1"/>
              </a:buClr>
            </a:pPr>
            <a:r>
              <a:rPr lang="en-US"/>
              <a:t>Analiza mikroekonomike mund të përdoret për të:</a:t>
            </a:r>
          </a:p>
          <a:p>
            <a:pPr marL="950913" lvl="1" indent="-493713" eaLnBrk="0" hangingPunct="0">
              <a:spcBef>
                <a:spcPct val="55000"/>
              </a:spcBef>
              <a:buClr>
                <a:schemeClr val="tx1"/>
              </a:buClr>
              <a:buFontTx/>
              <a:buAutoNum type="arabicPeriod"/>
            </a:pPr>
            <a:r>
              <a:rPr lang="en-US"/>
              <a:t>Kuptuar se si funksionojnë tregjet dhe të parashikuar ndryshimet.</a:t>
            </a:r>
          </a:p>
          <a:p>
            <a:pPr marL="950913" lvl="1" indent="-493713" eaLnBrk="0" hangingPunct="0">
              <a:spcBef>
                <a:spcPct val="55000"/>
              </a:spcBef>
              <a:buClr>
                <a:schemeClr val="tx1"/>
              </a:buClr>
              <a:buFontTx/>
              <a:buAutoNum type="arabicPeriod"/>
            </a:pPr>
            <a:r>
              <a:rPr lang="en-US"/>
              <a:t>Marrë vendime personale dhe menaxheriale.</a:t>
            </a:r>
          </a:p>
          <a:p>
            <a:pPr marL="950913" lvl="1" indent="-493713" eaLnBrk="0" hangingPunct="0">
              <a:spcBef>
                <a:spcPct val="55000"/>
              </a:spcBef>
              <a:buClr>
                <a:schemeClr val="tx1"/>
              </a:buClr>
              <a:buFontTx/>
              <a:buAutoNum type="arabicPeriod"/>
            </a:pPr>
            <a:r>
              <a:rPr lang="en-US"/>
              <a:t>Vlerësuar meritat e politikave publike.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utoUpdateAnimBg="0"/>
      <p:bldP spid="17414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Makroekonomia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3400" y="1524000"/>
            <a:ext cx="8039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75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Makroekonomia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është shkenca mbi ekonominë kombëtare si tërësi.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52450" y="2895600"/>
            <a:ext cx="8039100" cy="3962400"/>
          </a:xfrm>
          <a:noFill/>
          <a:ln/>
        </p:spPr>
        <p:txBody>
          <a:bodyPr/>
          <a:lstStyle/>
          <a:p>
            <a:pPr marL="455613" indent="-455613">
              <a:lnSpc>
                <a:spcPct val="90000"/>
              </a:lnSpc>
              <a:buFontTx/>
              <a:buNone/>
            </a:pPr>
            <a:r>
              <a:rPr lang="en-US"/>
              <a:t>Analiza mikroekonomike mund të përdoret për të:</a:t>
            </a:r>
          </a:p>
          <a:p>
            <a:pPr marL="455613" indent="-455613">
              <a:lnSpc>
                <a:spcPct val="90000"/>
              </a:lnSpc>
            </a:pPr>
            <a:r>
              <a:rPr lang="en-US"/>
              <a:t>Kuptuar se si funksionon ekonomia kombëtare.</a:t>
            </a:r>
          </a:p>
          <a:p>
            <a:pPr marL="455613" indent="-455613">
              <a:lnSpc>
                <a:spcPct val="90000"/>
              </a:lnSpc>
            </a:pPr>
            <a:r>
              <a:rPr lang="en-US"/>
              <a:t>Kuptuar debatet kryesore mbi politikën ekonomike.</a:t>
            </a:r>
          </a:p>
          <a:p>
            <a:pPr marL="455613" indent="-455613">
              <a:lnSpc>
                <a:spcPct val="90000"/>
              </a:lnSpc>
            </a:pPr>
            <a:r>
              <a:rPr lang="en-US"/>
              <a:t>Marrë vendime ekonomike në bazë të informatave.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Zgjedhjet e Shoqërisë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924800" cy="4724400"/>
          </a:xfrm>
          <a:noFill/>
          <a:ln/>
        </p:spPr>
        <p:txBody>
          <a:bodyPr/>
          <a:lstStyle/>
          <a:p>
            <a:pPr marL="533400" indent="-533400" eaLnBrk="0" hangingPunct="0">
              <a:spcBef>
                <a:spcPct val="75000"/>
              </a:spcBef>
              <a:buClr>
                <a:schemeClr val="tx1"/>
              </a:buClr>
            </a:pPr>
            <a:r>
              <a:rPr lang="en-US" sz="3600"/>
              <a:t>Vendimet e prodhuesve, konsumatorëve dhe qeverisë përcaktojnë se si një sistem ekonomik u përgjigjet tre pyetjeve themelore:</a:t>
            </a:r>
          </a:p>
          <a:p>
            <a:pPr marL="914400" lvl="1" indent="-457200" eaLnBrk="0" hangingPunct="0">
              <a:spcBef>
                <a:spcPct val="75000"/>
              </a:spcBef>
              <a:buClr>
                <a:schemeClr val="tx1"/>
              </a:buClr>
              <a:buFontTx/>
              <a:buAutoNum type="arabicPeriod"/>
            </a:pPr>
            <a:r>
              <a:rPr lang="en-US" sz="3200"/>
              <a:t>Cfarë produkte prodhojmë ne?</a:t>
            </a:r>
          </a:p>
          <a:p>
            <a:pPr marL="914400" lvl="1" indent="-457200" eaLnBrk="0" hangingPunct="0">
              <a:spcBef>
                <a:spcPct val="75000"/>
              </a:spcBef>
              <a:buClr>
                <a:schemeClr val="tx1"/>
              </a:buClr>
              <a:buFontTx/>
              <a:buAutoNum type="arabicPeriod"/>
            </a:pPr>
            <a:r>
              <a:rPr lang="en-US" sz="3200"/>
              <a:t>Si i prodhojmë këto produkte?</a:t>
            </a:r>
          </a:p>
          <a:p>
            <a:pPr marL="914400" lvl="1" indent="-457200" eaLnBrk="0" hangingPunct="0">
              <a:spcBef>
                <a:spcPct val="75000"/>
              </a:spcBef>
              <a:buClr>
                <a:schemeClr val="tx1"/>
              </a:buClr>
              <a:buFontTx/>
              <a:buAutoNum type="arabicPeriod"/>
            </a:pPr>
            <a:r>
              <a:rPr lang="en-US" sz="3200"/>
              <a:t>Kush i konsumon këto produkte?</a:t>
            </a:r>
          </a:p>
          <a:p>
            <a:pPr marL="914400" lvl="1" indent="-457200" eaLnBrk="0" hangingPunct="0">
              <a:spcBef>
                <a:spcPct val="75000"/>
              </a:spcBef>
              <a:buClr>
                <a:schemeClr val="tx1"/>
              </a:buClr>
              <a:buFontTx/>
              <a:buAutoNum type="arabicPeriod"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Faktorët e prodhimit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09600" y="1676400"/>
            <a:ext cx="81534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75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Faktorët e prodhimit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janë burimet që përdoren për të prodhuar mallra dhe shërbime: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3276600"/>
            <a:ext cx="7848600" cy="2895600"/>
          </a:xfrm>
          <a:noFill/>
          <a:ln/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sz="3600"/>
              <a:t>Burimet natyrore:</a:t>
            </a:r>
          </a:p>
          <a:p>
            <a:pPr marL="579438" lvl="1" indent="-9525">
              <a:buFontTx/>
              <a:buNone/>
            </a:pPr>
            <a:r>
              <a:rPr lang="en-US" sz="3600"/>
              <a:t>Gjëra të krijuara nga veprat e natyrës sikurse toka, uji, mineralet, rezervat e karburanteve dhe gazit, burimet që rigjenerohen dhe që nuk rigjenerohen.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  <p:bldP spid="512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Faktorët e prodhimit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09600" y="1676400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75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Faktorët e prodhimit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janë burimet që përdoren për të prodhuar mallra dhe shërbime</a:t>
            </a:r>
            <a:r>
              <a:rPr lang="en-US" sz="3600">
                <a:latin typeface="Arial" charset="0"/>
              </a:rPr>
              <a:t> 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: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3276600"/>
            <a:ext cx="7848600" cy="2895600"/>
          </a:xfrm>
          <a:noFill/>
          <a:ln/>
        </p:spPr>
        <p:txBody>
          <a:bodyPr/>
          <a:lstStyle/>
          <a:p>
            <a:pPr marL="533400" indent="-533400">
              <a:buFontTx/>
              <a:buAutoNum type="arabicPeriod" startAt="2"/>
            </a:pPr>
            <a:r>
              <a:rPr lang="en-US" sz="3600"/>
              <a:t>Puna:</a:t>
            </a:r>
          </a:p>
          <a:p>
            <a:pPr marL="647700" lvl="1" indent="-77788">
              <a:buFontTx/>
              <a:buNone/>
            </a:pPr>
            <a:r>
              <a:rPr lang="en-US" sz="3600"/>
              <a:t>Aftësitë njerëzore, fizike dhe mendore, që përdoren nga punëtorët në prodhimin e mallrave dhe shërbimeve.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Faktorët e prodhimit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09600" y="1676400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75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Faktorët e prodhimit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janë burimet që përdoren për të prodhuar mallra dhe shërbime</a:t>
            </a:r>
            <a:r>
              <a:rPr lang="en-US" sz="3600">
                <a:latin typeface="Arial" charset="0"/>
              </a:rPr>
              <a:t> 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: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3276600"/>
            <a:ext cx="7848600" cy="2895600"/>
          </a:xfrm>
          <a:noFill/>
          <a:ln/>
        </p:spPr>
        <p:txBody>
          <a:bodyPr/>
          <a:lstStyle/>
          <a:p>
            <a:pPr marL="533400" indent="-533400">
              <a:buFontTx/>
              <a:buAutoNum type="arabicPeriod" startAt="3"/>
            </a:pPr>
            <a:r>
              <a:rPr lang="en-US" sz="3600"/>
              <a:t>Kapitali fizik:</a:t>
            </a:r>
          </a:p>
          <a:p>
            <a:pPr marL="647700" lvl="1" indent="-77788">
              <a:buFontTx/>
              <a:buNone/>
            </a:pPr>
            <a:r>
              <a:rPr lang="en-US" sz="3600"/>
              <a:t>Të gjitha makinat, ndërtesat, pajisjet, rrugët dhe objektet tjera të bëra nga qeniet njerëzore për të prodhuar mallra dhe shërbime.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Faktorët e prodhimit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09600" y="1676400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75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Faktorët e prodhimit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janë burimet që përdoren për të prodhuar mallra dhe shërbime</a:t>
            </a:r>
            <a:r>
              <a:rPr lang="en-US" sz="3600">
                <a:latin typeface="Arial" charset="0"/>
              </a:rPr>
              <a:t> 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: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3276600"/>
            <a:ext cx="7848600" cy="2895600"/>
          </a:xfrm>
          <a:noFill/>
          <a:ln/>
        </p:spPr>
        <p:txBody>
          <a:bodyPr/>
          <a:lstStyle/>
          <a:p>
            <a:pPr marL="533400" indent="-533400">
              <a:buFontTx/>
              <a:buAutoNum type="arabicPeriod" startAt="4"/>
            </a:pPr>
            <a:r>
              <a:rPr lang="en-US" sz="3600"/>
              <a:t>Kapitali njerëzor:</a:t>
            </a:r>
          </a:p>
          <a:p>
            <a:pPr marL="647700" lvl="1" indent="-77788">
              <a:buFontTx/>
              <a:buNone/>
            </a:pPr>
            <a:r>
              <a:rPr lang="en-US" sz="3600"/>
              <a:t>Njohuritë dhe aftësitë e fituara nga një punëtor nëpërmjet edukimit dhe eksperiencës.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Faktorët e prodhimit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9600" y="1676400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75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Faktorët e prodhimit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janë burimet që përdoren për të prodhuar mallra dhe shërbime</a:t>
            </a:r>
            <a:r>
              <a:rPr lang="en-US" sz="3600">
                <a:latin typeface="Arial" charset="0"/>
              </a:rPr>
              <a:t> 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: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3276600"/>
            <a:ext cx="7848600" cy="3124200"/>
          </a:xfrm>
          <a:noFill/>
          <a:ln/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 startAt="5"/>
            </a:pPr>
            <a:r>
              <a:rPr lang="en-US" sz="3600"/>
              <a:t>Ndërmarrësia (aftësitë sipërmarrëse)</a:t>
            </a:r>
          </a:p>
          <a:p>
            <a:pPr marL="647700" lvl="1" indent="-77788">
              <a:lnSpc>
                <a:spcPct val="90000"/>
              </a:lnSpc>
              <a:buFontTx/>
              <a:buNone/>
            </a:pPr>
            <a:r>
              <a:rPr lang="en-US" sz="3200"/>
              <a:t>Aftësia për të koordinuar prodhimin dhe shitjen e mallrave dhe shërbimeve.  Ndërmarrësit rrezikojnë dhe shpenzojnë kohë dhe para në një biznes pa ndonjë fitim të garantuar.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Lakorja e kufirit të mundësive të prodhimit (KMP)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48200" y="2362200"/>
            <a:ext cx="4267200" cy="3810000"/>
          </a:xfrm>
          <a:noFill/>
          <a:ln/>
        </p:spPr>
        <p:txBody>
          <a:bodyPr/>
          <a:lstStyle/>
          <a:p>
            <a:pPr eaLnBrk="0" hangingPunct="0">
              <a:spcBef>
                <a:spcPct val="75000"/>
              </a:spcBef>
              <a:buClr>
                <a:schemeClr val="tx1"/>
              </a:buClr>
            </a:pPr>
            <a:r>
              <a:rPr lang="en-US" sz="2800"/>
              <a:t>Lakorja KMP tregon kombinimet e mundshme të mallrave dhe shërbimeve në dispozicion të një ekonomie, nëse të gjitha burimet prodhuese janë të shfrytëzuara tërësisht dhe në mënyrë eficiente.</a:t>
            </a:r>
            <a:endParaRPr lang="en-US" sz="2400"/>
          </a:p>
        </p:txBody>
      </p:sp>
      <p:pic>
        <p:nvPicPr>
          <p:cNvPr id="10247" name="Picture 7" descr="fig1_1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38400"/>
            <a:ext cx="4079875" cy="3736975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build="p" bldLvl="2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TM04033927[[fn=Main Event]]</Template>
  <TotalTime>109</TotalTime>
  <Words>1079</Words>
  <Application>Microsoft Office PowerPoint</Application>
  <PresentationFormat>On-screen Show (4:3)</PresentationFormat>
  <Paragraphs>84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Default Design</vt:lpstr>
      <vt:lpstr>PowerPoint Presentation</vt:lpstr>
      <vt:lpstr>Cka është Ekonomiksi ?</vt:lpstr>
      <vt:lpstr>Zgjedhjet e Shoqërisë</vt:lpstr>
      <vt:lpstr>Faktorët e prodhimit</vt:lpstr>
      <vt:lpstr>Faktorët e prodhimit</vt:lpstr>
      <vt:lpstr>Faktorët e prodhimit</vt:lpstr>
      <vt:lpstr>Faktorët e prodhimit</vt:lpstr>
      <vt:lpstr>Faktorët e prodhimit</vt:lpstr>
      <vt:lpstr>Lakorja e kufirit të mundësive të prodhimit (KMP)</vt:lpstr>
      <vt:lpstr>Lakorja e kufirit të mundësive të prodhimit (KMP)</vt:lpstr>
      <vt:lpstr>Lakorja e kufirit të mundësive të prodhimit (KMP)</vt:lpstr>
      <vt:lpstr>Lakorja e kufirit të mundësive të prodhimit (KMP)</vt:lpstr>
      <vt:lpstr>Rrallësia dhe lakorja e mundësive të prodhimit</vt:lpstr>
      <vt:lpstr>Lakorja e kufirit të mundësive të prodhimit (KMP)</vt:lpstr>
      <vt:lpstr>Zhvendosja e lakores së kufirit të mundësive të prodhimit</vt:lpstr>
      <vt:lpstr>Zhvendosja e lakores së kufirit të mundësive të prodhimit</vt:lpstr>
      <vt:lpstr>Zhvendosja e lakores së kufirit të mundësive të prodhimit</vt:lpstr>
      <vt:lpstr>Tregu dhe Dora e Padukshme</vt:lpstr>
      <vt:lpstr>Mënyra ekonomike e të menduarit</vt:lpstr>
      <vt:lpstr>Mënyra ekonomike e të menduarit</vt:lpstr>
      <vt:lpstr>Mënyra ekonomike e të menduarit</vt:lpstr>
      <vt:lpstr>Mënyra ekonomike e të menduarit</vt:lpstr>
      <vt:lpstr>Hulumtoni marëdhënien mes dy variablave</vt:lpstr>
      <vt:lpstr>Mikroekonomia</vt:lpstr>
      <vt:lpstr>Mikroekonomia</vt:lpstr>
      <vt:lpstr>Makroekonomia</vt:lpstr>
    </vt:vector>
  </TitlesOfParts>
  <Company>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</dc:creator>
  <cp:lastModifiedBy>RAMAN</cp:lastModifiedBy>
  <cp:revision>33</cp:revision>
  <dcterms:created xsi:type="dcterms:W3CDTF">2005-10-25T07:46:56Z</dcterms:created>
  <dcterms:modified xsi:type="dcterms:W3CDTF">2020-03-29T21:06:03Z</dcterms:modified>
</cp:coreProperties>
</file>