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11AF-8E05-4A14-91F4-62584FB1F5F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F6112-0DCA-413F-A9F7-470DB0832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3E04-6D24-4EFA-94F0-741197DB7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1EE69-BC9F-42FE-922B-8DC73904A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0C0C-4F1A-4D05-B74A-FE17E6FD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6BB4-3703-4C9E-9B7A-2AD7A28CC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B73F-97B3-4C0F-A27C-0F795CAC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D8EC-173B-41A2-8C5B-87DAD3F37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6AE5-B15B-4969-B544-F129AE0A7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62EAB-3B6E-4133-B137-9A332589C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8F9D-C302-436A-BC95-E537185E6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CAAAC-BF9F-4C14-8C65-7E69FD18F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02A9-4F1A-4088-AB0C-94DA0462A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F926E-B60B-4804-B6C3-32C77F66A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19400"/>
            <a:ext cx="7772400" cy="1295400"/>
          </a:xfrm>
        </p:spPr>
        <p:txBody>
          <a:bodyPr/>
          <a:lstStyle/>
          <a:p>
            <a:pPr eaLnBrk="1" hangingPunct="1"/>
            <a:r>
              <a:rPr lang="en-US" dirty="0"/>
              <a:t>Kërkesa</a:t>
            </a:r>
            <a:r>
              <a:rPr lang="sq-AL" dirty="0"/>
              <a:t> dhe</a:t>
            </a:r>
            <a:r>
              <a:rPr lang="en-US" dirty="0"/>
              <a:t> </a:t>
            </a:r>
            <a:r>
              <a:rPr lang="sq-AL" dirty="0"/>
              <a:t>o</a:t>
            </a:r>
            <a:r>
              <a:rPr lang="en-US" dirty="0" err="1"/>
              <a:t>ferta</a:t>
            </a:r>
            <a:endParaRPr lang="en-US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000750" y="5500688"/>
            <a:ext cx="2109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5613" indent="-455613" eaLnBrk="0" hangingPunct="0">
              <a:spcBef>
                <a:spcPct val="75000"/>
              </a:spcBef>
              <a:buClr>
                <a:schemeClr val="tx1"/>
              </a:buClr>
            </a:pPr>
            <a:r>
              <a:rPr lang="en-US" sz="1800" b="1" dirty="0">
                <a:solidFill>
                  <a:srgbClr val="660033"/>
                </a:solidFill>
                <a:latin typeface="Arial" charset="0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D2591C-90C0-4403-98EF-25D9F1D2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ofertës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681558"/>
          </a:xfrm>
          <a:noFill/>
        </p:spPr>
        <p:txBody>
          <a:bodyPr/>
          <a:lstStyle/>
          <a:p>
            <a:pPr lvl="1" eaLnBrk="1" hangingPunct="1"/>
            <a:r>
              <a:rPr lang="en-US" dirty="0" err="1"/>
              <a:t>Çmimi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produktit</a:t>
            </a:r>
            <a:r>
              <a:rPr lang="en-US" dirty="0"/>
              <a:t>, </a:t>
            </a:r>
            <a:r>
              <a:rPr lang="en-US" dirty="0" err="1"/>
              <a:t>gjegjësisht</a:t>
            </a:r>
            <a:r>
              <a:rPr lang="en-US" dirty="0"/>
              <a:t> </a:t>
            </a:r>
            <a:r>
              <a:rPr lang="en-US" dirty="0" err="1"/>
              <a:t>çmimi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picave</a:t>
            </a:r>
            <a:endParaRPr lang="en-US" dirty="0"/>
          </a:p>
          <a:p>
            <a:pPr lvl="1" eaLnBrk="1" hangingPunct="1"/>
            <a:r>
              <a:rPr lang="en-US" dirty="0" err="1"/>
              <a:t>Çmimet</a:t>
            </a:r>
            <a:r>
              <a:rPr lang="en-US" dirty="0"/>
              <a:t> e </a:t>
            </a:r>
            <a:r>
              <a:rPr lang="en-US" dirty="0" err="1"/>
              <a:t>faktorëve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prodhimit</a:t>
            </a:r>
            <a:r>
              <a:rPr lang="en-US" dirty="0"/>
              <a:t>, </a:t>
            </a:r>
            <a:r>
              <a:rPr lang="en-US" dirty="0" err="1"/>
              <a:t>siç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pagat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punëtorët</a:t>
            </a:r>
            <a:r>
              <a:rPr lang="en-US" dirty="0"/>
              <a:t>, </a:t>
            </a:r>
            <a:r>
              <a:rPr lang="en-US" dirty="0" err="1"/>
              <a:t>shpenzimet</a:t>
            </a:r>
            <a:r>
              <a:rPr lang="en-US" dirty="0"/>
              <a:t> e </a:t>
            </a:r>
            <a:r>
              <a:rPr lang="en-US" dirty="0" err="1"/>
              <a:t>energjisë</a:t>
            </a:r>
            <a:r>
              <a:rPr lang="en-US" dirty="0"/>
              <a:t> </a:t>
            </a:r>
            <a:r>
              <a:rPr lang="en-US" dirty="0" err="1"/>
              <a:t>elektrike</a:t>
            </a:r>
            <a:r>
              <a:rPr lang="en-US" dirty="0"/>
              <a:t>,  </a:t>
            </a:r>
            <a:r>
              <a:rPr lang="en-US" dirty="0" err="1"/>
              <a:t>shpenzimet</a:t>
            </a:r>
            <a:r>
              <a:rPr lang="en-US" dirty="0"/>
              <a:t> </a:t>
            </a:r>
            <a:r>
              <a:rPr lang="en-US" dirty="0" err="1"/>
              <a:t>kapitale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err="1"/>
              <a:t>Gjendja</a:t>
            </a:r>
            <a:r>
              <a:rPr lang="en-US" dirty="0"/>
              <a:t> e </a:t>
            </a:r>
            <a:r>
              <a:rPr lang="en-US" dirty="0" err="1"/>
              <a:t>teknologjisë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prodhimit</a:t>
            </a:r>
            <a:r>
              <a:rPr lang="en-US" dirty="0"/>
              <a:t>, </a:t>
            </a:r>
            <a:r>
              <a:rPr lang="en-US" dirty="0" err="1"/>
              <a:t>siç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>
                <a:latin typeface="+mj-lt"/>
              </a:rPr>
              <a:t>njohuritë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për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gatimin</a:t>
            </a:r>
            <a:r>
              <a:rPr lang="en-US" dirty="0">
                <a:latin typeface="+mj-lt"/>
              </a:rPr>
              <a:t> e </a:t>
            </a:r>
            <a:r>
              <a:rPr lang="en-US" dirty="0" err="1">
                <a:latin typeface="+mj-lt"/>
              </a:rPr>
              <a:t>picave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lvl="1">
              <a:spcBef>
                <a:spcPct val="30000"/>
              </a:spcBef>
              <a:spcAft>
                <a:spcPct val="15000"/>
              </a:spcAft>
              <a:buSzPct val="90000"/>
              <a:buFontTx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Numri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ofruesve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picave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numri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picerive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lvl="1">
              <a:spcBef>
                <a:spcPct val="30000"/>
              </a:spcBef>
              <a:spcAft>
                <a:spcPct val="15000"/>
              </a:spcAft>
              <a:buSzPct val="90000"/>
              <a:buFontTx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Pritjet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ofruesve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lidhur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me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çmimet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ardhshme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lvl="1">
              <a:spcBef>
                <a:spcPct val="30000"/>
              </a:spcBef>
              <a:spcAft>
                <a:spcPct val="15000"/>
              </a:spcAft>
              <a:buSzPct val="90000"/>
              <a:buFontTx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Tatimet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apo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subvencionet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nga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shteti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09600" y="3276600"/>
            <a:ext cx="792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0000"/>
              </a:spcBef>
              <a:spcAft>
                <a:spcPct val="15000"/>
              </a:spcAft>
              <a:buSzPct val="90000"/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742950" lvl="1" indent="-285750">
              <a:spcBef>
                <a:spcPct val="30000"/>
              </a:spcBef>
              <a:spcAft>
                <a:spcPct val="15000"/>
              </a:spcAft>
              <a:buSzPct val="90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Principi marxhinal dhe vendimet mbi produktin </a:t>
            </a:r>
            <a:br>
              <a:rPr lang="en-US" sz="4000"/>
            </a:br>
            <a:endParaRPr lang="en-US" sz="40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1676400"/>
            <a:ext cx="7981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Vendimi për prodhimin e sasisë së caktuar të produktit bazohet në principin marxhinal.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" y="2819400"/>
            <a:ext cx="7772400" cy="3429000"/>
          </a:xfrm>
          <a:prstGeom prst="rect">
            <a:avLst/>
          </a:prstGeom>
          <a:solidFill>
            <a:srgbClr val="FFC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15000"/>
              </a:spcAft>
              <a:defRPr/>
            </a:pPr>
            <a:r>
              <a:rPr lang="en-US" sz="2800" i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PRINCIPI marxhinal </a:t>
            </a:r>
            <a:b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en-US" sz="27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Rritja e nvelit të një aktiviteti, nëse benefiti marxhinal tejkalon koston e tij marxhinale; zvogëlimi i nivelit të një aktiviteti, nëse kostoja e tij marxhinale tejkalon benefitin e tij marxhinal.  Nëse është e mundur, zgjedhet ai nivel në të cilin benefiti marxhinal i aktivitetit tejkalon koston e tij marxhinale.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Principi marxhinal dhe vendimet mbi produktin</a:t>
            </a:r>
          </a:p>
        </p:txBody>
      </p:sp>
      <p:pic>
        <p:nvPicPr>
          <p:cNvPr id="15364" name="Picture 4" descr="fig4_3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4537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00600" y="19050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Lakorja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benefitit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perfitimit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marxhinal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është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horizontale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çmimin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tregut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800600" y="3719513"/>
            <a:ext cx="4267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Për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plotësimin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principit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marxhinal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firma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prodhon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sasi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cilën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benefiti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marxhinal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është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barabartë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me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koston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marxhinale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6391FA-D73F-41F6-A310-519F1DC1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Principi marxhinal dhe vendimet mbi produktin</a:t>
            </a:r>
          </a:p>
        </p:txBody>
      </p:sp>
      <p:pic>
        <p:nvPicPr>
          <p:cNvPr id="16388" name="Picture 4" descr="fig4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1676400"/>
            <a:ext cx="4537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724400" y="1981200"/>
            <a:ext cx="419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Rritja në çmim zhvendosë lart lakoren e benefitit marxhinal dhe rritë sasinë në të cilën benefiti marxhinal është i barabartë me koston marxhinale.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Oferta individuale dhe ligji i ofertës</a:t>
            </a:r>
          </a:p>
        </p:txBody>
      </p:sp>
      <p:graphicFrame>
        <p:nvGraphicFramePr>
          <p:cNvPr id="17449" name="Group 41"/>
          <p:cNvGraphicFramePr>
            <a:graphicFrameLocks noGrp="1"/>
          </p:cNvGraphicFramePr>
          <p:nvPr/>
        </p:nvGraphicFramePr>
        <p:xfrm>
          <a:off x="152400" y="2514600"/>
          <a:ext cx="4343400" cy="3318510"/>
        </p:xfrm>
        <a:graphic>
          <a:graphicData uri="http://schemas.openxmlformats.org/drawingml/2006/table">
            <a:tbl>
              <a:tblPr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Skema për pica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Çmimi (E)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Sasia e picave për muaj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48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800600" y="2438400"/>
            <a:ext cx="4343400" cy="41910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Skema e ofertës e një firme është tabela e numrave që paraqet raportin në mes të çmimit dhe sasisë së ofruar, ceteris paribus (të gjitha të tjerat të pandryshuara).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Oferta individuale dhe ligji i ofertës</a:t>
            </a:r>
          </a:p>
        </p:txBody>
      </p:sp>
      <p:pic>
        <p:nvPicPr>
          <p:cNvPr id="18436" name="Picture 4" descr="fig4_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25908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sz="2700"/>
              <a:t>Lakorja e ofertës individuale paraqet raportin në mes të çmimit dhe sasisë së ofruar  nga një prodhues, ceteris paribus (të gjitha të tjerat të pandryshuara).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72000" y="4343400"/>
            <a:ext cx="426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>
              <a:spcBef>
                <a:spcPct val="5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Ligji i ofertës tregon se sa më i madh të jetë çmimi, aq më e madhe do të jetë sasia e ofruar, ceteris paribus (të gjitha të tjerat të pandryshuara).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Oferta individuale dhe ligji i ofertës</a:t>
            </a:r>
          </a:p>
        </p:txBody>
      </p:sp>
      <p:pic>
        <p:nvPicPr>
          <p:cNvPr id="19460" name="Picture 4" descr="fig4_4A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47244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sz="2800"/>
              <a:t>Një ndryshim në sasinë e ofruar paraqet një ndryshim  në sasinë e produktit që ofrohet që rrjedhë si pasojë e ndryshimit të çmimit të produktit. Kjo paraqitet grafikisht përmes lëvizjes përgjatë lakores së ofertës.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Nga oferta individuale te ajo e tregut</a:t>
            </a:r>
          </a:p>
        </p:txBody>
      </p:sp>
      <p:pic>
        <p:nvPicPr>
          <p:cNvPr id="20484" name="Picture 4" descr="fig4_4A_Bwtrmrk"/>
          <p:cNvPicPr>
            <a:picLocks noChangeAspect="1" noChangeArrowheads="1"/>
          </p:cNvPicPr>
          <p:nvPr/>
        </p:nvPicPr>
        <p:blipFill>
          <a:blip r:embed="rId2" cstate="print">
            <a:lum bright="24000" contrast="-48000"/>
          </a:blip>
          <a:srcRect/>
          <a:stretch>
            <a:fillRect/>
          </a:stretch>
        </p:blipFill>
        <p:spPr bwMode="auto">
          <a:xfrm>
            <a:off x="685800" y="1981200"/>
            <a:ext cx="7693025" cy="278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4993481"/>
            <a:ext cx="7545388" cy="1295400"/>
          </a:xfrm>
          <a:noFill/>
        </p:spPr>
        <p:txBody>
          <a:bodyPr/>
          <a:lstStyle/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b="1" dirty="0" err="1"/>
              <a:t>Lakorja</a:t>
            </a:r>
            <a:r>
              <a:rPr lang="en-US" sz="2000" b="1" dirty="0"/>
              <a:t> e </a:t>
            </a:r>
            <a:r>
              <a:rPr lang="en-US" sz="2000" b="1" dirty="0" err="1"/>
              <a:t>ofertës</a:t>
            </a:r>
            <a:r>
              <a:rPr lang="en-US" sz="2000" b="1" dirty="0"/>
              <a:t> </a:t>
            </a:r>
            <a:r>
              <a:rPr lang="en-US" sz="2000" b="1" dirty="0" err="1"/>
              <a:t>së</a:t>
            </a:r>
            <a:r>
              <a:rPr lang="en-US" sz="2000" b="1" dirty="0"/>
              <a:t> </a:t>
            </a:r>
            <a:r>
              <a:rPr lang="en-US" sz="2000" b="1" dirty="0" err="1"/>
              <a:t>tregut</a:t>
            </a:r>
            <a:r>
              <a:rPr lang="en-US" sz="2000" b="1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lakore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paraqet</a:t>
            </a:r>
            <a:r>
              <a:rPr lang="en-US" sz="2000" dirty="0"/>
              <a:t> </a:t>
            </a:r>
            <a:r>
              <a:rPr lang="en-US" sz="2000" dirty="0" err="1"/>
              <a:t>raportin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mes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çmimit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sasisë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ofruar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gjithë</a:t>
            </a:r>
            <a:r>
              <a:rPr lang="en-US" sz="2000" dirty="0"/>
              <a:t> </a:t>
            </a:r>
            <a:r>
              <a:rPr lang="en-US" sz="2000" dirty="0" err="1"/>
              <a:t>prodhuesit</a:t>
            </a:r>
            <a:r>
              <a:rPr lang="en-US" sz="2000" dirty="0"/>
              <a:t> </a:t>
            </a:r>
            <a:r>
              <a:rPr lang="en-US" sz="2000" dirty="0" err="1"/>
              <a:t>së</a:t>
            </a:r>
            <a:r>
              <a:rPr lang="en-US" sz="2000" dirty="0"/>
              <a:t> </a:t>
            </a:r>
            <a:r>
              <a:rPr lang="en-US" sz="2000" dirty="0" err="1"/>
              <a:t>bashku</a:t>
            </a:r>
            <a:r>
              <a:rPr lang="en-US" sz="2000" dirty="0"/>
              <a:t>, ceteris paribus (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gjitha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tjerat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pandryshuara</a:t>
            </a:r>
            <a:r>
              <a:rPr lang="en-US" sz="2000" dirty="0"/>
              <a:t>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B7E10C-371B-4F85-8F2C-5E20D9B1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Nga oferta individuale te ajo e tregut</a:t>
            </a:r>
          </a:p>
        </p:txBody>
      </p:sp>
      <p:pic>
        <p:nvPicPr>
          <p:cNvPr id="21508" name="Picture 4" descr="fig4_4A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1676400"/>
            <a:ext cx="76930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5943600"/>
            <a:ext cx="7924800" cy="609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err="1"/>
              <a:t>Nëse</a:t>
            </a:r>
            <a:r>
              <a:rPr lang="en-US" sz="2000" dirty="0"/>
              <a:t> </a:t>
            </a:r>
            <a:r>
              <a:rPr lang="en-US" sz="2000" dirty="0" err="1"/>
              <a:t>ekzistojnë</a:t>
            </a:r>
            <a:r>
              <a:rPr lang="en-US" sz="2000" dirty="0"/>
              <a:t> 100 </a:t>
            </a:r>
            <a:r>
              <a:rPr lang="en-US" sz="2000" dirty="0" err="1"/>
              <a:t>piceri</a:t>
            </a:r>
            <a:r>
              <a:rPr lang="en-US" sz="2000" dirty="0"/>
              <a:t> </a:t>
            </a:r>
            <a:r>
              <a:rPr lang="en-US" sz="2000" dirty="0" err="1"/>
              <a:t>identike</a:t>
            </a:r>
            <a:r>
              <a:rPr lang="en-US" sz="2000" dirty="0"/>
              <a:t>, </a:t>
            </a:r>
            <a:r>
              <a:rPr lang="en-US" sz="2000" dirty="0" err="1"/>
              <a:t>oferta</a:t>
            </a:r>
            <a:r>
              <a:rPr lang="en-US" sz="2000" dirty="0"/>
              <a:t> e </a:t>
            </a:r>
            <a:r>
              <a:rPr lang="en-US" sz="2000" dirty="0" err="1"/>
              <a:t>tregut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e </a:t>
            </a:r>
            <a:r>
              <a:rPr lang="en-US" sz="2000" dirty="0" err="1"/>
              <a:t>barabartë</a:t>
            </a:r>
            <a:r>
              <a:rPr lang="en-US" sz="2000" dirty="0"/>
              <a:t> me 100 </a:t>
            </a:r>
            <a:r>
              <a:rPr lang="en-US" sz="2000" dirty="0" err="1"/>
              <a:t>herë</a:t>
            </a:r>
            <a:r>
              <a:rPr lang="en-US" sz="2000" dirty="0"/>
              <a:t> </a:t>
            </a:r>
            <a:r>
              <a:rPr lang="en-US" sz="2000" dirty="0" err="1"/>
              <a:t>sasia</a:t>
            </a:r>
            <a:r>
              <a:rPr lang="en-US" sz="2000" dirty="0"/>
              <a:t> e </a:t>
            </a:r>
            <a:r>
              <a:rPr lang="en-US" sz="2000" dirty="0" err="1"/>
              <a:t>ofruar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firma</a:t>
            </a:r>
            <a:r>
              <a:rPr lang="en-US" sz="2000" dirty="0"/>
              <a:t> </a:t>
            </a:r>
            <a:r>
              <a:rPr lang="en-US" sz="2000" dirty="0" err="1"/>
              <a:t>individuale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secilin</a:t>
            </a:r>
            <a:r>
              <a:rPr lang="en-US" sz="2000" dirty="0"/>
              <a:t> </a:t>
            </a:r>
            <a:r>
              <a:rPr lang="en-US" sz="2000" dirty="0" err="1"/>
              <a:t>nivel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çmimit</a:t>
            </a:r>
            <a:r>
              <a:rPr lang="en-US" sz="2000" dirty="0"/>
              <a:t>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3485E-BC95-494A-9658-8AA0984E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Ekuilibri i tregut</a:t>
            </a:r>
          </a:p>
        </p:txBody>
      </p:sp>
      <p:pic>
        <p:nvPicPr>
          <p:cNvPr id="22532" name="Picture 4" descr="fig4_5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3962400" cy="4724400"/>
          </a:xfrm>
          <a:noFill/>
        </p:spPr>
        <p:txBody>
          <a:bodyPr/>
          <a:lstStyle/>
          <a:p>
            <a:pPr eaLnBrk="1" hangingPunct="1"/>
            <a:r>
              <a:rPr lang="en-US" b="1"/>
              <a:t>Ekuilbri i tregut      </a:t>
            </a:r>
            <a:r>
              <a:rPr lang="en-US"/>
              <a:t>paraqet situatën kur sasia e produktit  të kërkuar është e barabartë me sasinë e ofruar, kështu që  nuk ka presion   për të ndryshuar çmimin.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Tregu me konkurrencë perfekte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1824038"/>
            <a:ext cx="7924800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Modeli i ofertës dhe kërkesës do të përdoret për të shpjeguar se si operon një treg me konkurrencë të plote ( perfekte).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Tregu me konkurrencë perfekte është një treg me një numër shumë të madh të firmave ku secila prej tyre prodhon  një produkt të ngjashëm dhe është aq e vogël sa që nuk mund të ndikojë çmimin e tregut të produktit që prodhon.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Ekuilibri i tregut</a:t>
            </a:r>
          </a:p>
        </p:txBody>
      </p:sp>
      <p:pic>
        <p:nvPicPr>
          <p:cNvPr id="23556" name="Picture 4" descr="fig4_5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3962400" cy="3124200"/>
          </a:xfrm>
          <a:noFill/>
        </p:spPr>
        <p:txBody>
          <a:bodyPr/>
          <a:lstStyle/>
          <a:p>
            <a:pPr eaLnBrk="1" hangingPunct="1"/>
            <a:r>
              <a:rPr lang="en-US" sz="2800" b="1"/>
              <a:t>Teprica (në kërkesë) </a:t>
            </a:r>
            <a:r>
              <a:rPr lang="en-US" sz="2800"/>
              <a:t>paraqet  situatën kur, me çmimin ekzistues, konsumatorët janë të gatshëm të blejnë më shumë sesa që janë prodhuesit të gatshëm të ofrojnë.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Ekuilibri i tregut</a:t>
            </a:r>
          </a:p>
        </p:txBody>
      </p:sp>
      <p:pic>
        <p:nvPicPr>
          <p:cNvPr id="24580" name="Picture 4" descr="fig4_5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3962400" cy="1524000"/>
          </a:xfrm>
          <a:noFill/>
        </p:spPr>
        <p:txBody>
          <a:bodyPr/>
          <a:lstStyle/>
          <a:p>
            <a:pPr eaLnBrk="1" hangingPunct="1"/>
            <a:r>
              <a:rPr lang="en-US" b="1"/>
              <a:t>Teprica (në kërkesë) </a:t>
            </a:r>
            <a:r>
              <a:rPr lang="en-US" sz="2800"/>
              <a:t>ndikon që çmimi të rritet</a:t>
            </a:r>
            <a:r>
              <a:rPr lang="en-US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572000" y="33528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Tregu lëvizë lart përgjatë lakores së kërkesës, duke zvogëluar sasinë e kërkuar si dhe lart përgjatë lakores së ofertës, duke rritur sasinë e ofruar.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2" autoUpdateAnimBg="0"/>
      <p:bldP spid="24582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Ekuilibri i tregut</a:t>
            </a:r>
          </a:p>
        </p:txBody>
      </p:sp>
      <p:pic>
        <p:nvPicPr>
          <p:cNvPr id="25604" name="Picture 4" descr="fig4_5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00600" y="1905000"/>
            <a:ext cx="3962400" cy="3124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/>
              <a:t>Teprica (në ofertë) </a:t>
            </a:r>
            <a:r>
              <a:rPr lang="en-US" sz="2800"/>
              <a:t>paraqet situatën kur, me çmimin ekzistues, prodhuesit janë të gatshëm të shesin më shumë sesa konsumatorët janë të gatshëm të blejnë.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Ekuilibri i tregut</a:t>
            </a:r>
          </a:p>
        </p:txBody>
      </p:sp>
      <p:pic>
        <p:nvPicPr>
          <p:cNvPr id="26628" name="Picture 4" descr="fig4_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3962400" cy="1219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/>
              <a:t>Teprica në ofertë </a:t>
            </a:r>
            <a:r>
              <a:rPr lang="en-US" sz="2800"/>
              <a:t>ndikon në zvogëlimin e çmimit.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648200" y="312420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Tregu lëviz poshtë përgjatë lakores së kërkesës, duke rritur sasinë e kërkuar si dhe poshtë përgjatë lakores së ofertës, duke zvogëluar sasinë e ofruar.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2" autoUpdateAnimBg="0"/>
      <p:bldP spid="26630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në kërkesë</a:t>
            </a:r>
          </a:p>
        </p:txBody>
      </p:sp>
      <p:pic>
        <p:nvPicPr>
          <p:cNvPr id="27652" name="Picture 4" descr="fig4_6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47244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Një ndryshim në kërkesë paraqet një ndryshim  në sasinë e produktit të kërkuar që rrjedhë si pasojë e ndryshimit të një variable të ndryshme nga çmimi i produktit. </a:t>
            </a:r>
          </a:p>
          <a:p>
            <a:pPr eaLnBrk="1" hangingPunct="1"/>
            <a:r>
              <a:rPr lang="en-US" sz="2800"/>
              <a:t>Rritja në kërkesë paraqitet grafikisht përmes zhvendosjes së lakores së kërkesës djathtas.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rritjes së kërkesës</a:t>
            </a:r>
          </a:p>
        </p:txBody>
      </p:sp>
      <p:pic>
        <p:nvPicPr>
          <p:cNvPr id="28675" name="Picture 4" descr="fig4_6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13716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Një rritje në kërkesë mund të shfaqet si pasojë e shumë shkaqeve:</a:t>
            </a:r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572000" y="3124200"/>
            <a:ext cx="426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rritje në të ardhura (për një të mirë normale).  Një e mirë normale është një e mirë për të cilën një rritje në të ardhura shkakton një rritje në kërkesë.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2" autoUpdateAnimBg="0" advAuto="0"/>
      <p:bldP spid="2867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rritjes së kërkesës</a:t>
            </a:r>
          </a:p>
        </p:txBody>
      </p:sp>
      <p:pic>
        <p:nvPicPr>
          <p:cNvPr id="29699" name="Picture 4" descr="fig4_6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191000" cy="12954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Një rritje në kërkesë mund të shfaqet si pasojë e shumë shkaqeve:</a:t>
            </a:r>
            <a:endParaRPr lang="en-US"/>
          </a:p>
          <a:p>
            <a:pPr eaLnBrk="1" hangingPunct="1"/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0" y="30480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rritje në çmimin e një produkti zëvendësues. Kur dy produkte janë zëvendësues, një rritje në çmimin e njërit  rrit kërkesën për produktin tjetër.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rritjes së kërkesës</a:t>
            </a:r>
          </a:p>
        </p:txBody>
      </p:sp>
      <p:pic>
        <p:nvPicPr>
          <p:cNvPr id="30723" name="Picture 4" descr="fig4_6_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05000"/>
            <a:ext cx="4476750" cy="4114800"/>
          </a:xfrm>
          <a:noFill/>
        </p:spPr>
      </p:pic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572000" y="1676400"/>
            <a:ext cx="419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Një rritje në kërkesë mund të shfaqet si pasojë e shumë shkaqeve: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72000" y="2971800"/>
            <a:ext cx="426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zvogëlim në çmimin e një produkti plotësues. Dy produkte janë plotësuese kur një rritje në çmimin e njërit  zvogëlon kërkesën për produktin tjetër.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rritjes së kërkesës</a:t>
            </a:r>
          </a:p>
        </p:txBody>
      </p:sp>
      <p:pic>
        <p:nvPicPr>
          <p:cNvPr id="31747" name="Picture 4" descr="fig4_6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267200" cy="12954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Një rritje në kërkesë mund të shfaqet si pasojë e shumë shkaqeve: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72000" y="3124200"/>
            <a:ext cx="4572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rritje në numrin e popullsisë</a:t>
            </a:r>
          </a:p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ndryshim i shijes dhe preferencës së konsumatorëve</a:t>
            </a:r>
          </a:p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reklamë e favorshme</a:t>
            </a:r>
          </a:p>
          <a:p>
            <a:pPr marL="742950" lvl="1" indent="-28575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pritje e rritjes së çmimeve në të ardhmen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Efektet në treg të ndryshimeve në kërkesë</a:t>
            </a:r>
          </a:p>
        </p:txBody>
      </p:sp>
      <p:pic>
        <p:nvPicPr>
          <p:cNvPr id="32772" name="Picture 4" descr="fig4_6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572000" cy="18288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Me çmimin fillestar (8$), zhvendosja e lakores së kërkesës shkakton tepricë në sasinë e kërkuar.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0" y="3581400"/>
            <a:ext cx="457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Ekuilibri rivendoset  në pikën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me një çmim ekuilibrues më të lartë dhe një sasi ekuilibruese më të madhe.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2" autoUpdateAnimBg="0"/>
      <p:bldP spid="32774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kërkesës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8768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/>
              <a:t>Duke </a:t>
            </a:r>
            <a:r>
              <a:rPr lang="en-US" sz="2800" dirty="0" err="1"/>
              <a:t>marrë</a:t>
            </a:r>
            <a:r>
              <a:rPr lang="en-US" sz="2800" dirty="0"/>
              <a:t> </a:t>
            </a:r>
            <a:r>
              <a:rPr lang="en-US" sz="2800" dirty="0" err="1"/>
              <a:t>tregun</a:t>
            </a:r>
            <a:r>
              <a:rPr lang="en-US" sz="2800" dirty="0"/>
              <a:t> e </a:t>
            </a:r>
            <a:r>
              <a:rPr lang="en-US" sz="2800" dirty="0" err="1"/>
              <a:t>picave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shembull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japim</a:t>
            </a:r>
            <a:r>
              <a:rPr lang="en-US" sz="2800" dirty="0"/>
              <a:t> </a:t>
            </a:r>
            <a:r>
              <a:rPr lang="en-US" sz="2800" dirty="0" err="1"/>
              <a:t>listën</a:t>
            </a:r>
            <a:r>
              <a:rPr lang="en-US" sz="2800" dirty="0"/>
              <a:t> e </a:t>
            </a:r>
            <a:r>
              <a:rPr lang="en-US" sz="2800" dirty="0" err="1"/>
              <a:t>variablave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ndikojnë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vendimet</a:t>
            </a:r>
            <a:r>
              <a:rPr lang="en-US" sz="2800" dirty="0"/>
              <a:t> e </a:t>
            </a:r>
            <a:r>
              <a:rPr lang="en-US" sz="2800" dirty="0" err="1"/>
              <a:t>konsumatorëve</a:t>
            </a:r>
            <a:r>
              <a:rPr lang="en-US" sz="2800" dirty="0"/>
              <a:t>: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Çmimi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produktit</a:t>
            </a:r>
            <a:r>
              <a:rPr lang="en-US" sz="2400" dirty="0"/>
              <a:t>, </a:t>
            </a:r>
            <a:r>
              <a:rPr lang="en-US" sz="2400" dirty="0" err="1"/>
              <a:t>gjegjësisht</a:t>
            </a:r>
            <a:r>
              <a:rPr lang="en-US" sz="2400" dirty="0"/>
              <a:t> </a:t>
            </a:r>
            <a:r>
              <a:rPr lang="en-US" sz="2400" dirty="0" err="1"/>
              <a:t>çmimi</a:t>
            </a:r>
            <a:r>
              <a:rPr lang="en-US" sz="2400" dirty="0"/>
              <a:t>  </a:t>
            </a:r>
            <a:r>
              <a:rPr lang="en-US" sz="2400" dirty="0" err="1"/>
              <a:t>picës</a:t>
            </a:r>
            <a:endParaRPr lang="en-US" sz="2400" dirty="0"/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ardhurat</a:t>
            </a:r>
            <a:r>
              <a:rPr lang="en-US" sz="2400" dirty="0"/>
              <a:t> e </a:t>
            </a:r>
            <a:r>
              <a:rPr lang="en-US" sz="2400" dirty="0" err="1"/>
              <a:t>konsumatorëve</a:t>
            </a:r>
            <a:endParaRPr lang="en-US" sz="2400" dirty="0"/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Çmimi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produkteve</a:t>
            </a:r>
            <a:r>
              <a:rPr lang="en-US" sz="2400" dirty="0"/>
              <a:t> </a:t>
            </a:r>
            <a:r>
              <a:rPr lang="en-US" sz="2400" dirty="0" err="1"/>
              <a:t>zëvendësuese</a:t>
            </a:r>
            <a:r>
              <a:rPr lang="en-US" sz="2400" dirty="0"/>
              <a:t>, </a:t>
            </a:r>
            <a:r>
              <a:rPr lang="en-US" sz="2400" dirty="0" err="1"/>
              <a:t>siç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sandwichët</a:t>
            </a:r>
            <a:r>
              <a:rPr lang="en-US" sz="2400" dirty="0"/>
              <a:t>  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çmimi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produkteve</a:t>
            </a:r>
            <a:r>
              <a:rPr lang="en-US" sz="2400" dirty="0"/>
              <a:t> </a:t>
            </a:r>
            <a:r>
              <a:rPr lang="en-US" sz="2400" dirty="0" err="1"/>
              <a:t>plotësuese</a:t>
            </a:r>
            <a:r>
              <a:rPr lang="en-US" sz="2400" dirty="0"/>
              <a:t>,  coca-cola </a:t>
            </a:r>
            <a:r>
              <a:rPr lang="en-US" sz="2400" dirty="0" err="1"/>
              <a:t>psh</a:t>
            </a:r>
            <a:endParaRPr lang="en-US" sz="2400" dirty="0"/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Shijet</a:t>
            </a:r>
            <a:r>
              <a:rPr lang="en-US" sz="2400" dirty="0"/>
              <a:t> e </a:t>
            </a:r>
            <a:r>
              <a:rPr lang="en-US" sz="2400" dirty="0" err="1"/>
              <a:t>konsumatorëve</a:t>
            </a:r>
            <a:r>
              <a:rPr lang="en-US" sz="2400" dirty="0"/>
              <a:t>, </a:t>
            </a:r>
            <a:r>
              <a:rPr lang="en-US" sz="2400" dirty="0" err="1"/>
              <a:t>preferenca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reklama</a:t>
            </a:r>
            <a:endParaRPr lang="en-US" sz="2400" dirty="0"/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Pritjet</a:t>
            </a:r>
            <a:r>
              <a:rPr lang="en-US" sz="2400" dirty="0"/>
              <a:t> e </a:t>
            </a:r>
            <a:r>
              <a:rPr lang="en-US" sz="2400" dirty="0" err="1"/>
              <a:t>konsumatorëve</a:t>
            </a:r>
            <a:r>
              <a:rPr lang="en-US" sz="2400" dirty="0"/>
              <a:t> </a:t>
            </a:r>
            <a:r>
              <a:rPr lang="en-US" sz="2400" dirty="0" err="1"/>
              <a:t>lidhur</a:t>
            </a:r>
            <a:r>
              <a:rPr lang="en-US" sz="2400" dirty="0"/>
              <a:t> </a:t>
            </a:r>
            <a:r>
              <a:rPr lang="en-US" sz="2400" dirty="0" err="1"/>
              <a:t>çmimet</a:t>
            </a:r>
            <a:r>
              <a:rPr lang="en-US" sz="2400" dirty="0"/>
              <a:t> e </a:t>
            </a:r>
            <a:r>
              <a:rPr lang="en-US" sz="2400" dirty="0" err="1"/>
              <a:t>ardhshme</a:t>
            </a:r>
            <a:endParaRPr lang="en-US" sz="2400" dirty="0"/>
          </a:p>
          <a:p>
            <a:pPr lvl="1" eaLnBrk="1" hangingPunct="1">
              <a:spcBef>
                <a:spcPct val="25000"/>
              </a:spcBef>
            </a:pPr>
            <a:r>
              <a:rPr lang="en-US" sz="2400" dirty="0" err="1"/>
              <a:t>Numri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konsumatorëve</a:t>
            </a:r>
            <a:r>
              <a:rPr lang="en-US" sz="24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zvogëlimit të kërkesës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572000" y="1676400"/>
            <a:ext cx="426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zvogëlim në kërkesë mund të shfaqet si pasojë e shumë shkaqeve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0" y="2971800"/>
            <a:ext cx="4191000" cy="3200400"/>
          </a:xfrm>
          <a:noFill/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/>
              <a:t>Një zvogëlim në të ardhura (për një produkt normal)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Një zvogëlim në çmimin e produktit zëvendësues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Një rritje në çmimin e një produkti plotësues</a:t>
            </a:r>
          </a:p>
        </p:txBody>
      </p:sp>
      <p:pic>
        <p:nvPicPr>
          <p:cNvPr id="33797" name="Picture 10" descr="fig4_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800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zvogëlimit të kërkesës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572000" y="1981200"/>
            <a:ext cx="426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zvogëlim në kërkesë mund të shfaqet si pasojë e shumë shkaqeve: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3276600"/>
            <a:ext cx="4419600" cy="2986088"/>
          </a:xfrm>
          <a:noFill/>
        </p:spPr>
        <p:txBody>
          <a:bodyPr/>
          <a:lstStyle/>
          <a:p>
            <a:pPr lvl="1" eaLnBrk="1" hangingPunct="1"/>
            <a:r>
              <a:rPr lang="en-US" sz="2400"/>
              <a:t>Një zvogëlim në numrin e popullsisë</a:t>
            </a:r>
          </a:p>
          <a:p>
            <a:pPr lvl="1" eaLnBrk="1" hangingPunct="1"/>
            <a:r>
              <a:rPr lang="en-US" sz="2400"/>
              <a:t>Një ndryshim në shijen dhe preferencën e konsumatorëve</a:t>
            </a:r>
          </a:p>
          <a:p>
            <a:pPr lvl="1" eaLnBrk="1" hangingPunct="1"/>
            <a:r>
              <a:rPr lang="en-US" sz="2400"/>
              <a:t>Një pritje e zvogëlimit të çmimeve në të ardhmen</a:t>
            </a:r>
          </a:p>
        </p:txBody>
      </p:sp>
      <p:pic>
        <p:nvPicPr>
          <p:cNvPr id="34821" name="Picture 6" descr="fig4_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Efektet në treg të zvogëlimit në kërkesë</a:t>
            </a:r>
          </a:p>
        </p:txBody>
      </p:sp>
      <p:pic>
        <p:nvPicPr>
          <p:cNvPr id="36868" name="Picture 4" descr="fig4_7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1905000"/>
            <a:ext cx="4267200" cy="1905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/>
              <a:t>Një zvogëlim në kërkesë zhvendosë lakoren e kërkesës majtas. Me çmimin fillestar ($8) shkakton një tepricë në ofertë.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724400" y="41148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Ekuilibri rivendoset në pikën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me një çmim ekuilibrues më të ultë ($6) dhe me një sasi ekuilibruese më të ultë (20,000 pica).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2" autoUpdateAnimBg="0"/>
      <p:bldP spid="3687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në ofertë</a:t>
            </a:r>
          </a:p>
        </p:txBody>
      </p:sp>
      <p:pic>
        <p:nvPicPr>
          <p:cNvPr id="37891" name="Picture 3" descr="supplymorele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0" y="19812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Një ndryshim në ofertë paraqet një ndryshim  në sasinë e produktit të ofruar që rrjedhë si pasojë e ndryshimit të një variable të ndryshme nga çmimi i produktit.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572000" y="4800600"/>
            <a:ext cx="457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Rritja në ofertë paraqitet grafikisht përmes zhvendosjes së lakores së ofertës djathtas.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në ofertë</a:t>
            </a:r>
          </a:p>
        </p:txBody>
      </p:sp>
      <p:pic>
        <p:nvPicPr>
          <p:cNvPr id="38915" name="Picture 3" descr="supplymorel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0" y="19050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Një ndryshim në ofertë paraqet një ndryshim  në sasinë e produktit të ofruar që rrjedhë si pasojë e ndryshimit të një variable të ndryshme nga çmimi i produktit.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0" y="45720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Zvogëlimi në ofertë paraqitet grafikisht përmes zhvendosjes së lakores së ofertës majtas.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rritjes së ofertës</a:t>
            </a:r>
          </a:p>
        </p:txBody>
      </p:sp>
      <p:pic>
        <p:nvPicPr>
          <p:cNvPr id="40964" name="Picture 4" descr="fig4_8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495800" y="16764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rritje në ofertë zhvendosë lakoren e ofertës djathtas kur: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572000" y="3124200"/>
            <a:ext cx="426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1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Çmimi i faktorëve të prodhimit zvogëlohet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e arritur teknologjike zvogëlon shpenzimet e prodhimit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Numri i firmave rritet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Prodhuesit presin çmime më të ulta në të ardhmen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Subvencionohen prodhuesit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  <p:bldP spid="40966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Efektet në treg të rritjes në ofertë</a:t>
            </a:r>
          </a:p>
        </p:txBody>
      </p:sp>
      <p:pic>
        <p:nvPicPr>
          <p:cNvPr id="41988" name="Picture 4" descr="fig4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676400"/>
            <a:ext cx="4572000" cy="1828800"/>
          </a:xfrm>
          <a:noFill/>
        </p:spPr>
        <p:txBody>
          <a:bodyPr/>
          <a:lstStyle/>
          <a:p>
            <a:pPr eaLnBrk="1" hangingPunct="1"/>
            <a:r>
              <a:rPr lang="en-US"/>
              <a:t>Me çmimin fillestar (8$), zhvendosja e lakores së ofertës shkakton tepricë në sasinë e ofruar.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572000" y="4343400"/>
            <a:ext cx="457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Ekuilibri rivendoset në pikën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me një çmim  ekuilibrues më të ultë dhe një sasi ekuilibruese më të lartë.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bldLvl="2" autoUpdateAnimBg="0"/>
      <p:bldP spid="41990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Shkaktarët e zvogëlimit të ofertës</a:t>
            </a:r>
          </a:p>
        </p:txBody>
      </p:sp>
      <p:pic>
        <p:nvPicPr>
          <p:cNvPr id="43012" name="Picture 4" descr="fig4_9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495800" y="16764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 zvogëlim në ofertë zhvendosë lakoren e ofertës majtas kur: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495800" y="32766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Çmimi i faktorëve të prodhimit rritet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Numri i firmave në treg rritet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Prodhuesit presin çmime më të larta në të ardhmen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Tatimit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  <p:bldP spid="43014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Efektet në treg të zvogëlimit në ofertë</a:t>
            </a:r>
          </a:p>
        </p:txBody>
      </p:sp>
      <p:pic>
        <p:nvPicPr>
          <p:cNvPr id="44036" name="Picture 4" descr="fig4_9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981200"/>
            <a:ext cx="4572000" cy="182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/>
              <a:t>Me çmimin fillestar (8$), zvogëlimi në lakoren e ofertës shkakton tepricë në sasinë e kërkuar.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572000" y="4191000"/>
            <a:ext cx="457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Ekuilibri rivendoset në pikën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me një çmim ekuilibrues më të lartë dhe një sasi ekuilibruese më të vogël.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bldLvl="2" autoUpdateAnimBg="0"/>
      <p:bldP spid="44038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të njëkohshme në ofertë dhe kërkesë</a:t>
            </a:r>
          </a:p>
        </p:txBody>
      </p:sp>
      <p:pic>
        <p:nvPicPr>
          <p:cNvPr id="45060" name="Picture 4" descr="fig4_1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572000" y="2438400"/>
            <a:ext cx="4267200" cy="30813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Kur madhësia e një rritjeje në kërkesë është më e  madhe sesa madhësia e rritjes  në ofertë, sasia ekuilibruese rritet dhe çmimi i tregut rritet.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kërkesës individuale dhe ligji i kërkesës</a:t>
            </a:r>
          </a:p>
        </p:txBody>
      </p:sp>
      <p:graphicFrame>
        <p:nvGraphicFramePr>
          <p:cNvPr id="5160" name="Group 40"/>
          <p:cNvGraphicFramePr>
            <a:graphicFrameLocks noGrp="1"/>
          </p:cNvGraphicFramePr>
          <p:nvPr/>
        </p:nvGraphicFramePr>
        <p:xfrm>
          <a:off x="0" y="2286000"/>
          <a:ext cx="4343400" cy="3318510"/>
        </p:xfrm>
        <a:graphic>
          <a:graphicData uri="http://schemas.openxmlformats.org/drawingml/2006/table">
            <a:tbl>
              <a:tblPr/>
              <a:tblGrid>
                <a:gridCol w="78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Skema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kërkesës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për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pica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çmimi (E)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Sasia e picave për muaj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61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4800600" y="2209800"/>
            <a:ext cx="3962400" cy="332263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Skema e kërkesës është tabela e numrave që paraqet raportin në mes të çmimit dhe sasisë së kërkuar nga një konsumator, ceteris paribus (të gjitha të tjerat të pandryshuara).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të njëkohshme në ofertë dhe kërkesë</a:t>
            </a:r>
          </a:p>
        </p:txBody>
      </p:sp>
      <p:pic>
        <p:nvPicPr>
          <p:cNvPr id="46083" name="Picture 3" descr="fig4_1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267200" cy="41275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Kur madhësia e një rritjeje në kërkesë është më e  vogël sesa madhësia e rritjes  në ofertë, sasia ekuilibruese rritet dhe çmimi i tregut zvogëlohet.</a:t>
            </a:r>
          </a:p>
          <a:p>
            <a:pPr marL="342900" indent="-342900">
              <a:spcBef>
                <a:spcPct val="30000"/>
              </a:spcBef>
              <a:spcAft>
                <a:spcPct val="15000"/>
              </a:spcAft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Efektet në treg të ndryshimeve në ofertë dhe kërkesë</a:t>
            </a:r>
          </a:p>
        </p:txBody>
      </p:sp>
      <p:graphicFrame>
        <p:nvGraphicFramePr>
          <p:cNvPr id="47149" name="Group 45"/>
          <p:cNvGraphicFramePr>
            <a:graphicFrameLocks noGrp="1"/>
          </p:cNvGraphicFramePr>
          <p:nvPr/>
        </p:nvGraphicFramePr>
        <p:xfrm>
          <a:off x="457200" y="2209800"/>
          <a:ext cx="8343900" cy="3741421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Ndryshimi në kërkesë ose ofertë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Ndryshimi në çmim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Ndryshimi në sasi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00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Rritja në kërkesë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Zvogëlimi në kërkesë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Rritje në ofertë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 në ofertë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Rritje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Zvogëlim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kërkesës individuale dhe ligji i kërkesës</a:t>
            </a:r>
          </a:p>
        </p:txBody>
      </p:sp>
      <p:pic>
        <p:nvPicPr>
          <p:cNvPr id="6148" name="Picture 4" descr="fig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0"/>
            <a:ext cx="4267200" cy="25146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sz="2600"/>
              <a:t>Lakorja e kërkesës individuale paraqet raportin në mes të çmimit dhe sasisë që një konsumator është i gatshëm dhe në gjendje ta blejë, apo sasinë e kërkuar.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0" y="43434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>
              <a:spcBef>
                <a:spcPct val="5500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Ligji i kërkesës tregon se sa më i madh që të jetë çmimi, aq më e vogël do të jetë sasia e kërkuar, ceteris paribus (të gjitha të tjerat të pandryshuara).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  <p:bldP spid="61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kërkesës individuale dhe ligji i kërkesës</a:t>
            </a:r>
          </a:p>
        </p:txBody>
      </p:sp>
      <p:pic>
        <p:nvPicPr>
          <p:cNvPr id="7172" name="Picture 4" descr="fig4_1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1676400"/>
            <a:ext cx="4079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133600"/>
            <a:ext cx="4267200" cy="44958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sz="2800"/>
              <a:t>Një ndryshim në sasinë e kërkuar paraqet një ndryshim në sasinë e produktit që kërkohet që rrjedhë si pasojë e  ndryshimit në çmimin e produktit. Kjo paraqitet grafikisht përmes lëvizjes përgjatë lakores së kërkesës.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Nga </a:t>
            </a:r>
            <a:r>
              <a:rPr lang="en-US" dirty="0" err="1"/>
              <a:t>kërkesa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ajo e </a:t>
            </a:r>
            <a:r>
              <a:rPr lang="en-US" dirty="0" err="1"/>
              <a:t>tregut</a:t>
            </a:r>
            <a:endParaRPr lang="en-US" dirty="0"/>
          </a:p>
        </p:txBody>
      </p:sp>
      <p:pic>
        <p:nvPicPr>
          <p:cNvPr id="10244" name="Picture 4" descr="fig4_2"/>
          <p:cNvPicPr>
            <a:picLocks noChangeAspect="1" noChangeArrowheads="1"/>
          </p:cNvPicPr>
          <p:nvPr/>
        </p:nvPicPr>
        <p:blipFill>
          <a:blip r:embed="rId2" cstate="print">
            <a:lum bright="30000" contrast="-42000"/>
          </a:blip>
          <a:srcRect/>
          <a:stretch>
            <a:fillRect/>
          </a:stretch>
        </p:blipFill>
        <p:spPr bwMode="auto">
          <a:xfrm>
            <a:off x="1000125" y="1905000"/>
            <a:ext cx="714375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85611" y="5334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Lakorja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kërkesës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së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tregut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Është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një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lakore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që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paraqet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raportin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çmimit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dhe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sasisë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kërkuar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nga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gjithë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konsumatorët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bashku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ceteris paribus (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gjitha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tjerat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të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pandryshuara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DDAAF2-D234-41FE-A59E-18CF3BE9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Nga </a:t>
            </a:r>
            <a:r>
              <a:rPr lang="en-US" dirty="0" err="1"/>
              <a:t>kërkesa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ajo e </a:t>
            </a:r>
            <a:r>
              <a:rPr lang="en-US" dirty="0" err="1"/>
              <a:t>tregut</a:t>
            </a:r>
            <a:endParaRPr lang="en-US" dirty="0"/>
          </a:p>
        </p:txBody>
      </p:sp>
      <p:pic>
        <p:nvPicPr>
          <p:cNvPr id="11268" name="Picture 4" descr="fig4_2"/>
          <p:cNvPicPr>
            <a:picLocks noChangeAspect="1" noChangeArrowheads="1"/>
          </p:cNvPicPr>
          <p:nvPr/>
        </p:nvPicPr>
        <p:blipFill>
          <a:blip r:embed="rId2" cstate="print"/>
          <a:srcRect b="11524"/>
          <a:stretch>
            <a:fillRect/>
          </a:stretch>
        </p:blipFill>
        <p:spPr bwMode="auto">
          <a:xfrm>
            <a:off x="990600" y="2209801"/>
            <a:ext cx="7143750" cy="329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Lakorja e ofertës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876800"/>
          </a:xfrm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Duke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tregun</a:t>
            </a:r>
            <a:r>
              <a:rPr lang="en-US" dirty="0"/>
              <a:t> e </a:t>
            </a:r>
            <a:r>
              <a:rPr lang="en-US" dirty="0" err="1"/>
              <a:t>picave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shembull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japim</a:t>
            </a:r>
            <a:r>
              <a:rPr lang="en-US" dirty="0"/>
              <a:t> </a:t>
            </a:r>
            <a:r>
              <a:rPr lang="en-US" dirty="0" err="1"/>
              <a:t>listën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ndikojnë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vendimet</a:t>
            </a:r>
            <a:r>
              <a:rPr lang="en-US" dirty="0"/>
              <a:t> e </a:t>
            </a:r>
            <a:r>
              <a:rPr lang="en-US" dirty="0" err="1"/>
              <a:t>shitësve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1845</Words>
  <Application>Microsoft Office PowerPoint</Application>
  <PresentationFormat>On-screen Show (4:3)</PresentationFormat>
  <Paragraphs>171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Default Design</vt:lpstr>
      <vt:lpstr>Kërkesa dhe oferta</vt:lpstr>
      <vt:lpstr>Tregu me konkurrencë perfekte</vt:lpstr>
      <vt:lpstr>Lakorja e kërkesës</vt:lpstr>
      <vt:lpstr>Lakorja e kërkesës individuale dhe ligji i kërkesës</vt:lpstr>
      <vt:lpstr>Lakorja e kërkesës individuale dhe ligji i kërkesës</vt:lpstr>
      <vt:lpstr>Lakorja e kërkesës individuale dhe ligji i kërkesës</vt:lpstr>
      <vt:lpstr>Nga kërkesa individuale te ajo e tregut</vt:lpstr>
      <vt:lpstr>Nga kërkesa individuale te ajo e tregut</vt:lpstr>
      <vt:lpstr>Lakorja e ofertës</vt:lpstr>
      <vt:lpstr>Lakorja e ofertës</vt:lpstr>
      <vt:lpstr>Principi marxhinal dhe vendimet mbi produktin  </vt:lpstr>
      <vt:lpstr>Principi marxhinal dhe vendimet mbi produktin</vt:lpstr>
      <vt:lpstr>Principi marxhinal dhe vendimet mbi produktin</vt:lpstr>
      <vt:lpstr>Oferta individuale dhe ligji i ofertës</vt:lpstr>
      <vt:lpstr>Oferta individuale dhe ligji i ofertës</vt:lpstr>
      <vt:lpstr>Oferta individuale dhe ligji i ofertës</vt:lpstr>
      <vt:lpstr>Nga oferta individuale te ajo e tregut</vt:lpstr>
      <vt:lpstr>Nga oferta individuale te ajo e tregut</vt:lpstr>
      <vt:lpstr>Ekuilibri i tregut</vt:lpstr>
      <vt:lpstr>Ekuilibri i tregut</vt:lpstr>
      <vt:lpstr>Ekuilibri i tregut</vt:lpstr>
      <vt:lpstr>Ekuilibri i tregut</vt:lpstr>
      <vt:lpstr>Ekuilibri i tregut</vt:lpstr>
      <vt:lpstr>Efektet në treg të ndryshimeve në kërkesë</vt:lpstr>
      <vt:lpstr>Shkaktarët e rritjes së kërkesës</vt:lpstr>
      <vt:lpstr>Shkaktarët e rritjes së kërkesës</vt:lpstr>
      <vt:lpstr>Shkaktarët e rritjes së kërkesës</vt:lpstr>
      <vt:lpstr>Shkaktarët e rritjes së kërkesës</vt:lpstr>
      <vt:lpstr>Efektet në treg të ndryshimeve në kërkesë</vt:lpstr>
      <vt:lpstr>Shkaktarët e zvogëlimit të kërkesës</vt:lpstr>
      <vt:lpstr>Shkaktarët e zvogëlimit të kërkesës</vt:lpstr>
      <vt:lpstr>Efektet në treg të zvogëlimit në kërkesë</vt:lpstr>
      <vt:lpstr>Efektet në treg të ndryshimeve në ofertë</vt:lpstr>
      <vt:lpstr>Efektet në treg të ndryshimeve në ofertë</vt:lpstr>
      <vt:lpstr>Shkaktarët e rritjes së ofertës</vt:lpstr>
      <vt:lpstr>Efektet në treg të rritjes në ofertë</vt:lpstr>
      <vt:lpstr>Shkaktarët e zvogëlimit të ofertës</vt:lpstr>
      <vt:lpstr>Efektet në treg të zvogëlimit në ofertë</vt:lpstr>
      <vt:lpstr>Efektet në treg të ndryshimeve të njëkohshme në ofertë dhe kërkesë</vt:lpstr>
      <vt:lpstr>Efektet në treg të ndryshimeve të njëkohshme në ofertë dhe kërkesë</vt:lpstr>
      <vt:lpstr>Efektet në treg të ndryshimeve në ofertë dhe kërkesë</vt:lpstr>
    </vt:vector>
  </TitlesOfParts>
  <Company>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RAMAN</cp:lastModifiedBy>
  <cp:revision>35</cp:revision>
  <dcterms:created xsi:type="dcterms:W3CDTF">2005-10-25T07:46:56Z</dcterms:created>
  <dcterms:modified xsi:type="dcterms:W3CDTF">2020-03-29T20:22:54Z</dcterms:modified>
</cp:coreProperties>
</file>