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328" r:id="rId2"/>
    <p:sldId id="329" r:id="rId3"/>
    <p:sldId id="330" r:id="rId4"/>
    <p:sldId id="331" r:id="rId5"/>
    <p:sldId id="332" r:id="rId6"/>
    <p:sldId id="333" r:id="rId7"/>
    <p:sldId id="334" r:id="rId8"/>
    <p:sldId id="335" r:id="rId9"/>
    <p:sldId id="336" r:id="rId10"/>
    <p:sldId id="337" r:id="rId11"/>
    <p:sldId id="338" r:id="rId12"/>
    <p:sldId id="339" r:id="rId13"/>
    <p:sldId id="340" r:id="rId14"/>
    <p:sldId id="341" r:id="rId15"/>
    <p:sldId id="342" r:id="rId16"/>
    <p:sldId id="343" r:id="rId17"/>
    <p:sldId id="344" r:id="rId18"/>
    <p:sldId id="345" r:id="rId19"/>
    <p:sldId id="346" r:id="rId20"/>
    <p:sldId id="347" r:id="rId21"/>
    <p:sldId id="348" r:id="rId22"/>
    <p:sldId id="349" r:id="rId23"/>
    <p:sldId id="350" r:id="rId24"/>
    <p:sldId id="351" r:id="rId25"/>
    <p:sldId id="352" r:id="rId26"/>
    <p:sldId id="353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6" d="100"/>
          <a:sy n="66" d="100"/>
        </p:scale>
        <p:origin x="84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4E11AF-8E05-4A14-91F4-62584FB1F5F1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F6112-0DCA-413F-A9F7-470DB0832E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1D5EEB-BBE4-46B5-99EE-5107598664C2}" type="slidenum">
              <a:rPr lang="en-US"/>
              <a:pPr/>
              <a:t>8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Besa Xhaferi, Mikroekonomi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5B3E04-6D24-4EFA-94F0-741197DB74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Besa Xhaferi, Mikroekonomi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A1EE69-BC9F-42FE-922B-8DC73904A6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Besa Xhaferi, Mikroekonomi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860C0C-4F1A-4D05-B74A-FE17E6FD0E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Besa Xhaferi, Mikroekonomi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286BB4-3703-4C9E-9B7A-2AD7A28CC5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Besa Xhaferi, Mikroekonomi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14B73F-97B3-4C0F-A27C-0F795CACE1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Besa Xhaferi, Mikroekonomi 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F7D8EC-173B-41A2-8C5B-87DAD3F37E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Besa Xhaferi, Mikroekonomi 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7C6AE5-B15B-4969-B544-F129AE0A7D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Besa Xhaferi, Mikroekonomi 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462EAB-3B6E-4133-B137-9A332589CA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Besa Xhaferi, Mikroekonomi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B8F9D-C302-436A-BC95-E537185E60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Besa Xhaferi, Mikroekonomi 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CCAAAC-BF9F-4C14-8C65-7E69FD18FB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Besa Xhaferi, Mikroekonomi 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7002A9-4F1A-4088-AB0C-94DA0462AF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Besa Xhaferi, Mikroekonomi 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49F926E-B60B-4804-B6C3-32C77F66A49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752600"/>
            <a:ext cx="8229600" cy="1143000"/>
          </a:xfrm>
        </p:spPr>
        <p:txBody>
          <a:bodyPr/>
          <a:lstStyle/>
          <a:p>
            <a:r>
              <a:rPr lang="en-US" sz="3200" dirty="0"/>
              <a:t>ELASTICITETI</a:t>
            </a:r>
            <a:r>
              <a:rPr lang="sq-AL" sz="3200" dirty="0"/>
              <a:t> I KËRKESËS DHE OFERTËS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err="1"/>
              <a:t>Rastet</a:t>
            </a:r>
            <a:r>
              <a:rPr lang="en-US" sz="4000" dirty="0"/>
              <a:t> </a:t>
            </a:r>
            <a:r>
              <a:rPr lang="en-US" sz="4000" dirty="0" err="1"/>
              <a:t>ekstreme</a:t>
            </a:r>
            <a:r>
              <a:rPr lang="en-US" sz="4000" dirty="0"/>
              <a:t>:  </a:t>
            </a:r>
            <a:r>
              <a:rPr lang="en-US" sz="4000" dirty="0" err="1"/>
              <a:t>kërkesa</a:t>
            </a:r>
            <a:r>
              <a:rPr lang="en-US" sz="4000" dirty="0"/>
              <a:t> </a:t>
            </a:r>
            <a:r>
              <a:rPr lang="en-US" sz="4000" dirty="0" err="1"/>
              <a:t>plotwsisht</a:t>
            </a:r>
            <a:r>
              <a:rPr lang="en-US" sz="4000" dirty="0"/>
              <a:t> </a:t>
            </a:r>
            <a:r>
              <a:rPr lang="en-US" sz="4000" dirty="0" err="1"/>
              <a:t>elastike</a:t>
            </a:r>
            <a:r>
              <a:rPr lang="en-US" sz="4000" dirty="0"/>
              <a:t> </a:t>
            </a:r>
            <a:r>
              <a:rPr lang="en-US" sz="4000" dirty="0" err="1"/>
              <a:t>dhe</a:t>
            </a:r>
            <a:r>
              <a:rPr lang="en-US" sz="4000" dirty="0"/>
              <a:t> </a:t>
            </a:r>
            <a:r>
              <a:rPr lang="en-US" sz="4000" dirty="0" err="1"/>
              <a:t>plotwsisht</a:t>
            </a:r>
            <a:r>
              <a:rPr lang="en-US" sz="4000" dirty="0"/>
              <a:t> </a:t>
            </a:r>
            <a:r>
              <a:rPr lang="en-US" sz="4000" dirty="0" err="1"/>
              <a:t>inelastike</a:t>
            </a:r>
            <a:r>
              <a:rPr lang="en-US" sz="4000" dirty="0"/>
              <a:t> </a:t>
            </a:r>
          </a:p>
        </p:txBody>
      </p:sp>
      <p:pic>
        <p:nvPicPr>
          <p:cNvPr id="12292" name="Picture 4" descr="figure 5_3 perfectly elastic dema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438400"/>
            <a:ext cx="4079875" cy="4194175"/>
          </a:xfrm>
          <a:prstGeom prst="rect">
            <a:avLst/>
          </a:prstGeom>
          <a:noFill/>
        </p:spPr>
      </p:pic>
      <p:sp>
        <p:nvSpPr>
          <p:cNvPr id="1229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800600" y="2438400"/>
            <a:ext cx="3962400" cy="3276600"/>
          </a:xfrm>
          <a:noFill/>
          <a:ln/>
        </p:spPr>
        <p:txBody>
          <a:bodyPr>
            <a:normAutofit lnSpcReduction="10000"/>
          </a:bodyPr>
          <a:lstStyle/>
          <a:p>
            <a:pPr marL="346075" indent="-346075">
              <a:lnSpc>
                <a:spcPct val="90000"/>
              </a:lnSpc>
            </a:pPr>
            <a:r>
              <a:rPr lang="en-US" sz="2800" dirty="0" err="1"/>
              <a:t>Kur</a:t>
            </a:r>
            <a:r>
              <a:rPr lang="en-US" sz="2800" dirty="0"/>
              <a:t> </a:t>
            </a:r>
            <a:r>
              <a:rPr lang="en-US" sz="2800" dirty="0" err="1"/>
              <a:t>kërkesa</a:t>
            </a:r>
            <a:r>
              <a:rPr lang="en-US" sz="2800" dirty="0"/>
              <a:t> </a:t>
            </a:r>
            <a:r>
              <a:rPr lang="en-US" sz="2800" dirty="0" err="1"/>
              <a:t>është</a:t>
            </a:r>
            <a:r>
              <a:rPr lang="en-US" sz="2800" dirty="0"/>
              <a:t> </a:t>
            </a:r>
            <a:r>
              <a:rPr lang="en-US" sz="2800" dirty="0" err="1"/>
              <a:t>plotwsisht</a:t>
            </a:r>
            <a:r>
              <a:rPr lang="en-US" sz="2800" dirty="0"/>
              <a:t> </a:t>
            </a:r>
            <a:r>
              <a:rPr lang="en-US" sz="2800" dirty="0" err="1"/>
              <a:t>elastike</a:t>
            </a:r>
            <a:r>
              <a:rPr lang="en-US" sz="2800" dirty="0"/>
              <a:t> , </a:t>
            </a:r>
            <a:r>
              <a:rPr lang="en-US" sz="2800" dirty="0" err="1"/>
              <a:t>sasia</a:t>
            </a:r>
            <a:r>
              <a:rPr lang="en-US" sz="2800" dirty="0"/>
              <a:t> e </a:t>
            </a:r>
            <a:r>
              <a:rPr lang="en-US" sz="2800" dirty="0" err="1"/>
              <a:t>kërkuar</a:t>
            </a:r>
            <a:r>
              <a:rPr lang="en-US" sz="2800" dirty="0"/>
              <a:t> </a:t>
            </a:r>
            <a:r>
              <a:rPr lang="en-US" sz="2800" dirty="0" err="1"/>
              <a:t>është</a:t>
            </a:r>
            <a:r>
              <a:rPr lang="en-US" sz="2800" dirty="0"/>
              <a:t> e </a:t>
            </a:r>
            <a:r>
              <a:rPr lang="en-US" sz="2800" dirty="0" err="1"/>
              <a:t>ndjeshme</a:t>
            </a:r>
            <a:r>
              <a:rPr lang="en-US" sz="2800" dirty="0"/>
              <a:t> </a:t>
            </a:r>
            <a:r>
              <a:rPr lang="en-US" sz="2800" dirty="0" err="1"/>
              <a:t>deri</a:t>
            </a:r>
            <a:r>
              <a:rPr lang="en-US" sz="2800" dirty="0"/>
              <a:t> </a:t>
            </a:r>
            <a:r>
              <a:rPr lang="en-US" sz="2800" dirty="0" err="1"/>
              <a:t>në</a:t>
            </a:r>
            <a:r>
              <a:rPr lang="en-US" sz="2800" dirty="0"/>
              <a:t> </a:t>
            </a:r>
            <a:r>
              <a:rPr lang="en-US" sz="2800" dirty="0" err="1"/>
              <a:t>pakufi</a:t>
            </a:r>
            <a:r>
              <a:rPr lang="en-US" sz="2800" dirty="0"/>
              <a:t> </a:t>
            </a:r>
            <a:r>
              <a:rPr lang="en-US" sz="2800" dirty="0" err="1"/>
              <a:t>ndaj</a:t>
            </a:r>
            <a:r>
              <a:rPr lang="en-US" sz="2800" dirty="0"/>
              <a:t> </a:t>
            </a:r>
            <a:r>
              <a:rPr lang="en-US" sz="2800" dirty="0" err="1"/>
              <a:t>ndryshimeve</a:t>
            </a:r>
            <a:r>
              <a:rPr lang="en-US" sz="2800" dirty="0"/>
              <a:t> </a:t>
            </a:r>
            <a:r>
              <a:rPr lang="en-US" sz="2800" dirty="0" err="1"/>
              <a:t>në</a:t>
            </a:r>
            <a:r>
              <a:rPr lang="en-US" sz="2800" dirty="0"/>
              <a:t> </a:t>
            </a:r>
            <a:r>
              <a:rPr lang="en-US" sz="2800" dirty="0" err="1"/>
              <a:t>cmim</a:t>
            </a:r>
            <a:r>
              <a:rPr lang="en-US" sz="2800" dirty="0"/>
              <a:t>, </a:t>
            </a:r>
            <a:r>
              <a:rPr lang="en-US" sz="2800" dirty="0" err="1"/>
              <a:t>kështu</a:t>
            </a:r>
            <a:r>
              <a:rPr lang="en-US" sz="2800" dirty="0"/>
              <a:t> </a:t>
            </a:r>
            <a:r>
              <a:rPr lang="en-US" sz="2800" dirty="0" err="1"/>
              <a:t>që</a:t>
            </a:r>
            <a:r>
              <a:rPr lang="en-US" sz="2800" dirty="0"/>
              <a:t> </a:t>
            </a:r>
            <a:r>
              <a:rPr lang="en-US" sz="2800" dirty="0" err="1"/>
              <a:t>elsticiteti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kërkesës</a:t>
            </a:r>
            <a:r>
              <a:rPr lang="en-US" sz="2800" dirty="0"/>
              <a:t> </a:t>
            </a:r>
            <a:r>
              <a:rPr lang="en-US" sz="2800" dirty="0" err="1"/>
              <a:t>ndaj</a:t>
            </a:r>
            <a:r>
              <a:rPr lang="en-US" sz="2800" dirty="0"/>
              <a:t> </a:t>
            </a:r>
            <a:r>
              <a:rPr lang="en-US" sz="2800" dirty="0" err="1"/>
              <a:t>cmimit</a:t>
            </a:r>
            <a:r>
              <a:rPr lang="en-US" sz="2800" dirty="0"/>
              <a:t> </a:t>
            </a:r>
            <a:r>
              <a:rPr lang="en-US" sz="2800" dirty="0" err="1"/>
              <a:t>ëshët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pakufi</a:t>
            </a:r>
            <a:r>
              <a:rPr lang="en-US" sz="28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 build="p" bldLvl="2" autoUpdateAnimBg="0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Faktorët</a:t>
            </a:r>
            <a:r>
              <a:rPr lang="en-US" dirty="0"/>
              <a:t> </a:t>
            </a:r>
            <a:r>
              <a:rPr lang="en-US" dirty="0" err="1"/>
              <a:t>që</a:t>
            </a:r>
            <a:r>
              <a:rPr lang="en-US" dirty="0"/>
              <a:t> </a:t>
            </a:r>
            <a:r>
              <a:rPr lang="en-US" dirty="0" err="1"/>
              <a:t>influencojnë</a:t>
            </a:r>
            <a:r>
              <a:rPr lang="en-US" dirty="0"/>
              <a:t> Ed: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1. </a:t>
            </a:r>
            <a:r>
              <a:rPr lang="en-US" dirty="0" err="1"/>
              <a:t>Zevendësueshmëria</a:t>
            </a:r>
            <a:r>
              <a:rPr lang="en-US" dirty="0"/>
              <a:t>: Sa me </a:t>
            </a:r>
            <a:r>
              <a:rPr lang="en-US" dirty="0" err="1"/>
              <a:t>shumë</a:t>
            </a:r>
            <a:r>
              <a:rPr lang="en-US" dirty="0"/>
              <a:t> </a:t>
            </a:r>
            <a:r>
              <a:rPr lang="en-US" dirty="0" err="1"/>
              <a:t>mallra</a:t>
            </a:r>
            <a:r>
              <a:rPr lang="en-US" dirty="0"/>
              <a:t>  – </a:t>
            </a:r>
            <a:r>
              <a:rPr lang="en-US" dirty="0" err="1"/>
              <a:t>më</a:t>
            </a:r>
            <a:r>
              <a:rPr lang="en-US" dirty="0"/>
              <a:t> </a:t>
            </a:r>
            <a:r>
              <a:rPr lang="en-US" dirty="0" err="1"/>
              <a:t>elastike</a:t>
            </a:r>
            <a:endParaRPr lang="en-US" dirty="0"/>
          </a:p>
          <a:p>
            <a:r>
              <a:rPr lang="en-US" dirty="0"/>
              <a:t>2. Sa </a:t>
            </a:r>
            <a:r>
              <a:rPr lang="en-US" dirty="0" err="1"/>
              <a:t>më</a:t>
            </a:r>
            <a:r>
              <a:rPr lang="en-US" dirty="0"/>
              <a:t> e </a:t>
            </a:r>
            <a:r>
              <a:rPr lang="en-US" dirty="0" err="1"/>
              <a:t>madhe</a:t>
            </a:r>
            <a:r>
              <a:rPr lang="en-US" dirty="0"/>
              <a:t> % e </a:t>
            </a:r>
            <a:r>
              <a:rPr lang="en-US" dirty="0" err="1"/>
              <a:t>mallit</a:t>
            </a:r>
            <a:r>
              <a:rPr lang="en-US" dirty="0"/>
              <a:t> </a:t>
            </a:r>
            <a:r>
              <a:rPr lang="en-US" dirty="0" err="1"/>
              <a:t>që</a:t>
            </a:r>
            <a:r>
              <a:rPr lang="en-US" dirty="0"/>
              <a:t> </a:t>
            </a:r>
            <a:r>
              <a:rPr lang="en-US" dirty="0" err="1"/>
              <a:t>blejmë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buxhetin</a:t>
            </a:r>
            <a:r>
              <a:rPr lang="en-US" dirty="0"/>
              <a:t> </a:t>
            </a:r>
            <a:r>
              <a:rPr lang="en-US" dirty="0" err="1"/>
              <a:t>tonë</a:t>
            </a:r>
            <a:r>
              <a:rPr lang="en-US" dirty="0"/>
              <a:t>- </a:t>
            </a:r>
            <a:r>
              <a:rPr lang="en-US" dirty="0" err="1"/>
              <a:t>më</a:t>
            </a:r>
            <a:r>
              <a:rPr lang="en-US" dirty="0"/>
              <a:t> </a:t>
            </a:r>
            <a:r>
              <a:rPr lang="en-US" dirty="0" err="1"/>
              <a:t>elastike</a:t>
            </a:r>
            <a:endParaRPr lang="en-US" dirty="0"/>
          </a:p>
          <a:p>
            <a:r>
              <a:rPr lang="en-US" dirty="0"/>
              <a:t>3. Mallrat e </a:t>
            </a:r>
            <a:r>
              <a:rPr lang="en-US" dirty="0" err="1"/>
              <a:t>domozdoshëm</a:t>
            </a:r>
            <a:r>
              <a:rPr lang="en-US" dirty="0"/>
              <a:t>: D </a:t>
            </a:r>
            <a:r>
              <a:rPr lang="en-US" dirty="0" err="1"/>
              <a:t>joelastike</a:t>
            </a:r>
            <a:r>
              <a:rPr lang="en-US" dirty="0"/>
              <a:t> </a:t>
            </a:r>
            <a:r>
              <a:rPr lang="en-US" dirty="0" err="1"/>
              <a:t>vs</a:t>
            </a:r>
            <a:r>
              <a:rPr lang="en-US" dirty="0"/>
              <a:t> </a:t>
            </a:r>
            <a:r>
              <a:rPr lang="en-US" dirty="0" err="1"/>
              <a:t>mallra</a:t>
            </a:r>
            <a:r>
              <a:rPr lang="en-US" dirty="0"/>
              <a:t> </a:t>
            </a:r>
            <a:r>
              <a:rPr lang="en-US" dirty="0" err="1"/>
              <a:t>luksoze</a:t>
            </a:r>
            <a:r>
              <a:rPr lang="en-US" dirty="0"/>
              <a:t>: D </a:t>
            </a:r>
            <a:r>
              <a:rPr lang="en-US" dirty="0" err="1"/>
              <a:t>elastike</a:t>
            </a:r>
            <a:endParaRPr lang="en-US" dirty="0"/>
          </a:p>
          <a:p>
            <a:r>
              <a:rPr lang="en-US" dirty="0"/>
              <a:t>4. </a:t>
            </a:r>
            <a:r>
              <a:rPr lang="en-US" dirty="0" err="1"/>
              <a:t>Koha</a:t>
            </a:r>
            <a:r>
              <a:rPr lang="en-US" dirty="0"/>
              <a:t>: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më</a:t>
            </a:r>
            <a:r>
              <a:rPr lang="en-US" dirty="0"/>
              <a:t> e </a:t>
            </a:r>
            <a:r>
              <a:rPr lang="en-US" dirty="0" err="1"/>
              <a:t>gjatë</a:t>
            </a:r>
            <a:r>
              <a:rPr lang="en-US" dirty="0"/>
              <a:t> </a:t>
            </a:r>
            <a:r>
              <a:rPr lang="en-US" dirty="0" err="1"/>
              <a:t>aq</a:t>
            </a:r>
            <a:r>
              <a:rPr lang="en-US" dirty="0"/>
              <a:t> me </a:t>
            </a:r>
            <a:r>
              <a:rPr lang="en-US" dirty="0" err="1"/>
              <a:t>elastike</a:t>
            </a:r>
            <a:endParaRPr lang="en-US" dirty="0"/>
          </a:p>
          <a:p>
            <a:r>
              <a:rPr lang="en-US" dirty="0"/>
              <a:t>5.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më</a:t>
            </a:r>
            <a:r>
              <a:rPr lang="en-US" dirty="0"/>
              <a:t> </a:t>
            </a:r>
            <a:r>
              <a:rPr lang="en-US" dirty="0" err="1"/>
              <a:t>gjerësisht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përcaktojmë</a:t>
            </a:r>
            <a:r>
              <a:rPr lang="en-US" dirty="0"/>
              <a:t> </a:t>
            </a:r>
            <a:r>
              <a:rPr lang="en-US" dirty="0" err="1"/>
              <a:t>një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mirë</a:t>
            </a:r>
            <a:r>
              <a:rPr lang="en-US" dirty="0"/>
              <a:t> </a:t>
            </a:r>
            <a:r>
              <a:rPr lang="en-US" dirty="0" err="1"/>
              <a:t>aq</a:t>
            </a:r>
            <a:r>
              <a:rPr lang="en-US" dirty="0"/>
              <a:t> </a:t>
            </a:r>
            <a:r>
              <a:rPr lang="en-US" dirty="0" err="1"/>
              <a:t>më</a:t>
            </a:r>
            <a:r>
              <a:rPr lang="en-US" dirty="0"/>
              <a:t> </a:t>
            </a:r>
            <a:r>
              <a:rPr lang="en-US" dirty="0" err="1"/>
              <a:t>elastike</a:t>
            </a:r>
            <a:endParaRPr lang="en-US" dirty="0"/>
          </a:p>
          <a:p>
            <a:r>
              <a:rPr lang="en-US" dirty="0"/>
              <a:t>6.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ardhurat</a:t>
            </a:r>
            <a:r>
              <a:rPr lang="en-US" dirty="0"/>
              <a:t>: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më</a:t>
            </a:r>
            <a:r>
              <a:rPr lang="en-US" dirty="0"/>
              <a:t> e </a:t>
            </a:r>
            <a:r>
              <a:rPr lang="en-US" dirty="0" err="1"/>
              <a:t>madhe</a:t>
            </a:r>
            <a:r>
              <a:rPr lang="en-US" dirty="0"/>
              <a:t> </a:t>
            </a:r>
            <a:r>
              <a:rPr lang="en-US" dirty="0" err="1"/>
              <a:t>pesha</a:t>
            </a:r>
            <a:r>
              <a:rPr lang="en-US" dirty="0"/>
              <a:t> </a:t>
            </a:r>
            <a:r>
              <a:rPr lang="en-US" dirty="0" err="1"/>
              <a:t>specifike</a:t>
            </a:r>
            <a:r>
              <a:rPr lang="en-US" dirty="0"/>
              <a:t> D </a:t>
            </a:r>
            <a:r>
              <a:rPr lang="en-US" dirty="0" err="1"/>
              <a:t>relat</a:t>
            </a:r>
            <a:r>
              <a:rPr lang="en-US" dirty="0"/>
              <a:t>. </a:t>
            </a:r>
            <a:r>
              <a:rPr lang="en-US" dirty="0" err="1"/>
              <a:t>elastike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Përdorimi</a:t>
            </a:r>
            <a:r>
              <a:rPr lang="en-US" dirty="0"/>
              <a:t> I </a:t>
            </a:r>
            <a:r>
              <a:rPr lang="en-US" dirty="0" err="1"/>
              <a:t>formulës</a:t>
            </a:r>
            <a:r>
              <a:rPr lang="en-US" dirty="0"/>
              <a:t>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llogaritjen</a:t>
            </a:r>
            <a:r>
              <a:rPr lang="en-US" dirty="0"/>
              <a:t> e </a:t>
            </a:r>
            <a:r>
              <a:rPr lang="en-US" dirty="0" err="1"/>
              <a:t>elasticitetit</a:t>
            </a:r>
            <a:r>
              <a:rPr lang="en-US" dirty="0"/>
              <a:t> zonal ( </a:t>
            </a:r>
            <a:r>
              <a:rPr lang="en-US" dirty="0" err="1"/>
              <a:t>tw</a:t>
            </a:r>
            <a:r>
              <a:rPr lang="en-US" dirty="0"/>
              <a:t> pikes)</a:t>
            </a:r>
          </a:p>
        </p:txBody>
      </p:sp>
      <p:pic>
        <p:nvPicPr>
          <p:cNvPr id="13316" name="Picture 4" descr="figure 5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590800"/>
            <a:ext cx="4079875" cy="3749675"/>
          </a:xfrm>
          <a:prstGeom prst="rect">
            <a:avLst/>
          </a:prstGeom>
          <a:noFill/>
        </p:spPr>
      </p:pic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724400" y="1981200"/>
            <a:ext cx="3962400" cy="19812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Përqindja në ndryshimin e cmimit është e barabartë me (0.20) pjesëtuar me mesataren e cmimit ($2.10), ose 9.52%: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4724400" y="4114800"/>
            <a:ext cx="39624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800"/>
              <a:t>Përqindja në ndryshimin e cmimit = ndryshimi/vlera mesatare = 0.20/ {(2.0+2.20)/2}=9.52%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build="p" bldLvl="2" autoUpdateAnimBg="0" advAuto="0"/>
      <p:bldP spid="13318" grpId="0" build="p" bldLvl="2" autoUpdateAnimBg="0" advAuto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Përdorimi I formulës për llogaritjen e elasticitetit zonal</a:t>
            </a:r>
          </a:p>
        </p:txBody>
      </p:sp>
      <p:pic>
        <p:nvPicPr>
          <p:cNvPr id="14340" name="Picture 4" descr="figure 5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667000"/>
            <a:ext cx="4079875" cy="3749675"/>
          </a:xfrm>
          <a:prstGeom prst="rect">
            <a:avLst/>
          </a:prstGeom>
          <a:noFill/>
        </p:spPr>
      </p:pic>
      <p:sp>
        <p:nvSpPr>
          <p:cNvPr id="1434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48200" y="1981200"/>
            <a:ext cx="3962400" cy="19812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Përqindja në ndryshimin e sasisë është e barabartë me (-15) pjesëtuar me mesataren e sasisë (92.5), ose -16.22%: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800600" y="4267200"/>
            <a:ext cx="39624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800"/>
              <a:t>Përqindja në ndryshimin e sasisë = ndryshimi/vlera mesatare = -15/ {(100+85)/2}=16.22%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 build="p" bldLvl="2" autoUpdateAnimBg="0" advAuto="0"/>
      <p:bldP spid="14342" grpId="0" build="p" bldLvl="2" autoUpdateAnimBg="0" advAuto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Përdorimi I formulës për llogaritjen e elasticitetit zonal</a:t>
            </a:r>
          </a:p>
        </p:txBody>
      </p:sp>
      <p:pic>
        <p:nvPicPr>
          <p:cNvPr id="15364" name="Picture 4" descr="figure 5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743200"/>
            <a:ext cx="4079875" cy="3749675"/>
          </a:xfrm>
          <a:prstGeom prst="rect">
            <a:avLst/>
          </a:prstGeom>
          <a:noFill/>
        </p:spPr>
      </p:pic>
      <p:sp>
        <p:nvSpPr>
          <p:cNvPr id="1536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48200" y="2133600"/>
            <a:ext cx="3962400" cy="22860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Nëse i zëvendësojmë këto përqindje në ndryshime në formulën për llogaritjen e elasticitetit të kërkesës ndaj cmimit, elasticiteti ndaj cmimit është 1.70: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4419600" y="4724400"/>
            <a:ext cx="4724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>
                <a:solidFill>
                  <a:schemeClr val="tx2"/>
                </a:solidFill>
              </a:rPr>
              <a:t>Ed= përqindja e ndryshimit të kërkesës / përqindja e ndryshimit në cmim = 16.22%/9.52%=1.70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 build="p" bldLvl="2" autoUpdateAnimBg="0" advAuto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Elasticiteti:</a:t>
            </a:r>
            <a:br>
              <a:rPr lang="en-US"/>
            </a:br>
            <a:r>
              <a:rPr lang="en-US"/>
              <a:t>Një matës i reagimit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9600" y="2362200"/>
            <a:ext cx="79248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6075" indent="-346075">
              <a:spcAft>
                <a:spcPct val="30000"/>
              </a:spcAft>
              <a:buFontTx/>
              <a:buChar char="•"/>
            </a:pPr>
            <a: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Elasticiteti i ofertës ndaj cmimit :</a:t>
            </a:r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Një matës i reagimit të sasisë së ofruar ndaj ndryshimit në cmim; llogaritet duke pjesëtar ndryshimin në përqindje të sasisë së ofruar me ndryshimin në përqindje të cmimit.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Elasticiteti i ofertës ndaj cmimit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533400" y="2209800"/>
            <a:ext cx="8153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200">
                <a:solidFill>
                  <a:schemeClr val="tx2"/>
                </a:solidFill>
              </a:rPr>
              <a:t>Es= përqindja e ndryshimit të sasisë së ofruar / përqindja e ndryshimit në cmim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err="1"/>
              <a:t>Sipas</a:t>
            </a:r>
            <a:r>
              <a:rPr lang="en-US" sz="4000" dirty="0"/>
              <a:t> </a:t>
            </a:r>
            <a:r>
              <a:rPr lang="en-US" sz="4000" dirty="0" err="1"/>
              <a:t>vlerave</a:t>
            </a:r>
            <a:r>
              <a:rPr lang="en-US" sz="4000" dirty="0"/>
              <a:t> </a:t>
            </a:r>
            <a:r>
              <a:rPr lang="en-US" sz="4000" dirty="0" err="1"/>
              <a:t>të</a:t>
            </a:r>
            <a:r>
              <a:rPr lang="en-US" sz="4000" dirty="0"/>
              <a:t> Es </a:t>
            </a:r>
            <a:r>
              <a:rPr lang="en-US" sz="4000" dirty="0" err="1"/>
              <a:t>dallojmë</a:t>
            </a:r>
            <a:r>
              <a:rPr lang="en-US" sz="4000" dirty="0"/>
              <a:t> 5 </a:t>
            </a:r>
            <a:r>
              <a:rPr lang="en-US" sz="4000" dirty="0" err="1"/>
              <a:t>raste</a:t>
            </a:r>
            <a:r>
              <a:rPr lang="en-US" sz="4000" dirty="0"/>
              <a:t>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1&lt;Es&lt;+∞   </a:t>
            </a:r>
            <a:r>
              <a:rPr lang="en-US" dirty="0" err="1"/>
              <a:t>Kurba</a:t>
            </a:r>
            <a:r>
              <a:rPr lang="en-US" dirty="0"/>
              <a:t> e </a:t>
            </a:r>
            <a:r>
              <a:rPr lang="en-US" dirty="0" err="1"/>
              <a:t>ofertës</a:t>
            </a:r>
            <a:r>
              <a:rPr lang="en-US" dirty="0"/>
              <a:t> </a:t>
            </a:r>
            <a:r>
              <a:rPr lang="en-US" dirty="0" err="1"/>
              <a:t>është</a:t>
            </a:r>
            <a:r>
              <a:rPr lang="en-US" dirty="0"/>
              <a:t> </a:t>
            </a:r>
            <a:r>
              <a:rPr lang="en-US" dirty="0" err="1"/>
              <a:t>relativisht</a:t>
            </a:r>
            <a:r>
              <a:rPr lang="en-US" dirty="0"/>
              <a:t> </a:t>
            </a:r>
            <a:r>
              <a:rPr lang="en-US" dirty="0" err="1"/>
              <a:t>elastike</a:t>
            </a:r>
            <a:endParaRPr lang="en-US" dirty="0"/>
          </a:p>
          <a:p>
            <a:r>
              <a:rPr lang="en-US" dirty="0"/>
              <a:t>0&lt;Es&lt;1  </a:t>
            </a:r>
            <a:r>
              <a:rPr lang="en-US" dirty="0" err="1"/>
              <a:t>Kurba</a:t>
            </a:r>
            <a:r>
              <a:rPr lang="en-US" dirty="0"/>
              <a:t> e </a:t>
            </a:r>
            <a:r>
              <a:rPr lang="en-US" dirty="0" err="1"/>
              <a:t>ofertës</a:t>
            </a:r>
            <a:r>
              <a:rPr lang="en-US" dirty="0"/>
              <a:t> </a:t>
            </a:r>
            <a:r>
              <a:rPr lang="en-US" dirty="0" err="1"/>
              <a:t>është</a:t>
            </a:r>
            <a:r>
              <a:rPr lang="en-US" dirty="0"/>
              <a:t> </a:t>
            </a:r>
            <a:r>
              <a:rPr lang="en-US" dirty="0" err="1"/>
              <a:t>relativisht</a:t>
            </a:r>
            <a:r>
              <a:rPr lang="en-US" dirty="0"/>
              <a:t> </a:t>
            </a:r>
            <a:r>
              <a:rPr lang="en-US" dirty="0" err="1"/>
              <a:t>joelastike</a:t>
            </a:r>
            <a:endParaRPr lang="en-US" dirty="0"/>
          </a:p>
          <a:p>
            <a:r>
              <a:rPr lang="en-US" dirty="0"/>
              <a:t>Es=1 </a:t>
            </a:r>
            <a:r>
              <a:rPr lang="en-US" dirty="0" err="1"/>
              <a:t>Kurba</a:t>
            </a:r>
            <a:r>
              <a:rPr lang="en-US" dirty="0"/>
              <a:t> e </a:t>
            </a:r>
            <a:r>
              <a:rPr lang="en-US" dirty="0" err="1"/>
              <a:t>ofertës</a:t>
            </a:r>
            <a:r>
              <a:rPr lang="en-US" dirty="0"/>
              <a:t> </a:t>
            </a:r>
            <a:r>
              <a:rPr lang="en-US" dirty="0" err="1"/>
              <a:t>është</a:t>
            </a:r>
            <a:r>
              <a:rPr lang="en-US" dirty="0"/>
              <a:t>  </a:t>
            </a:r>
            <a:r>
              <a:rPr lang="en-US" dirty="0" err="1"/>
              <a:t>unitare</a:t>
            </a:r>
            <a:endParaRPr lang="en-US" dirty="0"/>
          </a:p>
          <a:p>
            <a:r>
              <a:rPr lang="en-US" dirty="0"/>
              <a:t>Es= +∞   </a:t>
            </a:r>
            <a:r>
              <a:rPr lang="en-US" dirty="0" err="1"/>
              <a:t>Kurba</a:t>
            </a:r>
            <a:r>
              <a:rPr lang="en-US" dirty="0"/>
              <a:t> e </a:t>
            </a:r>
            <a:r>
              <a:rPr lang="en-US" dirty="0" err="1"/>
              <a:t>ofertës</a:t>
            </a:r>
            <a:r>
              <a:rPr lang="en-US" dirty="0"/>
              <a:t> </a:t>
            </a:r>
            <a:r>
              <a:rPr lang="en-US" dirty="0" err="1"/>
              <a:t>është</a:t>
            </a:r>
            <a:r>
              <a:rPr lang="en-US" dirty="0"/>
              <a:t> </a:t>
            </a:r>
            <a:r>
              <a:rPr lang="en-US" dirty="0" err="1"/>
              <a:t>plotësisht</a:t>
            </a:r>
            <a:r>
              <a:rPr lang="en-US" dirty="0"/>
              <a:t> </a:t>
            </a:r>
            <a:r>
              <a:rPr lang="en-US" dirty="0" err="1"/>
              <a:t>elastike</a:t>
            </a:r>
            <a:endParaRPr lang="en-US" dirty="0"/>
          </a:p>
          <a:p>
            <a:r>
              <a:rPr lang="en-US" dirty="0"/>
              <a:t>Es=0    </a:t>
            </a:r>
            <a:r>
              <a:rPr lang="en-US" dirty="0" err="1"/>
              <a:t>Kurba</a:t>
            </a:r>
            <a:r>
              <a:rPr lang="en-US" dirty="0"/>
              <a:t> e </a:t>
            </a:r>
            <a:r>
              <a:rPr lang="en-US" dirty="0" err="1"/>
              <a:t>ofertës</a:t>
            </a:r>
            <a:r>
              <a:rPr lang="en-US" dirty="0"/>
              <a:t> </a:t>
            </a:r>
            <a:r>
              <a:rPr lang="en-US" dirty="0" err="1"/>
              <a:t>është</a:t>
            </a:r>
            <a:r>
              <a:rPr lang="en-US" dirty="0"/>
              <a:t> </a:t>
            </a:r>
            <a:r>
              <a:rPr lang="en-US" dirty="0" err="1"/>
              <a:t>është</a:t>
            </a:r>
            <a:r>
              <a:rPr lang="en-US" dirty="0"/>
              <a:t> </a:t>
            </a:r>
            <a:r>
              <a:rPr lang="en-US" dirty="0" err="1"/>
              <a:t>plotësisht</a:t>
            </a:r>
            <a:r>
              <a:rPr lang="en-US" dirty="0"/>
              <a:t> </a:t>
            </a:r>
            <a:r>
              <a:rPr lang="en-US" dirty="0" err="1"/>
              <a:t>joelastike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Lakorja e ofertës së tregut dhe elasticiteti i ofertës ndaj cmimit</a:t>
            </a:r>
          </a:p>
        </p:txBody>
      </p:sp>
      <p:pic>
        <p:nvPicPr>
          <p:cNvPr id="26627" name="Picture 3" descr="figure 5_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828800"/>
            <a:ext cx="4079875" cy="3749675"/>
          </a:xfrm>
          <a:prstGeom prst="rect">
            <a:avLst/>
          </a:prstGeom>
          <a:noFill/>
        </p:spPr>
      </p:pic>
      <p:sp>
        <p:nvSpPr>
          <p:cNvPr id="266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48200" y="2057400"/>
            <a:ext cx="3962400" cy="3048000"/>
          </a:xfrm>
          <a:noFill/>
          <a:ln/>
        </p:spPr>
        <p:txBody>
          <a:bodyPr>
            <a:normAutofit lnSpcReduction="10000"/>
          </a:bodyPr>
          <a:lstStyle/>
          <a:p>
            <a:pPr marL="346075" indent="-346075">
              <a:lnSpc>
                <a:spcPct val="90000"/>
              </a:lnSpc>
            </a:pPr>
            <a:r>
              <a:rPr lang="en-US" sz="2800"/>
              <a:t>Një rritje prej 10% në cmimin e qumështit (nga $2 në $2.20) rrit sasinë e ofruar për 20% (nga 100 milion galonë në 120 milion), kështu që elasticiteti i ofertës është 2.0 = 20%/10%.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381000" y="5562600"/>
            <a:ext cx="8153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2900">
                <a:solidFill>
                  <a:schemeClr val="tx2"/>
                </a:solidFill>
              </a:rPr>
              <a:t>Es= përqindja e ndryshimit të sasisë së ofruar / përqindja e ndryshimit në cmim = 20%/10%=2.0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build="p" bldLvl="2" autoUpdateAnimBg="0" advAuto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err="1"/>
              <a:t>Rastet</a:t>
            </a:r>
            <a:r>
              <a:rPr lang="en-US" sz="3600" dirty="0"/>
              <a:t> </a:t>
            </a:r>
            <a:r>
              <a:rPr lang="en-US" sz="3600" dirty="0" err="1"/>
              <a:t>ekstreme</a:t>
            </a:r>
            <a:r>
              <a:rPr lang="en-US" sz="3600" dirty="0"/>
              <a:t>: </a:t>
            </a:r>
            <a:r>
              <a:rPr lang="en-US" sz="3600" dirty="0" err="1"/>
              <a:t>oferta</a:t>
            </a:r>
            <a:r>
              <a:rPr lang="en-US" sz="3600" dirty="0"/>
              <a:t> </a:t>
            </a:r>
            <a:r>
              <a:rPr lang="en-US" sz="3600" dirty="0" err="1"/>
              <a:t>plotësisht</a:t>
            </a:r>
            <a:r>
              <a:rPr lang="en-US" sz="3600" dirty="0"/>
              <a:t> </a:t>
            </a:r>
            <a:r>
              <a:rPr lang="en-US" sz="3600" dirty="0" err="1"/>
              <a:t>elastike</a:t>
            </a:r>
            <a:r>
              <a:rPr lang="en-US" sz="3600" dirty="0"/>
              <a:t> </a:t>
            </a:r>
            <a:r>
              <a:rPr lang="en-US" sz="3600" dirty="0" err="1"/>
              <a:t>dhe</a:t>
            </a:r>
            <a:r>
              <a:rPr lang="en-US" sz="3600" dirty="0"/>
              <a:t> </a:t>
            </a:r>
            <a:r>
              <a:rPr lang="en-US" sz="3600" dirty="0" err="1"/>
              <a:t>plotësisht</a:t>
            </a:r>
            <a:r>
              <a:rPr lang="en-US" sz="3600" dirty="0"/>
              <a:t> </a:t>
            </a:r>
            <a:r>
              <a:rPr lang="en-US" sz="3600" dirty="0" err="1"/>
              <a:t>inelastike</a:t>
            </a:r>
            <a:r>
              <a:rPr lang="en-US" sz="3600" dirty="0"/>
              <a:t> </a:t>
            </a:r>
          </a:p>
        </p:txBody>
      </p:sp>
      <p:pic>
        <p:nvPicPr>
          <p:cNvPr id="27651" name="Picture 3" descr="figure 5_6 perfectly inelastic suppl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09800"/>
            <a:ext cx="4079875" cy="4194175"/>
          </a:xfrm>
          <a:prstGeom prst="rect">
            <a:avLst/>
          </a:prstGeom>
          <a:noFill/>
        </p:spPr>
      </p:pic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48200" y="2133600"/>
            <a:ext cx="3962400" cy="3276600"/>
          </a:xfrm>
          <a:noFill/>
          <a:ln/>
        </p:spPr>
        <p:txBody>
          <a:bodyPr>
            <a:normAutofit/>
          </a:bodyPr>
          <a:lstStyle/>
          <a:p>
            <a:pPr marL="346075" indent="-346075"/>
            <a:r>
              <a:rPr lang="en-US" sz="2800" dirty="0" err="1"/>
              <a:t>Kur</a:t>
            </a:r>
            <a:r>
              <a:rPr lang="en-US" sz="2800" dirty="0"/>
              <a:t> </a:t>
            </a:r>
            <a:r>
              <a:rPr lang="en-US" sz="2800" dirty="0" err="1"/>
              <a:t>oferta</a:t>
            </a:r>
            <a:r>
              <a:rPr lang="en-US" sz="2800" dirty="0"/>
              <a:t> </a:t>
            </a:r>
            <a:r>
              <a:rPr lang="en-US" sz="2800" dirty="0" err="1"/>
              <a:t>është</a:t>
            </a:r>
            <a:r>
              <a:rPr lang="en-US" sz="2800" dirty="0"/>
              <a:t>  </a:t>
            </a:r>
            <a:r>
              <a:rPr lang="en-US" sz="2800" dirty="0" err="1"/>
              <a:t>plotësisht</a:t>
            </a:r>
            <a:r>
              <a:rPr lang="en-US" sz="2800" dirty="0"/>
              <a:t> </a:t>
            </a:r>
            <a:r>
              <a:rPr lang="en-US" sz="2800" dirty="0" err="1"/>
              <a:t>joelastike</a:t>
            </a:r>
            <a:r>
              <a:rPr lang="en-US" sz="2800" dirty="0"/>
              <a:t>, </a:t>
            </a:r>
            <a:r>
              <a:rPr lang="en-US" sz="2800" dirty="0" err="1"/>
              <a:t>sasia</a:t>
            </a:r>
            <a:r>
              <a:rPr lang="en-US" sz="2800" dirty="0"/>
              <a:t> e </a:t>
            </a:r>
            <a:r>
              <a:rPr lang="en-US" sz="2800" dirty="0" err="1"/>
              <a:t>ofruar</a:t>
            </a:r>
            <a:r>
              <a:rPr lang="en-US" sz="2800" dirty="0"/>
              <a:t> </a:t>
            </a:r>
            <a:r>
              <a:rPr lang="en-US" sz="2800" dirty="0" err="1"/>
              <a:t>është</a:t>
            </a:r>
            <a:r>
              <a:rPr lang="en-US" sz="2800" dirty="0"/>
              <a:t> e </a:t>
            </a:r>
            <a:r>
              <a:rPr lang="en-US" sz="2800" dirty="0" err="1"/>
              <a:t>njëjtë</a:t>
            </a:r>
            <a:r>
              <a:rPr lang="en-US" sz="2800" dirty="0"/>
              <a:t> </a:t>
            </a:r>
            <a:r>
              <a:rPr lang="en-US" sz="2800" dirty="0" err="1"/>
              <a:t>në</a:t>
            </a:r>
            <a:r>
              <a:rPr lang="en-US" sz="2800" dirty="0"/>
              <a:t> </a:t>
            </a:r>
            <a:r>
              <a:rPr lang="en-US" sz="2800" dirty="0" err="1"/>
              <a:t>secilin</a:t>
            </a:r>
            <a:r>
              <a:rPr lang="en-US" sz="2800" dirty="0"/>
              <a:t> </a:t>
            </a:r>
            <a:r>
              <a:rPr lang="en-US" sz="2800" dirty="0" err="1"/>
              <a:t>nivel</a:t>
            </a:r>
            <a:r>
              <a:rPr lang="en-US" sz="2800" dirty="0"/>
              <a:t> </a:t>
            </a:r>
            <a:r>
              <a:rPr lang="en-US" sz="2800" dirty="0" err="1"/>
              <a:t>të</a:t>
            </a:r>
            <a:r>
              <a:rPr lang="en-US" sz="2800" dirty="0"/>
              <a:t> </a:t>
            </a:r>
            <a:r>
              <a:rPr lang="en-US" sz="2800" dirty="0" err="1"/>
              <a:t>cmimit</a:t>
            </a:r>
            <a:r>
              <a:rPr lang="en-US" sz="2800" dirty="0"/>
              <a:t>, </a:t>
            </a:r>
            <a:r>
              <a:rPr lang="en-US" sz="2800" dirty="0" err="1"/>
              <a:t>kështu</a:t>
            </a:r>
            <a:r>
              <a:rPr lang="en-US" sz="2800" dirty="0"/>
              <a:t> </a:t>
            </a:r>
            <a:r>
              <a:rPr lang="en-US" sz="2800" dirty="0" err="1"/>
              <a:t>që</a:t>
            </a:r>
            <a:r>
              <a:rPr lang="en-US" sz="2800" dirty="0"/>
              <a:t> </a:t>
            </a:r>
            <a:r>
              <a:rPr lang="en-US" sz="2800" dirty="0" err="1"/>
              <a:t>elasticiteti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ofertës</a:t>
            </a:r>
            <a:r>
              <a:rPr lang="en-US" sz="2800" dirty="0"/>
              <a:t> </a:t>
            </a:r>
            <a:r>
              <a:rPr lang="en-US" sz="2800" dirty="0" err="1"/>
              <a:t>ndaj</a:t>
            </a:r>
            <a:r>
              <a:rPr lang="en-US" sz="2800" dirty="0"/>
              <a:t> </a:t>
            </a:r>
            <a:r>
              <a:rPr lang="en-US" sz="2800" dirty="0" err="1"/>
              <a:t>cmimit</a:t>
            </a:r>
            <a:r>
              <a:rPr lang="en-US" sz="2800" dirty="0"/>
              <a:t> </a:t>
            </a:r>
            <a:r>
              <a:rPr lang="en-US" sz="2800" dirty="0" err="1"/>
              <a:t>është</a:t>
            </a:r>
            <a:r>
              <a:rPr lang="en-US" sz="2800" dirty="0"/>
              <a:t> zero.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build="p" bldLvl="2" autoUpdateAnimBg="0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Koncepti</a:t>
            </a:r>
            <a:r>
              <a:rPr lang="en-US" dirty="0"/>
              <a:t> </a:t>
            </a:r>
            <a:r>
              <a:rPr lang="sq-AL" dirty="0"/>
              <a:t>i</a:t>
            </a:r>
            <a:r>
              <a:rPr lang="en-US" dirty="0"/>
              <a:t> </a:t>
            </a:r>
            <a:r>
              <a:rPr lang="en-US" dirty="0" err="1"/>
              <a:t>elasticitetit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38400"/>
            <a:ext cx="7162800" cy="3657600"/>
          </a:xfrm>
        </p:spPr>
        <p:txBody>
          <a:bodyPr/>
          <a:lstStyle/>
          <a:p>
            <a:r>
              <a:rPr lang="en-US" dirty="0" err="1"/>
              <a:t>Elasticiteti</a:t>
            </a:r>
            <a:r>
              <a:rPr lang="en-US" dirty="0"/>
              <a:t>  </a:t>
            </a:r>
            <a:r>
              <a:rPr lang="en-US" dirty="0" err="1"/>
              <a:t>shpreh</a:t>
            </a:r>
            <a:r>
              <a:rPr lang="en-US" dirty="0"/>
              <a:t> </a:t>
            </a:r>
            <a:r>
              <a:rPr lang="en-US" dirty="0" err="1"/>
              <a:t>ose</a:t>
            </a:r>
            <a:r>
              <a:rPr lang="en-US" dirty="0"/>
              <a:t> mat </a:t>
            </a:r>
            <a:r>
              <a:rPr lang="en-US" dirty="0" err="1"/>
              <a:t>shkallën</a:t>
            </a:r>
            <a:r>
              <a:rPr lang="en-US" dirty="0"/>
              <a:t> e </a:t>
            </a:r>
            <a:r>
              <a:rPr lang="en-US" dirty="0" err="1"/>
              <a:t>reagimit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sasisë</a:t>
            </a:r>
            <a:r>
              <a:rPr lang="en-US" dirty="0"/>
              <a:t> </a:t>
            </a:r>
            <a:r>
              <a:rPr lang="en-US" dirty="0" err="1"/>
              <a:t>së</a:t>
            </a:r>
            <a:r>
              <a:rPr lang="en-US" dirty="0"/>
              <a:t> </a:t>
            </a:r>
            <a:r>
              <a:rPr lang="en-US" dirty="0" err="1"/>
              <a:t>kërkuar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mallit</a:t>
            </a:r>
            <a:r>
              <a:rPr lang="en-US" dirty="0"/>
              <a:t> </a:t>
            </a:r>
            <a:r>
              <a:rPr lang="en-US" dirty="0" err="1"/>
              <a:t>kur</a:t>
            </a:r>
            <a:r>
              <a:rPr lang="en-US" dirty="0"/>
              <a:t> </a:t>
            </a:r>
            <a:r>
              <a:rPr lang="en-US" dirty="0" err="1"/>
              <a:t>ndryshojmë</a:t>
            </a:r>
            <a:r>
              <a:rPr lang="en-US" dirty="0"/>
              <a:t> </a:t>
            </a:r>
            <a:r>
              <a:rPr lang="en-US" dirty="0" err="1"/>
              <a:t>faktorët</a:t>
            </a:r>
            <a:r>
              <a:rPr lang="en-US" dirty="0"/>
              <a:t> e </a:t>
            </a:r>
            <a:r>
              <a:rPr lang="en-US" dirty="0" err="1"/>
              <a:t>tregut</a:t>
            </a:r>
            <a:r>
              <a:rPr lang="en-US" dirty="0"/>
              <a:t> </a:t>
            </a:r>
            <a:r>
              <a:rPr lang="en-US" dirty="0" err="1"/>
              <a:t>që</a:t>
            </a:r>
            <a:r>
              <a:rPr lang="en-US" dirty="0"/>
              <a:t> </a:t>
            </a:r>
            <a:r>
              <a:rPr lang="en-US" dirty="0" err="1"/>
              <a:t>invencojnë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. </a:t>
            </a:r>
            <a:r>
              <a:rPr lang="en-US" dirty="0" err="1"/>
              <a:t>Elasticiteti</a:t>
            </a:r>
            <a:r>
              <a:rPr lang="en-US" dirty="0"/>
              <a:t> </a:t>
            </a:r>
            <a:r>
              <a:rPr lang="en-US" dirty="0" err="1"/>
              <a:t>shpreh</a:t>
            </a:r>
            <a:r>
              <a:rPr lang="en-US" dirty="0"/>
              <a:t> </a:t>
            </a:r>
            <a:r>
              <a:rPr lang="en-US" dirty="0" err="1"/>
              <a:t>shkallë</a:t>
            </a:r>
            <a:r>
              <a:rPr lang="en-US" dirty="0"/>
              <a:t>- </a:t>
            </a:r>
            <a:r>
              <a:rPr lang="en-US" dirty="0" err="1"/>
              <a:t>masë</a:t>
            </a:r>
            <a:r>
              <a:rPr lang="en-US" dirty="0"/>
              <a:t> </a:t>
            </a:r>
            <a:r>
              <a:rPr lang="en-US" dirty="0" err="1"/>
              <a:t>reagueshmërie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Rastet</a:t>
            </a:r>
            <a:r>
              <a:rPr lang="en-US" sz="3200" dirty="0"/>
              <a:t> </a:t>
            </a:r>
            <a:r>
              <a:rPr lang="en-US" sz="3200" dirty="0" err="1"/>
              <a:t>ekstreme</a:t>
            </a:r>
            <a:r>
              <a:rPr lang="en-US" sz="3200" dirty="0"/>
              <a:t>: </a:t>
            </a:r>
            <a:r>
              <a:rPr lang="en-US" sz="3200" dirty="0" err="1"/>
              <a:t>oferta</a:t>
            </a:r>
            <a:r>
              <a:rPr lang="en-US" sz="3200" dirty="0"/>
              <a:t> </a:t>
            </a:r>
            <a:r>
              <a:rPr lang="en-US" sz="3200" dirty="0" err="1"/>
              <a:t>plotësisht</a:t>
            </a:r>
            <a:r>
              <a:rPr lang="en-US" sz="3200" dirty="0"/>
              <a:t> </a:t>
            </a:r>
            <a:r>
              <a:rPr lang="en-US" sz="3200" dirty="0" err="1"/>
              <a:t>elastike</a:t>
            </a:r>
            <a:r>
              <a:rPr lang="en-US" sz="3200" dirty="0"/>
              <a:t> </a:t>
            </a:r>
            <a:r>
              <a:rPr lang="en-US" sz="3200" dirty="0" err="1"/>
              <a:t>dhe</a:t>
            </a:r>
            <a:r>
              <a:rPr lang="en-US" sz="3200" dirty="0"/>
              <a:t> </a:t>
            </a:r>
            <a:r>
              <a:rPr lang="en-US" sz="3200" dirty="0" err="1"/>
              <a:t>plotësisht</a:t>
            </a:r>
            <a:r>
              <a:rPr lang="en-US" sz="3200" dirty="0"/>
              <a:t> </a:t>
            </a:r>
            <a:r>
              <a:rPr lang="en-US" sz="3200" dirty="0" err="1"/>
              <a:t>inelastike</a:t>
            </a:r>
            <a:r>
              <a:rPr lang="en-US" sz="3200" dirty="0"/>
              <a:t>  </a:t>
            </a:r>
          </a:p>
        </p:txBody>
      </p:sp>
      <p:pic>
        <p:nvPicPr>
          <p:cNvPr id="28675" name="Picture 3" descr="figure 5_6 perfectly elastic suppl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905000"/>
            <a:ext cx="4079875" cy="4194175"/>
          </a:xfrm>
          <a:prstGeom prst="rect">
            <a:avLst/>
          </a:prstGeom>
          <a:noFill/>
        </p:spPr>
      </p:pic>
      <p:sp>
        <p:nvSpPr>
          <p:cNvPr id="286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724400" y="1981200"/>
            <a:ext cx="3962400" cy="3276600"/>
          </a:xfrm>
          <a:noFill/>
          <a:ln/>
        </p:spPr>
        <p:txBody>
          <a:bodyPr>
            <a:normAutofit lnSpcReduction="10000"/>
          </a:bodyPr>
          <a:lstStyle/>
          <a:p>
            <a:pPr marL="346075" indent="-346075">
              <a:lnSpc>
                <a:spcPct val="90000"/>
              </a:lnSpc>
            </a:pPr>
            <a:r>
              <a:rPr lang="en-US" sz="2800" dirty="0" err="1"/>
              <a:t>Kur</a:t>
            </a:r>
            <a:r>
              <a:rPr lang="en-US" sz="2800" dirty="0"/>
              <a:t> </a:t>
            </a:r>
            <a:r>
              <a:rPr lang="en-US" sz="2800" dirty="0" err="1"/>
              <a:t>oferta</a:t>
            </a:r>
            <a:r>
              <a:rPr lang="en-US" sz="2800" dirty="0"/>
              <a:t> </a:t>
            </a:r>
            <a:r>
              <a:rPr lang="en-US" sz="2800" dirty="0" err="1"/>
              <a:t>është</a:t>
            </a:r>
            <a:r>
              <a:rPr lang="en-US" sz="2800" dirty="0"/>
              <a:t> </a:t>
            </a:r>
            <a:r>
              <a:rPr lang="en-US" sz="2800" dirty="0" err="1"/>
              <a:t>plotësishtë</a:t>
            </a:r>
            <a:r>
              <a:rPr lang="en-US" sz="2800" dirty="0"/>
              <a:t> </a:t>
            </a:r>
            <a:r>
              <a:rPr lang="en-US" sz="2800" dirty="0" err="1"/>
              <a:t>elastike</a:t>
            </a:r>
            <a:r>
              <a:rPr lang="en-US" sz="2800" dirty="0"/>
              <a:t>, </a:t>
            </a:r>
            <a:r>
              <a:rPr lang="en-US" sz="2800" dirty="0" err="1"/>
              <a:t>sasia</a:t>
            </a:r>
            <a:r>
              <a:rPr lang="en-US" sz="2800" dirty="0"/>
              <a:t> e </a:t>
            </a:r>
            <a:r>
              <a:rPr lang="en-US" sz="2800" dirty="0" err="1"/>
              <a:t>ofruar</a:t>
            </a:r>
            <a:r>
              <a:rPr lang="en-US" sz="2800" dirty="0"/>
              <a:t> e </a:t>
            </a:r>
            <a:r>
              <a:rPr lang="en-US" sz="2800" dirty="0" err="1"/>
              <a:t>është</a:t>
            </a:r>
            <a:r>
              <a:rPr lang="en-US" sz="2800" dirty="0"/>
              <a:t> e </a:t>
            </a:r>
            <a:r>
              <a:rPr lang="en-US" sz="2800" dirty="0" err="1"/>
              <a:t>ndjeshme</a:t>
            </a:r>
            <a:r>
              <a:rPr lang="en-US" sz="2800" dirty="0"/>
              <a:t> </a:t>
            </a:r>
            <a:r>
              <a:rPr lang="en-US" sz="2800" dirty="0" err="1"/>
              <a:t>ndaj</a:t>
            </a:r>
            <a:r>
              <a:rPr lang="en-US" sz="2800" dirty="0"/>
              <a:t> </a:t>
            </a:r>
            <a:r>
              <a:rPr lang="en-US" sz="2800" dirty="0" err="1"/>
              <a:t>ndryshimeve</a:t>
            </a:r>
            <a:r>
              <a:rPr lang="en-US" sz="2800" dirty="0"/>
              <a:t> </a:t>
            </a:r>
            <a:r>
              <a:rPr lang="en-US" sz="2800" dirty="0" err="1"/>
              <a:t>në</a:t>
            </a:r>
            <a:r>
              <a:rPr lang="en-US" sz="2800" dirty="0"/>
              <a:t> </a:t>
            </a:r>
            <a:r>
              <a:rPr lang="en-US" sz="2800" dirty="0" err="1"/>
              <a:t>cmim</a:t>
            </a:r>
            <a:r>
              <a:rPr lang="en-US" sz="2800" dirty="0"/>
              <a:t> </a:t>
            </a:r>
            <a:r>
              <a:rPr lang="en-US" sz="2800" dirty="0" err="1"/>
              <a:t>deri</a:t>
            </a:r>
            <a:r>
              <a:rPr lang="en-US" sz="2800" dirty="0"/>
              <a:t> </a:t>
            </a:r>
            <a:r>
              <a:rPr lang="en-US" sz="2800" dirty="0" err="1"/>
              <a:t>në</a:t>
            </a:r>
            <a:r>
              <a:rPr lang="en-US" sz="2800" dirty="0"/>
              <a:t> </a:t>
            </a:r>
            <a:r>
              <a:rPr lang="en-US" sz="2800" dirty="0" err="1"/>
              <a:t>pakufi</a:t>
            </a:r>
            <a:r>
              <a:rPr lang="en-US" sz="2800" dirty="0"/>
              <a:t>, </a:t>
            </a:r>
            <a:r>
              <a:rPr lang="en-US" sz="2800" dirty="0" err="1"/>
              <a:t>kështu</a:t>
            </a:r>
            <a:r>
              <a:rPr lang="en-US" sz="2800" dirty="0"/>
              <a:t> </a:t>
            </a:r>
            <a:r>
              <a:rPr lang="en-US" sz="2800" dirty="0" err="1"/>
              <a:t>që</a:t>
            </a:r>
            <a:r>
              <a:rPr lang="en-US" sz="2800" dirty="0"/>
              <a:t> </a:t>
            </a:r>
            <a:r>
              <a:rPr lang="en-US" sz="2800" dirty="0" err="1"/>
              <a:t>elasticiteti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ofertës</a:t>
            </a:r>
            <a:r>
              <a:rPr lang="en-US" sz="2800" dirty="0"/>
              <a:t> </a:t>
            </a:r>
            <a:r>
              <a:rPr lang="en-US" sz="2800" dirty="0" err="1"/>
              <a:t>ndaj</a:t>
            </a:r>
            <a:r>
              <a:rPr lang="en-US" sz="2800" dirty="0"/>
              <a:t> </a:t>
            </a:r>
            <a:r>
              <a:rPr lang="en-US" sz="2800" dirty="0" err="1"/>
              <a:t>cmimit</a:t>
            </a:r>
            <a:r>
              <a:rPr lang="en-US" sz="2800" dirty="0"/>
              <a:t> </a:t>
            </a:r>
            <a:r>
              <a:rPr lang="en-US" sz="2800" dirty="0" err="1"/>
              <a:t>është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pakufi</a:t>
            </a:r>
            <a:r>
              <a:rPr lang="en-US" sz="2800" dirty="0"/>
              <a:t>.</a:t>
            </a:r>
          </a:p>
          <a:p>
            <a:pPr marL="346075" indent="-346075">
              <a:lnSpc>
                <a:spcPct val="90000"/>
              </a:lnSpc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build="p" bldLvl="2" autoUpdateAnimBg="0" advAuto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Faktorët</a:t>
            </a:r>
            <a:r>
              <a:rPr lang="en-US" dirty="0"/>
              <a:t> </a:t>
            </a:r>
            <a:r>
              <a:rPr lang="en-US" dirty="0" err="1"/>
              <a:t>që</a:t>
            </a:r>
            <a:r>
              <a:rPr lang="en-US" dirty="0"/>
              <a:t> </a:t>
            </a:r>
            <a:r>
              <a:rPr lang="en-US" dirty="0" err="1"/>
              <a:t>influencojnë</a:t>
            </a:r>
            <a:r>
              <a:rPr lang="en-US" dirty="0"/>
              <a:t> 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315200" cy="4114800"/>
          </a:xfrm>
        </p:spPr>
        <p:txBody>
          <a:bodyPr>
            <a:normAutofit/>
          </a:bodyPr>
          <a:lstStyle/>
          <a:p>
            <a:r>
              <a:rPr lang="en-US" dirty="0"/>
              <a:t>1. </a:t>
            </a:r>
            <a:r>
              <a:rPr lang="en-US" dirty="0" err="1"/>
              <a:t>Numri</a:t>
            </a:r>
            <a:r>
              <a:rPr lang="en-US" dirty="0"/>
              <a:t> </a:t>
            </a:r>
            <a:r>
              <a:rPr lang="sq-AL" dirty="0"/>
              <a:t>i</a:t>
            </a:r>
            <a:r>
              <a:rPr lang="en-US" dirty="0"/>
              <a:t> </a:t>
            </a:r>
            <a:r>
              <a:rPr lang="en-US" dirty="0" err="1"/>
              <a:t>zëvendësuesve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prodhim</a:t>
            </a:r>
            <a:r>
              <a:rPr lang="en-US" dirty="0"/>
              <a:t>: Sa me </a:t>
            </a:r>
            <a:r>
              <a:rPr lang="sq-AL" dirty="0"/>
              <a:t>i</a:t>
            </a:r>
            <a:r>
              <a:rPr lang="en-US" dirty="0"/>
              <a:t> </a:t>
            </a:r>
            <a:r>
              <a:rPr lang="en-US" dirty="0" err="1"/>
              <a:t>madh</a:t>
            </a:r>
            <a:r>
              <a:rPr lang="en-US" dirty="0"/>
              <a:t>  – </a:t>
            </a:r>
            <a:r>
              <a:rPr lang="en-US" dirty="0" err="1"/>
              <a:t>më</a:t>
            </a:r>
            <a:r>
              <a:rPr lang="en-US" dirty="0"/>
              <a:t> </a:t>
            </a:r>
            <a:r>
              <a:rPr lang="en-US" dirty="0" err="1"/>
              <a:t>elastike</a:t>
            </a:r>
            <a:endParaRPr lang="en-US" dirty="0"/>
          </a:p>
          <a:p>
            <a:r>
              <a:rPr lang="en-US" dirty="0"/>
              <a:t>2.  </a:t>
            </a:r>
            <a:r>
              <a:rPr lang="en-US" dirty="0" err="1"/>
              <a:t>kosto</a:t>
            </a:r>
            <a:r>
              <a:rPr lang="en-US" dirty="0"/>
              <a:t> e </a:t>
            </a:r>
            <a:r>
              <a:rPr lang="en-US" dirty="0" err="1"/>
              <a:t>ruajtjes</a:t>
            </a:r>
            <a:r>
              <a:rPr lang="en-US" dirty="0"/>
              <a:t> </a:t>
            </a:r>
            <a:r>
              <a:rPr lang="en-US" dirty="0" err="1"/>
              <a:t>së</a:t>
            </a:r>
            <a:r>
              <a:rPr lang="en-US" dirty="0"/>
              <a:t> </a:t>
            </a:r>
            <a:r>
              <a:rPr lang="en-US" dirty="0" err="1"/>
              <a:t>mallrave</a:t>
            </a:r>
            <a:endParaRPr lang="en-US" dirty="0"/>
          </a:p>
          <a:p>
            <a:r>
              <a:rPr lang="en-US" dirty="0"/>
              <a:t>3.   </a:t>
            </a:r>
            <a:r>
              <a:rPr lang="en-US" dirty="0" err="1"/>
              <a:t>Koha</a:t>
            </a:r>
            <a:r>
              <a:rPr lang="en-US" dirty="0"/>
              <a:t>: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më</a:t>
            </a:r>
            <a:r>
              <a:rPr lang="en-US" dirty="0"/>
              <a:t> e </a:t>
            </a:r>
            <a:r>
              <a:rPr lang="en-US" dirty="0" err="1"/>
              <a:t>gjatë</a:t>
            </a:r>
            <a:r>
              <a:rPr lang="en-US" dirty="0"/>
              <a:t> </a:t>
            </a:r>
            <a:r>
              <a:rPr lang="en-US" dirty="0" err="1"/>
              <a:t>aq</a:t>
            </a:r>
            <a:r>
              <a:rPr lang="en-US" dirty="0"/>
              <a:t> me </a:t>
            </a:r>
            <a:r>
              <a:rPr lang="en-US" dirty="0" err="1"/>
              <a:t>elastike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Elasticiteti dhe të hyrat e përgjithshme</a:t>
            </a:r>
          </a:p>
        </p:txBody>
      </p:sp>
      <p:pic>
        <p:nvPicPr>
          <p:cNvPr id="20483" name="Picture 3" descr="figure 5_4_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057400"/>
            <a:ext cx="3622675" cy="4479925"/>
          </a:xfrm>
          <a:prstGeom prst="rect">
            <a:avLst/>
          </a:prstGeom>
          <a:noFill/>
        </p:spPr>
      </p:pic>
      <p:sp>
        <p:nvSpPr>
          <p:cNvPr id="2048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0" y="1981200"/>
            <a:ext cx="3962400" cy="2438400"/>
          </a:xfrm>
          <a:noFill/>
          <a:ln/>
        </p:spPr>
        <p:txBody>
          <a:bodyPr>
            <a:normAutofit/>
          </a:bodyPr>
          <a:lstStyle/>
          <a:p>
            <a:pPr marL="346075" indent="-346075">
              <a:lnSpc>
                <a:spcPct val="90000"/>
              </a:lnSpc>
            </a:pPr>
            <a:r>
              <a:rPr lang="en-US" sz="2800" dirty="0" err="1"/>
              <a:t>Kërkesa</a:t>
            </a:r>
            <a:r>
              <a:rPr lang="en-US" sz="2800" dirty="0"/>
              <a:t> </a:t>
            </a:r>
            <a:r>
              <a:rPr lang="en-US" sz="2800" dirty="0" err="1"/>
              <a:t>është</a:t>
            </a:r>
            <a:r>
              <a:rPr lang="en-US" sz="2800" dirty="0"/>
              <a:t> </a:t>
            </a:r>
            <a:r>
              <a:rPr lang="en-US" sz="2800" dirty="0" err="1"/>
              <a:t>elastike</a:t>
            </a:r>
            <a:r>
              <a:rPr lang="en-US" sz="2800" dirty="0"/>
              <a:t> </a:t>
            </a:r>
            <a:r>
              <a:rPr lang="en-US" sz="2800" dirty="0" err="1"/>
              <a:t>përgjatë</a:t>
            </a:r>
            <a:r>
              <a:rPr lang="en-US" sz="2800" dirty="0"/>
              <a:t> </a:t>
            </a:r>
            <a:r>
              <a:rPr lang="en-US" sz="2800" dirty="0" err="1"/>
              <a:t>pjesës</a:t>
            </a:r>
            <a:r>
              <a:rPr lang="en-US" sz="2800" dirty="0"/>
              <a:t> </a:t>
            </a:r>
            <a:r>
              <a:rPr lang="en-US" sz="2800" dirty="0" err="1"/>
              <a:t>së</a:t>
            </a:r>
            <a:r>
              <a:rPr lang="en-US" sz="2800" dirty="0"/>
              <a:t> </a:t>
            </a:r>
            <a:r>
              <a:rPr lang="en-US" sz="2800" dirty="0" err="1"/>
              <a:t>lartë</a:t>
            </a:r>
            <a:r>
              <a:rPr lang="en-US" sz="2800" dirty="0"/>
              <a:t> </a:t>
            </a:r>
            <a:r>
              <a:rPr lang="en-US" sz="2800" dirty="0" err="1"/>
              <a:t>të</a:t>
            </a:r>
            <a:r>
              <a:rPr lang="en-US" sz="2800" dirty="0"/>
              <a:t> </a:t>
            </a:r>
            <a:r>
              <a:rPr lang="en-US" sz="2800" dirty="0" err="1"/>
              <a:t>lakores</a:t>
            </a:r>
            <a:r>
              <a:rPr lang="en-US" sz="2800" dirty="0"/>
              <a:t> </a:t>
            </a:r>
            <a:r>
              <a:rPr lang="en-US" sz="2800" dirty="0" err="1"/>
              <a:t>lineare</a:t>
            </a:r>
            <a:r>
              <a:rPr lang="en-US" sz="2800" dirty="0"/>
              <a:t> </a:t>
            </a:r>
            <a:r>
              <a:rPr lang="en-US" sz="2800" dirty="0" err="1"/>
              <a:t>të</a:t>
            </a:r>
            <a:r>
              <a:rPr lang="en-US" sz="2800" dirty="0"/>
              <a:t> </a:t>
            </a:r>
            <a:r>
              <a:rPr lang="en-US" sz="2800" dirty="0" err="1"/>
              <a:t>kërkesës</a:t>
            </a:r>
            <a:r>
              <a:rPr lang="en-US" sz="2800" dirty="0"/>
              <a:t>, </a:t>
            </a:r>
            <a:r>
              <a:rPr lang="en-US" sz="2800" dirty="0" err="1"/>
              <a:t>kështu</a:t>
            </a:r>
            <a:r>
              <a:rPr lang="en-US" sz="2800" dirty="0"/>
              <a:t> </a:t>
            </a:r>
            <a:r>
              <a:rPr lang="en-US" sz="2800" dirty="0" err="1"/>
              <a:t>që</a:t>
            </a:r>
            <a:r>
              <a:rPr lang="en-US" sz="2800" dirty="0"/>
              <a:t> </a:t>
            </a:r>
            <a:r>
              <a:rPr lang="en-US" sz="2800" dirty="0" err="1"/>
              <a:t>zvogëlimi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cmimit</a:t>
            </a:r>
            <a:r>
              <a:rPr lang="en-US" sz="2800" dirty="0"/>
              <a:t> </a:t>
            </a:r>
            <a:r>
              <a:rPr lang="en-US" sz="2800" dirty="0" err="1"/>
              <a:t>rrit</a:t>
            </a:r>
            <a:r>
              <a:rPr lang="en-US" sz="2800" dirty="0"/>
              <a:t> </a:t>
            </a:r>
            <a:r>
              <a:rPr lang="en-US" sz="2800" dirty="0" err="1"/>
              <a:t>të</a:t>
            </a:r>
            <a:r>
              <a:rPr lang="en-US" sz="2800" dirty="0"/>
              <a:t> </a:t>
            </a:r>
            <a:r>
              <a:rPr lang="en-US" sz="2800" dirty="0" err="1"/>
              <a:t>hyrat</a:t>
            </a:r>
            <a:r>
              <a:rPr lang="en-US" sz="2800" dirty="0"/>
              <a:t> e </a:t>
            </a:r>
            <a:r>
              <a:rPr lang="en-US" sz="2800" dirty="0" err="1"/>
              <a:t>përgjithshme</a:t>
            </a:r>
            <a:r>
              <a:rPr lang="en-US" sz="28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build="p" bldLvl="2" autoUpdateAnimBg="0" advAuto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Elasticiteti dhe të hyrat e përgjithshme</a:t>
            </a:r>
          </a:p>
        </p:txBody>
      </p:sp>
      <p:pic>
        <p:nvPicPr>
          <p:cNvPr id="21507" name="Picture 3" descr="figure 5_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981200"/>
            <a:ext cx="3622675" cy="4479925"/>
          </a:xfrm>
          <a:prstGeom prst="rect">
            <a:avLst/>
          </a:prstGeom>
          <a:noFill/>
        </p:spPr>
      </p:pic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4800600" y="1905000"/>
            <a:ext cx="3962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6075" indent="-346075">
              <a:lnSpc>
                <a:spcPct val="90000"/>
              </a:lnSpc>
              <a:spcAft>
                <a:spcPct val="30000"/>
              </a:spcAft>
              <a:buFontTx/>
              <a:buChar char="•"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Kërkesa është joelastike përgjatë gjysmës së poshtme të lakores lineare të kërkesës, kështu që një zvogëlim në cmim zvogëlon të hyrat e përgjithshme.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4724400" y="4648200"/>
            <a:ext cx="3962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6075" indent="-346075">
              <a:lnSpc>
                <a:spcPct val="90000"/>
              </a:lnSpc>
              <a:spcAft>
                <a:spcPct val="30000"/>
              </a:spcAft>
              <a:buFontTx/>
              <a:buChar char="•"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Të hyrat e përgjithshme arrijnë maksimumin në pikën e mesme të kurbës së kërkesës, ku kërkesa është me elasticitet unitar.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autoUpdateAnimBg="0"/>
      <p:bldP spid="21509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Elasticitetet tjera të kërkesës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924800" cy="2667000"/>
          </a:xfrm>
          <a:noFill/>
          <a:ln/>
        </p:spPr>
        <p:txBody>
          <a:bodyPr/>
          <a:lstStyle/>
          <a:p>
            <a:r>
              <a:rPr lang="en-US" b="1"/>
              <a:t>Elasticiteti i kërkesës ndaj të ardhurave:</a:t>
            </a:r>
            <a:r>
              <a:rPr lang="en-US"/>
              <a:t>  Një matës i reagimit të sasisë së kërkuar ndaj ndryshimit në të ardhurat e konsumatorëve.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533400" y="4267200"/>
            <a:ext cx="8153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600">
                <a:solidFill>
                  <a:schemeClr val="tx2"/>
                </a:solidFill>
              </a:rPr>
              <a:t>Ei=</a:t>
            </a:r>
            <a:r>
              <a:rPr lang="en-US" sz="5400">
                <a:solidFill>
                  <a:schemeClr val="tx2"/>
                </a:solidFill>
              </a:rPr>
              <a:t> </a:t>
            </a:r>
            <a:r>
              <a:rPr lang="en-US" sz="3600">
                <a:solidFill>
                  <a:schemeClr val="tx2"/>
                </a:solidFill>
              </a:rPr>
              <a:t>përqindja e ndryshimit të sasisë së kërkuar</a:t>
            </a:r>
            <a:r>
              <a:rPr lang="en-US" sz="5400">
                <a:solidFill>
                  <a:schemeClr val="tx2"/>
                </a:solidFill>
              </a:rPr>
              <a:t> </a:t>
            </a:r>
            <a:r>
              <a:rPr lang="en-US" sz="3600">
                <a:solidFill>
                  <a:schemeClr val="tx2"/>
                </a:solidFill>
              </a:rPr>
              <a:t>/ përqindja e ndryshimit në të ardhura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Elasticitetet tjera të kërkesës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924800" cy="1600200"/>
          </a:xfrm>
          <a:noFill/>
          <a:ln/>
        </p:spPr>
        <p:txBody>
          <a:bodyPr/>
          <a:lstStyle/>
          <a:p>
            <a:r>
              <a:rPr lang="en-US" b="1"/>
              <a:t>Elasticiteti i tërthortë i kërkesës:</a:t>
            </a:r>
            <a:r>
              <a:rPr lang="en-US"/>
              <a:t> Një matës i reagimit të sasisë së kërkuar ndaj ndryshimit në cmimin e një produkti të lidhur.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533400" y="4267200"/>
            <a:ext cx="8153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200" dirty="0" err="1">
                <a:solidFill>
                  <a:schemeClr val="tx2"/>
                </a:solidFill>
              </a:rPr>
              <a:t>Exy</a:t>
            </a:r>
            <a:r>
              <a:rPr lang="en-US" sz="3200" dirty="0">
                <a:solidFill>
                  <a:schemeClr val="tx2"/>
                </a:solidFill>
              </a:rPr>
              <a:t>= </a:t>
            </a:r>
            <a:r>
              <a:rPr lang="en-US" sz="3200" dirty="0" err="1">
                <a:solidFill>
                  <a:schemeClr val="tx2"/>
                </a:solidFill>
              </a:rPr>
              <a:t>përqindja</a:t>
            </a:r>
            <a:r>
              <a:rPr lang="en-US" sz="3200" dirty="0">
                <a:solidFill>
                  <a:schemeClr val="tx2"/>
                </a:solidFill>
              </a:rPr>
              <a:t> e </a:t>
            </a:r>
            <a:r>
              <a:rPr lang="en-US" sz="3200" dirty="0" err="1">
                <a:solidFill>
                  <a:schemeClr val="tx2"/>
                </a:solidFill>
              </a:rPr>
              <a:t>ndryshimit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të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sasisë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së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kërkuar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të</a:t>
            </a:r>
            <a:r>
              <a:rPr lang="en-US" sz="3200" dirty="0">
                <a:solidFill>
                  <a:schemeClr val="tx2"/>
                </a:solidFill>
              </a:rPr>
              <a:t> X / </a:t>
            </a:r>
            <a:r>
              <a:rPr lang="en-US" sz="3200" dirty="0" err="1">
                <a:solidFill>
                  <a:schemeClr val="tx2"/>
                </a:solidFill>
              </a:rPr>
              <a:t>përqindja</a:t>
            </a:r>
            <a:r>
              <a:rPr lang="en-US" sz="3200" dirty="0">
                <a:solidFill>
                  <a:schemeClr val="tx2"/>
                </a:solidFill>
              </a:rPr>
              <a:t> e </a:t>
            </a:r>
            <a:r>
              <a:rPr lang="en-US" sz="3200" dirty="0" err="1">
                <a:solidFill>
                  <a:schemeClr val="tx2"/>
                </a:solidFill>
              </a:rPr>
              <a:t>ndryshimit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në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cmimin</a:t>
            </a:r>
            <a:r>
              <a:rPr lang="en-US" sz="3200" dirty="0">
                <a:solidFill>
                  <a:schemeClr val="tx2"/>
                </a:solidFill>
              </a:rPr>
              <a:t> e Y</a:t>
            </a:r>
            <a:r>
              <a:rPr lang="sq-AL" sz="3200" dirty="0">
                <a:solidFill>
                  <a:schemeClr val="tx2"/>
                </a:solidFill>
              </a:rPr>
              <a:t>.</a:t>
            </a:r>
            <a:endParaRPr lang="en-US" sz="32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Elasticiteti</a:t>
            </a:r>
            <a:r>
              <a:rPr lang="en-US" dirty="0"/>
              <a:t> </a:t>
            </a:r>
            <a:r>
              <a:rPr lang="sq-AL" dirty="0"/>
              <a:t>i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ardhurave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sq-AL"/>
              <a:t> elasticiteti</a:t>
            </a:r>
            <a:r>
              <a:rPr lang="en-US"/>
              <a:t> </a:t>
            </a:r>
            <a:r>
              <a:rPr lang="sq-AL" dirty="0"/>
              <a:t>i</a:t>
            </a:r>
            <a:r>
              <a:rPr lang="en-US" dirty="0"/>
              <a:t> </a:t>
            </a:r>
            <a:r>
              <a:rPr lang="en-US" dirty="0" err="1"/>
              <a:t>tërthortë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Elasticiteti</a:t>
            </a:r>
            <a:r>
              <a:rPr lang="en-US" b="1" dirty="0"/>
              <a:t> </a:t>
            </a:r>
            <a:r>
              <a:rPr lang="sq-AL" b="1" dirty="0"/>
              <a:t>i</a:t>
            </a:r>
            <a:r>
              <a:rPr lang="en-US" b="1" dirty="0"/>
              <a:t> </a:t>
            </a:r>
            <a:r>
              <a:rPr lang="en-US" b="1" dirty="0" err="1"/>
              <a:t>tërthortë</a:t>
            </a:r>
            <a:r>
              <a:rPr lang="en-US" b="1" dirty="0"/>
              <a:t>:</a:t>
            </a:r>
          </a:p>
          <a:p>
            <a:r>
              <a:rPr lang="en-US" dirty="0"/>
              <a:t>- </a:t>
            </a:r>
            <a:r>
              <a:rPr lang="en-US" dirty="0" err="1"/>
              <a:t>pozitiv</a:t>
            </a:r>
            <a:r>
              <a:rPr lang="en-US" dirty="0"/>
              <a:t>: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mira</a:t>
            </a:r>
            <a:r>
              <a:rPr lang="en-US" dirty="0"/>
              <a:t> </a:t>
            </a:r>
            <a:r>
              <a:rPr lang="en-US" dirty="0" err="1"/>
              <a:t>zëvendësues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negativ</a:t>
            </a:r>
            <a:r>
              <a:rPr lang="en-US" dirty="0"/>
              <a:t>: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mira</a:t>
            </a:r>
            <a:r>
              <a:rPr lang="en-US" dirty="0"/>
              <a:t> </a:t>
            </a:r>
            <a:r>
              <a:rPr lang="en-US" dirty="0" err="1"/>
              <a:t>bashkëplotësuese</a:t>
            </a:r>
            <a:endParaRPr lang="en-US" dirty="0"/>
          </a:p>
          <a:p>
            <a:endParaRPr lang="en-US" dirty="0"/>
          </a:p>
          <a:p>
            <a:r>
              <a:rPr lang="en-US" b="1" dirty="0" err="1"/>
              <a:t>Elasticiteti</a:t>
            </a:r>
            <a:r>
              <a:rPr lang="en-US" b="1" dirty="0"/>
              <a:t> </a:t>
            </a:r>
            <a:r>
              <a:rPr lang="sq-AL" b="1" dirty="0"/>
              <a:t>i</a:t>
            </a:r>
            <a:r>
              <a:rPr lang="en-US" b="1" dirty="0"/>
              <a:t> </a:t>
            </a:r>
            <a:r>
              <a:rPr lang="en-US" b="1" dirty="0" err="1"/>
              <a:t>të</a:t>
            </a:r>
            <a:r>
              <a:rPr lang="en-US" b="1" dirty="0"/>
              <a:t> </a:t>
            </a:r>
            <a:r>
              <a:rPr lang="en-US" b="1" dirty="0" err="1"/>
              <a:t>ardhurave</a:t>
            </a:r>
            <a:r>
              <a:rPr lang="en-US" b="1" dirty="0"/>
              <a:t>:</a:t>
            </a:r>
          </a:p>
          <a:p>
            <a:r>
              <a:rPr lang="en-US" dirty="0"/>
              <a:t>- </a:t>
            </a:r>
            <a:r>
              <a:rPr lang="en-US" dirty="0" err="1"/>
              <a:t>pozitiv</a:t>
            </a:r>
            <a:r>
              <a:rPr lang="en-US" dirty="0"/>
              <a:t>: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mira</a:t>
            </a:r>
            <a:r>
              <a:rPr lang="en-US" dirty="0"/>
              <a:t> </a:t>
            </a:r>
            <a:r>
              <a:rPr lang="en-US" dirty="0" err="1"/>
              <a:t>normale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negativ</a:t>
            </a:r>
            <a:r>
              <a:rPr lang="en-US" dirty="0"/>
              <a:t>: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mira</a:t>
            </a:r>
            <a:r>
              <a:rPr lang="en-US" dirty="0"/>
              <a:t> </a:t>
            </a:r>
            <a:r>
              <a:rPr lang="en-US" dirty="0" err="1"/>
              <a:t>inferiore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Llojet</a:t>
            </a:r>
            <a:r>
              <a:rPr lang="en-US" dirty="0"/>
              <a:t> e </a:t>
            </a:r>
            <a:r>
              <a:rPr lang="en-US" dirty="0" err="1"/>
              <a:t>elasticitetit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391400" cy="4114800"/>
          </a:xfrm>
        </p:spPr>
        <p:txBody>
          <a:bodyPr/>
          <a:lstStyle/>
          <a:p>
            <a:r>
              <a:rPr lang="en-US" dirty="0"/>
              <a:t>Ed- </a:t>
            </a:r>
            <a:r>
              <a:rPr lang="en-US" dirty="0" err="1"/>
              <a:t>elasticiteti</a:t>
            </a:r>
            <a:r>
              <a:rPr lang="en-US" dirty="0"/>
              <a:t> </a:t>
            </a:r>
            <a:r>
              <a:rPr lang="sq-AL" dirty="0"/>
              <a:t>i</a:t>
            </a:r>
            <a:r>
              <a:rPr lang="en-US" dirty="0"/>
              <a:t> </a:t>
            </a:r>
            <a:r>
              <a:rPr lang="en-US" dirty="0" err="1"/>
              <a:t>kërkesës</a:t>
            </a:r>
            <a:r>
              <a:rPr lang="en-US" dirty="0"/>
              <a:t> </a:t>
            </a:r>
            <a:r>
              <a:rPr lang="en-US" dirty="0" err="1"/>
              <a:t>lidhur</a:t>
            </a:r>
            <a:r>
              <a:rPr lang="en-US" dirty="0"/>
              <a:t> me </a:t>
            </a:r>
            <a:r>
              <a:rPr lang="en-US" dirty="0" err="1"/>
              <a:t>cmimin</a:t>
            </a:r>
            <a:endParaRPr lang="en-US" dirty="0"/>
          </a:p>
          <a:p>
            <a:r>
              <a:rPr lang="en-US" dirty="0"/>
              <a:t>Es-</a:t>
            </a:r>
            <a:r>
              <a:rPr lang="en-US" dirty="0" err="1"/>
              <a:t>elasticiteti</a:t>
            </a:r>
            <a:r>
              <a:rPr lang="en-US" dirty="0"/>
              <a:t> </a:t>
            </a:r>
            <a:r>
              <a:rPr lang="sq-AL" dirty="0"/>
              <a:t>i</a:t>
            </a:r>
            <a:r>
              <a:rPr lang="en-US" dirty="0"/>
              <a:t> </a:t>
            </a:r>
            <a:r>
              <a:rPr lang="en-US" dirty="0" err="1"/>
              <a:t>ofertës</a:t>
            </a:r>
            <a:r>
              <a:rPr lang="en-US" dirty="0"/>
              <a:t> </a:t>
            </a:r>
            <a:r>
              <a:rPr lang="en-US" dirty="0" err="1"/>
              <a:t>lidhur</a:t>
            </a:r>
            <a:r>
              <a:rPr lang="en-US" dirty="0"/>
              <a:t> me </a:t>
            </a:r>
            <a:r>
              <a:rPr lang="en-US" dirty="0" err="1"/>
              <a:t>cmimin</a:t>
            </a:r>
            <a:endParaRPr lang="en-US" dirty="0"/>
          </a:p>
          <a:p>
            <a:r>
              <a:rPr lang="en-US" dirty="0" err="1"/>
              <a:t>Ey</a:t>
            </a:r>
            <a:r>
              <a:rPr lang="en-US" dirty="0"/>
              <a:t>- </a:t>
            </a:r>
            <a:r>
              <a:rPr lang="en-US" dirty="0" err="1"/>
              <a:t>elasticiteti</a:t>
            </a:r>
            <a:r>
              <a:rPr lang="en-US" dirty="0"/>
              <a:t> </a:t>
            </a:r>
            <a:r>
              <a:rPr lang="sq-AL" dirty="0"/>
              <a:t>i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ardhurave</a:t>
            </a:r>
            <a:r>
              <a:rPr lang="en-US" dirty="0"/>
              <a:t> </a:t>
            </a:r>
          </a:p>
          <a:p>
            <a:r>
              <a:rPr lang="en-US" dirty="0" err="1"/>
              <a:t>Eab</a:t>
            </a:r>
            <a:r>
              <a:rPr lang="en-US" dirty="0"/>
              <a:t>- </a:t>
            </a:r>
            <a:r>
              <a:rPr lang="en-US" dirty="0" err="1"/>
              <a:t>elasticitei</a:t>
            </a:r>
            <a:r>
              <a:rPr lang="en-US" dirty="0"/>
              <a:t> </a:t>
            </a:r>
            <a:r>
              <a:rPr lang="sq-AL" dirty="0"/>
              <a:t>i</a:t>
            </a:r>
            <a:r>
              <a:rPr lang="en-US" dirty="0"/>
              <a:t> </a:t>
            </a:r>
            <a:r>
              <a:rPr lang="en-US" dirty="0" err="1"/>
              <a:t>tërthortë</a:t>
            </a:r>
            <a:r>
              <a:rPr lang="en-US" dirty="0"/>
              <a:t> </a:t>
            </a:r>
            <a:r>
              <a:rPr lang="sq-AL" dirty="0"/>
              <a:t>i</a:t>
            </a:r>
            <a:r>
              <a:rPr lang="en-US" dirty="0"/>
              <a:t> </a:t>
            </a:r>
            <a:r>
              <a:rPr lang="en-US" dirty="0" err="1"/>
              <a:t>dy</a:t>
            </a:r>
            <a:r>
              <a:rPr lang="en-US" dirty="0"/>
              <a:t> </a:t>
            </a:r>
            <a:r>
              <a:rPr lang="en-US" dirty="0" err="1"/>
              <a:t>mallrave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ndryshëm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Elasticiteti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 err="1"/>
              <a:t>Një</a:t>
            </a:r>
            <a:r>
              <a:rPr lang="en-US" dirty="0"/>
              <a:t> </a:t>
            </a:r>
            <a:r>
              <a:rPr lang="en-US" dirty="0" err="1"/>
              <a:t>matës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reagimit</a:t>
            </a:r>
            <a:endParaRPr lang="en-US" dirty="0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685800" y="2438400"/>
            <a:ext cx="79248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6075" indent="-346075">
              <a:spcAft>
                <a:spcPct val="30000"/>
              </a:spcAft>
              <a:buFontTx/>
              <a:buChar char="•"/>
            </a:pPr>
            <a:r>
              <a:rPr 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Elasticiteti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kërkesës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ndaj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cmimit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: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Një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matës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I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reagimit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të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sasisë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së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kërkuar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ndaj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ndryshimit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në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cmim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;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llogaritet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duke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pjestuar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ndryshimin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në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përqindje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të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sasisë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së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kërkuar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me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ndryshimin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në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përqindje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të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cmimit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 do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llogaritet</a:t>
            </a:r>
            <a:r>
              <a:rPr lang="en-US" dirty="0"/>
              <a:t> </a:t>
            </a:r>
            <a:r>
              <a:rPr lang="en-US" dirty="0" err="1"/>
              <a:t>elasticiteti</a:t>
            </a:r>
            <a:endParaRPr lang="en-US" dirty="0"/>
          </a:p>
        </p:txBody>
      </p:sp>
      <p:graphicFrame>
        <p:nvGraphicFramePr>
          <p:cNvPr id="1026" name="Object 2"/>
          <p:cNvGraphicFramePr>
            <a:graphicFrameLocks noGrp="1"/>
          </p:cNvGraphicFramePr>
          <p:nvPr>
            <p:ph idx="1"/>
          </p:nvPr>
        </p:nvGraphicFramePr>
        <p:xfrm>
          <a:off x="1600200" y="1447800"/>
          <a:ext cx="64008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Equation" r:id="rId3" imgW="2387520" imgH="457200" progId="Equation.3">
                  <p:embed/>
                </p:oleObj>
              </mc:Choice>
              <mc:Fallback>
                <p:oleObj name="Equation" r:id="rId3" imgW="2387520" imgH="457200" progId="Equation.3">
                  <p:embed/>
                  <p:pic>
                    <p:nvPicPr>
                      <p:cNvPr id="0" name="Picture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447800"/>
                        <a:ext cx="64008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Content Placeholder 12"/>
          <p:cNvSpPr>
            <a:spLocks noGrp="1"/>
          </p:cNvSpPr>
          <p:nvPr>
            <p:ph sz="half" idx="4294967295"/>
          </p:nvPr>
        </p:nvSpPr>
        <p:spPr>
          <a:xfrm>
            <a:off x="5105400" y="1600200"/>
            <a:ext cx="4038600" cy="4525963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Shenja</a:t>
            </a:r>
            <a:r>
              <a:rPr lang="en-US" dirty="0"/>
              <a:t> do </a:t>
            </a:r>
            <a:r>
              <a:rPr lang="en-US" dirty="0" err="1"/>
              <a:t>jetë</a:t>
            </a:r>
            <a:r>
              <a:rPr lang="en-US" dirty="0"/>
              <a:t> </a:t>
            </a:r>
            <a:r>
              <a:rPr lang="en-US" dirty="0" err="1"/>
              <a:t>gjithmonë</a:t>
            </a:r>
            <a:r>
              <a:rPr lang="en-US" dirty="0"/>
              <a:t> negative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shkak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ligjit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kerkesës</a:t>
            </a:r>
            <a:r>
              <a:rPr lang="en-US" dirty="0"/>
              <a:t> </a:t>
            </a:r>
          </a:p>
        </p:txBody>
      </p: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2362200" y="2971800"/>
            <a:ext cx="2536825" cy="950912"/>
            <a:chOff x="188" y="1453"/>
            <a:chExt cx="1598" cy="599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188" y="1502"/>
              <a:ext cx="1076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400" b="1" dirty="0" err="1">
                  <a:latin typeface="Comic Sans MS" pitchFamily="66" charset="0"/>
                </a:rPr>
                <a:t>ose</a:t>
              </a:r>
              <a:r>
                <a:rPr lang="en-US" sz="2400" b="1" dirty="0">
                  <a:latin typeface="Comic Sans MS" pitchFamily="66" charset="0"/>
                </a:rPr>
                <a:t>, </a:t>
              </a:r>
              <a:r>
                <a:rPr lang="en-US" sz="3200" i="1" dirty="0" err="1">
                  <a:latin typeface="Comic Sans MS" pitchFamily="66" charset="0"/>
                </a:rPr>
                <a:t>e</a:t>
              </a:r>
              <a:r>
                <a:rPr lang="en-US" sz="2000" i="1" dirty="0" err="1">
                  <a:latin typeface="Comic Sans MS" pitchFamily="66" charset="0"/>
                </a:rPr>
                <a:t>p</a:t>
              </a:r>
              <a:r>
                <a:rPr lang="en-US" sz="2000" i="1" dirty="0">
                  <a:latin typeface="Comic Sans MS" pitchFamily="66" charset="0"/>
                </a:rPr>
                <a:t>  </a:t>
              </a:r>
              <a:r>
                <a:rPr lang="en-US" sz="2400" b="1" dirty="0">
                  <a:latin typeface="Symbol" pitchFamily="18" charset="2"/>
                </a:rPr>
                <a:t>º</a:t>
              </a:r>
              <a:r>
                <a:rPr lang="en-US" sz="2800" b="1" dirty="0">
                  <a:latin typeface="Symbol" pitchFamily="18" charset="2"/>
                </a:rPr>
                <a:t> </a:t>
              </a:r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1133" y="1751"/>
              <a:ext cx="62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1122" y="1453"/>
              <a:ext cx="66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400">
                  <a:latin typeface="Comic Sans MS" pitchFamily="66" charset="0"/>
                </a:rPr>
                <a:t>% </a:t>
              </a:r>
              <a:r>
                <a:rPr lang="en-US" sz="2400">
                  <a:latin typeface="Symbol" pitchFamily="18" charset="2"/>
                </a:rPr>
                <a:t>D </a:t>
              </a:r>
              <a:r>
                <a:rPr lang="en-US" sz="2400">
                  <a:latin typeface="Comic Sans MS" pitchFamily="66" charset="0"/>
                </a:rPr>
                <a:t>Q</a:t>
              </a: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1160" y="1764"/>
              <a:ext cx="5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400">
                  <a:latin typeface="Comic Sans MS" pitchFamily="66" charset="0"/>
                </a:rPr>
                <a:t>% </a:t>
              </a:r>
              <a:r>
                <a:rPr lang="en-US" sz="2400">
                  <a:latin typeface="Symbol" pitchFamily="18" charset="2"/>
                </a:rPr>
                <a:t>D </a:t>
              </a:r>
              <a:r>
                <a:rPr lang="en-US" sz="2400">
                  <a:latin typeface="Comic Sans MS" pitchFamily="66" charset="0"/>
                </a:rPr>
                <a:t>P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Lakorja e kërkesës dhe elasticiteti i kërkesës ndaj cmimit</a:t>
            </a:r>
          </a:p>
        </p:txBody>
      </p:sp>
      <p:pic>
        <p:nvPicPr>
          <p:cNvPr id="5124" name="Picture 4" descr="figure 5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057400"/>
            <a:ext cx="4079875" cy="3749675"/>
          </a:xfrm>
          <a:prstGeom prst="rect">
            <a:avLst/>
          </a:prstGeom>
          <a:noFill/>
        </p:spPr>
      </p:pic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724400" y="2057400"/>
            <a:ext cx="3962400" cy="3581400"/>
          </a:xfrm>
          <a:noFill/>
          <a:ln/>
        </p:spPr>
        <p:txBody>
          <a:bodyPr/>
          <a:lstStyle/>
          <a:p>
            <a:pPr marL="346075" indent="-346075"/>
            <a:r>
              <a:rPr lang="en-US" sz="2600"/>
              <a:t>Një rritje prej 10% në cmimin e qumështit (nga 2 në $2.20) zvogëlon sasinë e kërkuar për 15% (nga 100 në 85), atëherë elasticiteti I kërkesës ndaj cmimit është 1.50 = 15%/10%.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341086" y="5825218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2700" dirty="0">
                <a:solidFill>
                  <a:schemeClr val="tx2"/>
                </a:solidFill>
              </a:rPr>
              <a:t>Ed= </a:t>
            </a:r>
            <a:r>
              <a:rPr lang="en-US" sz="2700" dirty="0" err="1">
                <a:solidFill>
                  <a:schemeClr val="tx2"/>
                </a:solidFill>
              </a:rPr>
              <a:t>përqindja</a:t>
            </a:r>
            <a:r>
              <a:rPr lang="en-US" sz="2700" dirty="0">
                <a:solidFill>
                  <a:schemeClr val="tx2"/>
                </a:solidFill>
              </a:rPr>
              <a:t> e </a:t>
            </a:r>
            <a:r>
              <a:rPr lang="en-US" sz="2700" dirty="0" err="1">
                <a:solidFill>
                  <a:schemeClr val="tx2"/>
                </a:solidFill>
              </a:rPr>
              <a:t>ndryshimit</a:t>
            </a:r>
            <a:r>
              <a:rPr lang="en-US" sz="2700" dirty="0">
                <a:solidFill>
                  <a:schemeClr val="tx2"/>
                </a:solidFill>
              </a:rPr>
              <a:t> </a:t>
            </a:r>
            <a:r>
              <a:rPr lang="en-US" sz="2700" dirty="0" err="1">
                <a:solidFill>
                  <a:schemeClr val="tx2"/>
                </a:solidFill>
              </a:rPr>
              <a:t>të</a:t>
            </a:r>
            <a:r>
              <a:rPr lang="en-US" sz="2700" dirty="0">
                <a:solidFill>
                  <a:schemeClr val="tx2"/>
                </a:solidFill>
              </a:rPr>
              <a:t> </a:t>
            </a:r>
            <a:r>
              <a:rPr lang="en-US" sz="2700" dirty="0" err="1">
                <a:solidFill>
                  <a:schemeClr val="tx2"/>
                </a:solidFill>
              </a:rPr>
              <a:t>sasisë</a:t>
            </a:r>
            <a:r>
              <a:rPr lang="en-US" sz="2700" dirty="0">
                <a:solidFill>
                  <a:schemeClr val="tx2"/>
                </a:solidFill>
              </a:rPr>
              <a:t> </a:t>
            </a:r>
            <a:r>
              <a:rPr lang="en-US" sz="2700" dirty="0" err="1">
                <a:solidFill>
                  <a:schemeClr val="tx2"/>
                </a:solidFill>
              </a:rPr>
              <a:t>së</a:t>
            </a:r>
            <a:r>
              <a:rPr lang="en-US" sz="2700" dirty="0">
                <a:solidFill>
                  <a:schemeClr val="tx2"/>
                </a:solidFill>
              </a:rPr>
              <a:t> </a:t>
            </a:r>
            <a:r>
              <a:rPr lang="en-US" sz="2700" dirty="0" err="1">
                <a:solidFill>
                  <a:schemeClr val="tx2"/>
                </a:solidFill>
              </a:rPr>
              <a:t>kërkuar</a:t>
            </a:r>
            <a:r>
              <a:rPr lang="en-US" sz="2700" dirty="0">
                <a:solidFill>
                  <a:schemeClr val="tx2"/>
                </a:solidFill>
              </a:rPr>
              <a:t> /</a:t>
            </a:r>
            <a:r>
              <a:rPr lang="en-US" sz="2700" dirty="0" err="1">
                <a:solidFill>
                  <a:schemeClr val="tx2"/>
                </a:solidFill>
              </a:rPr>
              <a:t>përqindja</a:t>
            </a:r>
            <a:r>
              <a:rPr lang="en-US" sz="2700" dirty="0">
                <a:solidFill>
                  <a:schemeClr val="tx2"/>
                </a:solidFill>
              </a:rPr>
              <a:t> e </a:t>
            </a:r>
            <a:r>
              <a:rPr lang="en-US" sz="2700" dirty="0" err="1">
                <a:solidFill>
                  <a:schemeClr val="tx2"/>
                </a:solidFill>
              </a:rPr>
              <a:t>ndryshimit</a:t>
            </a:r>
            <a:r>
              <a:rPr lang="en-US" sz="2700" dirty="0">
                <a:solidFill>
                  <a:schemeClr val="tx2"/>
                </a:solidFill>
              </a:rPr>
              <a:t> </a:t>
            </a:r>
            <a:r>
              <a:rPr lang="en-US" sz="2700" dirty="0" err="1">
                <a:solidFill>
                  <a:schemeClr val="tx2"/>
                </a:solidFill>
              </a:rPr>
              <a:t>në</a:t>
            </a:r>
            <a:r>
              <a:rPr lang="en-US" sz="2700" dirty="0">
                <a:solidFill>
                  <a:schemeClr val="tx2"/>
                </a:solidFill>
              </a:rPr>
              <a:t> </a:t>
            </a:r>
            <a:r>
              <a:rPr lang="en-US" sz="2700" dirty="0" err="1">
                <a:solidFill>
                  <a:schemeClr val="tx2"/>
                </a:solidFill>
              </a:rPr>
              <a:t>cmim</a:t>
            </a:r>
            <a:r>
              <a:rPr lang="en-US" sz="2700" dirty="0">
                <a:solidFill>
                  <a:schemeClr val="tx2"/>
                </a:solidFill>
              </a:rPr>
              <a:t> = 15%/10%=1.5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build="p" bldLvl="2" autoUpdateAnimBg="0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err="1"/>
              <a:t>Sipas</a:t>
            </a:r>
            <a:r>
              <a:rPr lang="en-US" sz="4000" dirty="0"/>
              <a:t> </a:t>
            </a:r>
            <a:r>
              <a:rPr lang="en-US" sz="4000" dirty="0" err="1"/>
              <a:t>vlerave</a:t>
            </a:r>
            <a:r>
              <a:rPr lang="en-US" sz="4000" dirty="0"/>
              <a:t> </a:t>
            </a:r>
            <a:r>
              <a:rPr lang="en-US" sz="4000" dirty="0" err="1"/>
              <a:t>të</a:t>
            </a:r>
            <a:r>
              <a:rPr lang="en-US" sz="4000" dirty="0"/>
              <a:t> Ed </a:t>
            </a:r>
            <a:r>
              <a:rPr lang="en-US" sz="4000" dirty="0" err="1"/>
              <a:t>dallojmë</a:t>
            </a:r>
            <a:r>
              <a:rPr lang="en-US" sz="4000" dirty="0"/>
              <a:t> 5 </a:t>
            </a:r>
            <a:r>
              <a:rPr lang="en-US" sz="4000" dirty="0" err="1"/>
              <a:t>raste</a:t>
            </a:r>
            <a:r>
              <a:rPr lang="en-US" sz="4000" dirty="0"/>
              <a:t>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1&lt;Ed&lt;+∞   </a:t>
            </a:r>
            <a:r>
              <a:rPr lang="en-US" dirty="0" err="1"/>
              <a:t>Kurba</a:t>
            </a:r>
            <a:r>
              <a:rPr lang="en-US" dirty="0"/>
              <a:t> e </a:t>
            </a:r>
            <a:r>
              <a:rPr lang="en-US" dirty="0" err="1"/>
              <a:t>kërkesës</a:t>
            </a:r>
            <a:r>
              <a:rPr lang="en-US" dirty="0"/>
              <a:t> </a:t>
            </a:r>
            <a:r>
              <a:rPr lang="en-US" dirty="0" err="1"/>
              <a:t>është</a:t>
            </a:r>
            <a:r>
              <a:rPr lang="en-US" dirty="0"/>
              <a:t> </a:t>
            </a:r>
            <a:r>
              <a:rPr lang="en-US" dirty="0" err="1"/>
              <a:t>relativisht</a:t>
            </a:r>
            <a:r>
              <a:rPr lang="en-US" dirty="0"/>
              <a:t> </a:t>
            </a:r>
            <a:r>
              <a:rPr lang="en-US" dirty="0" err="1"/>
              <a:t>elastike</a:t>
            </a:r>
            <a:endParaRPr lang="en-US" dirty="0"/>
          </a:p>
          <a:p>
            <a:r>
              <a:rPr lang="en-US" dirty="0"/>
              <a:t>0&lt;Ed&lt;1  </a:t>
            </a:r>
            <a:r>
              <a:rPr lang="en-US" dirty="0" err="1"/>
              <a:t>Kurba</a:t>
            </a:r>
            <a:r>
              <a:rPr lang="en-US" dirty="0"/>
              <a:t> e </a:t>
            </a:r>
            <a:r>
              <a:rPr lang="en-US" dirty="0" err="1"/>
              <a:t>kërkesës</a:t>
            </a:r>
            <a:r>
              <a:rPr lang="en-US" dirty="0"/>
              <a:t> </a:t>
            </a:r>
            <a:r>
              <a:rPr lang="en-US" dirty="0" err="1"/>
              <a:t>është</a:t>
            </a:r>
            <a:r>
              <a:rPr lang="en-US" dirty="0"/>
              <a:t> </a:t>
            </a:r>
            <a:r>
              <a:rPr lang="en-US" dirty="0" err="1"/>
              <a:t>relativisht</a:t>
            </a:r>
            <a:r>
              <a:rPr lang="en-US" dirty="0"/>
              <a:t> </a:t>
            </a:r>
            <a:r>
              <a:rPr lang="en-US" dirty="0" err="1"/>
              <a:t>joelastike</a:t>
            </a:r>
            <a:endParaRPr lang="en-US" dirty="0"/>
          </a:p>
          <a:p>
            <a:r>
              <a:rPr lang="en-US" dirty="0"/>
              <a:t>Ed=1 </a:t>
            </a:r>
            <a:r>
              <a:rPr lang="en-US" dirty="0" err="1"/>
              <a:t>Kurba</a:t>
            </a:r>
            <a:r>
              <a:rPr lang="en-US" dirty="0"/>
              <a:t> e </a:t>
            </a:r>
            <a:r>
              <a:rPr lang="en-US" dirty="0" err="1"/>
              <a:t>kërkesës</a:t>
            </a:r>
            <a:r>
              <a:rPr lang="en-US" dirty="0"/>
              <a:t> </a:t>
            </a:r>
            <a:r>
              <a:rPr lang="en-US" dirty="0" err="1"/>
              <a:t>është</a:t>
            </a:r>
            <a:r>
              <a:rPr lang="en-US" dirty="0"/>
              <a:t>  </a:t>
            </a:r>
            <a:r>
              <a:rPr lang="en-US" dirty="0" err="1"/>
              <a:t>unitare</a:t>
            </a:r>
            <a:endParaRPr lang="en-US" dirty="0"/>
          </a:p>
          <a:p>
            <a:r>
              <a:rPr lang="en-US" dirty="0"/>
              <a:t>Ed= +∞   </a:t>
            </a:r>
            <a:r>
              <a:rPr lang="en-US" dirty="0" err="1"/>
              <a:t>Kurba</a:t>
            </a:r>
            <a:r>
              <a:rPr lang="en-US" dirty="0"/>
              <a:t> e </a:t>
            </a:r>
            <a:r>
              <a:rPr lang="en-US" dirty="0" err="1"/>
              <a:t>kërkesës</a:t>
            </a:r>
            <a:r>
              <a:rPr lang="en-US" dirty="0"/>
              <a:t> </a:t>
            </a:r>
            <a:r>
              <a:rPr lang="en-US" dirty="0" err="1"/>
              <a:t>është</a:t>
            </a:r>
            <a:r>
              <a:rPr lang="en-US" dirty="0"/>
              <a:t> </a:t>
            </a:r>
            <a:r>
              <a:rPr lang="en-US" dirty="0" err="1"/>
              <a:t>plotësisht</a:t>
            </a:r>
            <a:r>
              <a:rPr lang="en-US" dirty="0"/>
              <a:t> </a:t>
            </a:r>
            <a:r>
              <a:rPr lang="en-US" dirty="0" err="1"/>
              <a:t>elastike</a:t>
            </a:r>
            <a:endParaRPr lang="en-US" dirty="0"/>
          </a:p>
          <a:p>
            <a:r>
              <a:rPr lang="en-US" dirty="0"/>
              <a:t>Ed=0    </a:t>
            </a:r>
            <a:r>
              <a:rPr lang="en-US" dirty="0" err="1"/>
              <a:t>Kurba</a:t>
            </a:r>
            <a:r>
              <a:rPr lang="en-US" dirty="0"/>
              <a:t> e </a:t>
            </a:r>
            <a:r>
              <a:rPr lang="en-US" dirty="0" err="1"/>
              <a:t>kërkesës</a:t>
            </a:r>
            <a:r>
              <a:rPr lang="en-US" dirty="0"/>
              <a:t> </a:t>
            </a:r>
            <a:r>
              <a:rPr lang="en-US" dirty="0" err="1"/>
              <a:t>është</a:t>
            </a:r>
            <a:r>
              <a:rPr lang="en-US" dirty="0"/>
              <a:t> </a:t>
            </a:r>
            <a:r>
              <a:rPr lang="en-US" dirty="0" err="1"/>
              <a:t>është</a:t>
            </a:r>
            <a:r>
              <a:rPr lang="en-US" dirty="0"/>
              <a:t> </a:t>
            </a:r>
            <a:r>
              <a:rPr lang="en-US" dirty="0" err="1"/>
              <a:t>plotësisht</a:t>
            </a:r>
            <a:r>
              <a:rPr lang="en-US" dirty="0"/>
              <a:t> </a:t>
            </a:r>
            <a:r>
              <a:rPr lang="en-US" dirty="0" err="1"/>
              <a:t>joelastike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050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b="1" dirty="0" err="1"/>
              <a:t>Elasticiteti</a:t>
            </a:r>
            <a:r>
              <a:rPr lang="en-GB" sz="3600" b="1" dirty="0"/>
              <a:t> </a:t>
            </a:r>
            <a:r>
              <a:rPr lang="en-GB" sz="3600" b="1" dirty="0" err="1"/>
              <a:t>i</a:t>
            </a:r>
            <a:r>
              <a:rPr lang="en-GB" sz="3600" b="1" dirty="0"/>
              <a:t> </a:t>
            </a:r>
            <a:r>
              <a:rPr lang="en-GB" sz="3600" b="1" dirty="0" err="1"/>
              <a:t>cmimit</a:t>
            </a:r>
            <a:r>
              <a:rPr lang="en-GB" sz="3600" b="1" dirty="0"/>
              <a:t> </a:t>
            </a:r>
            <a:r>
              <a:rPr lang="en-GB" sz="3600" b="1" dirty="0" err="1"/>
              <a:t>i</a:t>
            </a:r>
            <a:r>
              <a:rPr lang="en-GB" sz="3600" b="1" dirty="0"/>
              <a:t> </a:t>
            </a:r>
            <a:r>
              <a:rPr lang="en-GB" sz="3600" b="1" dirty="0" err="1"/>
              <a:t>një</a:t>
            </a:r>
            <a:r>
              <a:rPr lang="en-GB" sz="3600" b="1" dirty="0"/>
              <a:t> </a:t>
            </a:r>
            <a:r>
              <a:rPr lang="en-GB" sz="3600" b="1" dirty="0" err="1"/>
              <a:t>kurbe</a:t>
            </a:r>
            <a:r>
              <a:rPr lang="en-GB" sz="3600" b="1" dirty="0"/>
              <a:t> linear </a:t>
            </a:r>
            <a:r>
              <a:rPr lang="en-GB" sz="3600" b="1" dirty="0" err="1"/>
              <a:t>kerkese</a:t>
            </a:r>
            <a:r>
              <a:rPr lang="en-GB" sz="3600" b="1" dirty="0"/>
              <a:t>  </a:t>
            </a:r>
            <a:endParaRPr lang="en-GB" sz="5400" dirty="0"/>
          </a:p>
        </p:txBody>
      </p:sp>
      <p:sp>
        <p:nvSpPr>
          <p:cNvPr id="56323" name="Text Box 2051"/>
          <p:cNvSpPr txBox="1">
            <a:spLocks noChangeArrowheads="1"/>
          </p:cNvSpPr>
          <p:nvPr/>
        </p:nvSpPr>
        <p:spPr bwMode="auto">
          <a:xfrm>
            <a:off x="898525" y="1716088"/>
            <a:ext cx="629614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 dirty="0" err="1">
                <a:solidFill>
                  <a:srgbClr val="0000FF"/>
                </a:solidFill>
              </a:rPr>
              <a:t>Elasticiteti</a:t>
            </a:r>
            <a:r>
              <a:rPr lang="en-GB" b="1" dirty="0">
                <a:solidFill>
                  <a:srgbClr val="0000FF"/>
                </a:solidFill>
              </a:rPr>
              <a:t> </a:t>
            </a:r>
            <a:r>
              <a:rPr lang="en-GB" b="1" dirty="0" err="1">
                <a:solidFill>
                  <a:srgbClr val="0000FF"/>
                </a:solidFill>
              </a:rPr>
              <a:t>i</a:t>
            </a:r>
            <a:r>
              <a:rPr lang="en-GB" b="1" dirty="0">
                <a:solidFill>
                  <a:srgbClr val="0000FF"/>
                </a:solidFill>
              </a:rPr>
              <a:t> </a:t>
            </a:r>
            <a:r>
              <a:rPr lang="en-GB" b="1" dirty="0" err="1">
                <a:solidFill>
                  <a:srgbClr val="0000FF"/>
                </a:solidFill>
              </a:rPr>
              <a:t>cmimit</a:t>
            </a:r>
            <a:r>
              <a:rPr lang="en-GB" b="1" dirty="0">
                <a:solidFill>
                  <a:srgbClr val="0000FF"/>
                </a:solidFill>
              </a:rPr>
              <a:t> </a:t>
            </a:r>
            <a:r>
              <a:rPr lang="en-GB" b="1" dirty="0" err="1">
                <a:solidFill>
                  <a:srgbClr val="0000FF"/>
                </a:solidFill>
              </a:rPr>
              <a:t>ndryshon</a:t>
            </a:r>
            <a:r>
              <a:rPr lang="en-GB" b="1" dirty="0">
                <a:solidFill>
                  <a:srgbClr val="0000FF"/>
                </a:solidFill>
              </a:rPr>
              <a:t> </a:t>
            </a:r>
            <a:r>
              <a:rPr lang="en-GB" b="1" dirty="0" err="1">
                <a:solidFill>
                  <a:srgbClr val="0000FF"/>
                </a:solidFill>
              </a:rPr>
              <a:t>përgjatë</a:t>
            </a:r>
            <a:r>
              <a:rPr lang="en-GB" b="1" dirty="0">
                <a:solidFill>
                  <a:srgbClr val="0000FF"/>
                </a:solidFill>
              </a:rPr>
              <a:t> </a:t>
            </a:r>
            <a:r>
              <a:rPr lang="en-GB" b="1" dirty="0" err="1">
                <a:solidFill>
                  <a:srgbClr val="0000FF"/>
                </a:solidFill>
              </a:rPr>
              <a:t>një</a:t>
            </a:r>
            <a:r>
              <a:rPr lang="en-GB" b="1" dirty="0">
                <a:solidFill>
                  <a:srgbClr val="0000FF"/>
                </a:solidFill>
              </a:rPr>
              <a:t> </a:t>
            </a:r>
            <a:r>
              <a:rPr lang="en-GB" b="1" dirty="0" err="1">
                <a:solidFill>
                  <a:srgbClr val="0000FF"/>
                </a:solidFill>
              </a:rPr>
              <a:t>kurbe</a:t>
            </a:r>
            <a:r>
              <a:rPr lang="en-GB" b="1" dirty="0">
                <a:solidFill>
                  <a:srgbClr val="0000FF"/>
                </a:solidFill>
              </a:rPr>
              <a:t> </a:t>
            </a:r>
            <a:r>
              <a:rPr lang="en-GB" b="1" dirty="0" err="1">
                <a:solidFill>
                  <a:srgbClr val="0000FF"/>
                </a:solidFill>
              </a:rPr>
              <a:t>lineare</a:t>
            </a:r>
            <a:r>
              <a:rPr lang="en-GB" b="1" dirty="0">
                <a:solidFill>
                  <a:srgbClr val="0000FF"/>
                </a:solidFill>
              </a:rPr>
              <a:t> </a:t>
            </a:r>
            <a:r>
              <a:rPr lang="en-GB" b="1" dirty="0" err="1">
                <a:solidFill>
                  <a:srgbClr val="0000FF"/>
                </a:solidFill>
              </a:rPr>
              <a:t>kërkese</a:t>
            </a:r>
            <a:r>
              <a:rPr lang="en-GB" b="1" dirty="0">
                <a:solidFill>
                  <a:srgbClr val="0000FF"/>
                </a:solidFill>
              </a:rPr>
              <a:t> .</a:t>
            </a:r>
          </a:p>
        </p:txBody>
      </p:sp>
      <p:grpSp>
        <p:nvGrpSpPr>
          <p:cNvPr id="2" name="Group 2069"/>
          <p:cNvGrpSpPr>
            <a:grpSpLocks/>
          </p:cNvGrpSpPr>
          <p:nvPr/>
        </p:nvGrpSpPr>
        <p:grpSpPr bwMode="auto">
          <a:xfrm>
            <a:off x="987426" y="2627313"/>
            <a:ext cx="4498976" cy="3487738"/>
            <a:chOff x="622" y="1655"/>
            <a:chExt cx="2834" cy="2197"/>
          </a:xfrm>
        </p:grpSpPr>
        <p:sp>
          <p:nvSpPr>
            <p:cNvPr id="56325" name="Line 2053"/>
            <p:cNvSpPr>
              <a:spLocks noChangeShapeType="1"/>
            </p:cNvSpPr>
            <p:nvPr/>
          </p:nvSpPr>
          <p:spPr bwMode="auto">
            <a:xfrm>
              <a:off x="912" y="3504"/>
              <a:ext cx="25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26" name="Line 2054"/>
            <p:cNvSpPr>
              <a:spLocks noChangeShapeType="1"/>
            </p:cNvSpPr>
            <p:nvPr/>
          </p:nvSpPr>
          <p:spPr bwMode="auto">
            <a:xfrm flipV="1">
              <a:off x="960" y="1728"/>
              <a:ext cx="0" cy="17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27" name="Line 2055"/>
            <p:cNvSpPr>
              <a:spLocks noChangeShapeType="1"/>
            </p:cNvSpPr>
            <p:nvPr/>
          </p:nvSpPr>
          <p:spPr bwMode="auto">
            <a:xfrm>
              <a:off x="960" y="2064"/>
              <a:ext cx="1728" cy="1440"/>
            </a:xfrm>
            <a:prstGeom prst="line">
              <a:avLst/>
            </a:prstGeom>
            <a:noFill/>
            <a:ln w="57150">
              <a:solidFill>
                <a:srgbClr val="0000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28" name="Text Box 2056"/>
            <p:cNvSpPr txBox="1">
              <a:spLocks noChangeArrowheads="1"/>
            </p:cNvSpPr>
            <p:nvPr/>
          </p:nvSpPr>
          <p:spPr bwMode="auto">
            <a:xfrm>
              <a:off x="2640" y="3216"/>
              <a:ext cx="57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b="1" dirty="0" err="1">
                  <a:solidFill>
                    <a:srgbClr val="000099"/>
                  </a:solidFill>
                </a:rPr>
                <a:t>kerkesa</a:t>
              </a:r>
              <a:endParaRPr lang="en-GB" b="1" dirty="0">
                <a:solidFill>
                  <a:srgbClr val="000099"/>
                </a:solidFill>
              </a:endParaRPr>
            </a:p>
          </p:txBody>
        </p:sp>
        <p:sp>
          <p:nvSpPr>
            <p:cNvPr id="56329" name="Line 2057"/>
            <p:cNvSpPr>
              <a:spLocks noChangeShapeType="1"/>
            </p:cNvSpPr>
            <p:nvPr/>
          </p:nvSpPr>
          <p:spPr bwMode="auto">
            <a:xfrm flipH="1">
              <a:off x="1920" y="2400"/>
              <a:ext cx="720" cy="384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32" name="Text Box 2060"/>
            <p:cNvSpPr txBox="1">
              <a:spLocks noChangeArrowheads="1"/>
            </p:cNvSpPr>
            <p:nvPr/>
          </p:nvSpPr>
          <p:spPr bwMode="auto">
            <a:xfrm>
              <a:off x="2592" y="2198"/>
              <a:ext cx="61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 b="1" dirty="0" err="1">
                  <a:solidFill>
                    <a:srgbClr val="000099"/>
                  </a:solidFill>
                </a:rPr>
                <a:t>Unitare</a:t>
              </a:r>
              <a:endParaRPr lang="en-GB" sz="2000" b="1" dirty="0">
                <a:solidFill>
                  <a:srgbClr val="000099"/>
                </a:solidFill>
              </a:endParaRPr>
            </a:p>
          </p:txBody>
        </p:sp>
        <p:sp>
          <p:nvSpPr>
            <p:cNvPr id="56333" name="Text Box 2061"/>
            <p:cNvSpPr txBox="1">
              <a:spLocks noChangeArrowheads="1"/>
            </p:cNvSpPr>
            <p:nvPr/>
          </p:nvSpPr>
          <p:spPr bwMode="auto">
            <a:xfrm>
              <a:off x="1584" y="2016"/>
              <a:ext cx="57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b="1" dirty="0" err="1">
                  <a:solidFill>
                    <a:srgbClr val="000099"/>
                  </a:solidFill>
                </a:rPr>
                <a:t>Elastike</a:t>
              </a:r>
              <a:endParaRPr lang="en-GB" b="1" dirty="0">
                <a:solidFill>
                  <a:srgbClr val="000099"/>
                </a:solidFill>
              </a:endParaRPr>
            </a:p>
          </p:txBody>
        </p:sp>
        <p:sp>
          <p:nvSpPr>
            <p:cNvPr id="56334" name="Text Box 2062"/>
            <p:cNvSpPr txBox="1">
              <a:spLocks noChangeArrowheads="1"/>
            </p:cNvSpPr>
            <p:nvPr/>
          </p:nvSpPr>
          <p:spPr bwMode="auto">
            <a:xfrm>
              <a:off x="2496" y="2736"/>
              <a:ext cx="69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b="1" dirty="0" err="1">
                  <a:solidFill>
                    <a:srgbClr val="000099"/>
                  </a:solidFill>
                </a:rPr>
                <a:t>joelastike</a:t>
              </a:r>
              <a:endParaRPr lang="en-GB" b="1" dirty="0">
                <a:solidFill>
                  <a:srgbClr val="000099"/>
                </a:solidFill>
              </a:endParaRPr>
            </a:p>
          </p:txBody>
        </p:sp>
        <p:sp>
          <p:nvSpPr>
            <p:cNvPr id="56335" name="AutoShape 2063"/>
            <p:cNvSpPr>
              <a:spLocks/>
            </p:cNvSpPr>
            <p:nvPr/>
          </p:nvSpPr>
          <p:spPr bwMode="auto">
            <a:xfrm rot="-2944484">
              <a:off x="1436" y="1828"/>
              <a:ext cx="112" cy="1063"/>
            </a:xfrm>
            <a:prstGeom prst="rightBrace">
              <a:avLst>
                <a:gd name="adj1" fmla="val 79092"/>
                <a:gd name="adj2" fmla="val 50000"/>
              </a:avLst>
            </a:prstGeom>
            <a:noFill/>
            <a:ln w="38100">
              <a:solidFill>
                <a:srgbClr val="000099"/>
              </a:solidFill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endParaRPr lang="en-GB"/>
            </a:p>
          </p:txBody>
        </p:sp>
        <p:sp>
          <p:nvSpPr>
            <p:cNvPr id="56336" name="AutoShape 2064"/>
            <p:cNvSpPr>
              <a:spLocks/>
            </p:cNvSpPr>
            <p:nvPr/>
          </p:nvSpPr>
          <p:spPr bwMode="auto">
            <a:xfrm rot="-2944484">
              <a:off x="2321" y="2607"/>
              <a:ext cx="96" cy="960"/>
            </a:xfrm>
            <a:prstGeom prst="rightBrace">
              <a:avLst>
                <a:gd name="adj1" fmla="val 83333"/>
                <a:gd name="adj2" fmla="val 50000"/>
              </a:avLst>
            </a:prstGeom>
            <a:noFill/>
            <a:ln w="38100">
              <a:solidFill>
                <a:srgbClr val="000099"/>
              </a:solidFill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endParaRPr lang="en-GB"/>
            </a:p>
          </p:txBody>
        </p:sp>
        <p:sp>
          <p:nvSpPr>
            <p:cNvPr id="56337" name="Text Box 2065"/>
            <p:cNvSpPr txBox="1">
              <a:spLocks noChangeArrowheads="1"/>
            </p:cNvSpPr>
            <p:nvPr/>
          </p:nvSpPr>
          <p:spPr bwMode="auto">
            <a:xfrm>
              <a:off x="2640" y="3600"/>
              <a:ext cx="455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 i="1" dirty="0" err="1"/>
                <a:t>Sasia</a:t>
              </a:r>
              <a:endParaRPr lang="en-GB" sz="2000" i="1" dirty="0"/>
            </a:p>
          </p:txBody>
        </p:sp>
        <p:sp>
          <p:nvSpPr>
            <p:cNvPr id="56338" name="Text Box 2066"/>
            <p:cNvSpPr txBox="1">
              <a:spLocks noChangeArrowheads="1"/>
            </p:cNvSpPr>
            <p:nvPr/>
          </p:nvSpPr>
          <p:spPr bwMode="auto">
            <a:xfrm rot="16302198">
              <a:off x="482" y="1795"/>
              <a:ext cx="53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 i="1" dirty="0" err="1"/>
                <a:t>Cmimi</a:t>
              </a:r>
              <a:endParaRPr lang="en-GB" sz="2000" i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err="1"/>
              <a:t>Rastet</a:t>
            </a:r>
            <a:r>
              <a:rPr lang="en-US" sz="4000" dirty="0"/>
              <a:t> </a:t>
            </a:r>
            <a:r>
              <a:rPr lang="en-US" sz="4000" dirty="0" err="1"/>
              <a:t>ekstreme</a:t>
            </a:r>
            <a:r>
              <a:rPr lang="en-US" sz="4000" dirty="0"/>
              <a:t>:  </a:t>
            </a:r>
            <a:r>
              <a:rPr lang="en-US" sz="4000" dirty="0" err="1"/>
              <a:t>kërkesa</a:t>
            </a:r>
            <a:r>
              <a:rPr lang="en-US" sz="4000" dirty="0"/>
              <a:t> plot</a:t>
            </a:r>
            <a:r>
              <a:rPr lang="sq-AL" sz="4000" dirty="0"/>
              <a:t>ë</a:t>
            </a:r>
            <a:r>
              <a:rPr lang="en-US" sz="4000" dirty="0" err="1"/>
              <a:t>sisht</a:t>
            </a:r>
            <a:r>
              <a:rPr lang="en-US" sz="4000" dirty="0"/>
              <a:t> </a:t>
            </a:r>
            <a:r>
              <a:rPr lang="en-US" sz="4000" dirty="0" err="1"/>
              <a:t>elastike</a:t>
            </a:r>
            <a:r>
              <a:rPr lang="en-US" sz="4000" dirty="0"/>
              <a:t> </a:t>
            </a:r>
            <a:r>
              <a:rPr lang="en-US" sz="4000" dirty="0" err="1"/>
              <a:t>dhe</a:t>
            </a:r>
            <a:r>
              <a:rPr lang="en-US" sz="4000" dirty="0"/>
              <a:t> plot</a:t>
            </a:r>
            <a:r>
              <a:rPr lang="sq-AL" sz="4000" dirty="0"/>
              <a:t>ë</a:t>
            </a:r>
            <a:r>
              <a:rPr lang="en-US" sz="4000" dirty="0" err="1"/>
              <a:t>sisht</a:t>
            </a:r>
            <a:r>
              <a:rPr lang="en-US" sz="4000" dirty="0"/>
              <a:t> </a:t>
            </a:r>
            <a:r>
              <a:rPr lang="en-US" sz="4000" dirty="0" err="1"/>
              <a:t>inelastike</a:t>
            </a:r>
            <a:r>
              <a:rPr lang="en-US" sz="4000" dirty="0"/>
              <a:t>  </a:t>
            </a:r>
          </a:p>
        </p:txBody>
      </p:sp>
      <p:pic>
        <p:nvPicPr>
          <p:cNvPr id="11268" name="Picture 4" descr="figure 5_3 perfectly inelastic dema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362200"/>
            <a:ext cx="4079875" cy="4194175"/>
          </a:xfrm>
          <a:prstGeom prst="rect">
            <a:avLst/>
          </a:prstGeom>
          <a:noFill/>
        </p:spPr>
      </p:pic>
      <p:sp>
        <p:nvSpPr>
          <p:cNvPr id="112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724400" y="2362200"/>
            <a:ext cx="3962400" cy="3276600"/>
          </a:xfrm>
          <a:noFill/>
          <a:ln/>
        </p:spPr>
        <p:txBody>
          <a:bodyPr>
            <a:normAutofit/>
          </a:bodyPr>
          <a:lstStyle/>
          <a:p>
            <a:pPr marL="346075" indent="-346075"/>
            <a:r>
              <a:rPr lang="en-US" sz="2800" dirty="0"/>
              <a:t>Kur </a:t>
            </a:r>
            <a:r>
              <a:rPr lang="en-US" sz="2800" dirty="0" err="1"/>
              <a:t>kërkesa</a:t>
            </a:r>
            <a:r>
              <a:rPr lang="en-US" sz="2800" dirty="0"/>
              <a:t> </a:t>
            </a:r>
            <a:r>
              <a:rPr lang="en-US" sz="2800" dirty="0" err="1"/>
              <a:t>është</a:t>
            </a:r>
            <a:r>
              <a:rPr lang="en-US" sz="2800" dirty="0"/>
              <a:t> plot</a:t>
            </a:r>
            <a:r>
              <a:rPr lang="sq-AL" sz="2800" dirty="0"/>
              <a:t>ë</a:t>
            </a:r>
            <a:r>
              <a:rPr lang="en-US" sz="2800" dirty="0" err="1"/>
              <a:t>sisht</a:t>
            </a:r>
            <a:r>
              <a:rPr lang="en-US" sz="2800" dirty="0"/>
              <a:t> </a:t>
            </a:r>
            <a:r>
              <a:rPr lang="en-US" sz="2800" dirty="0" err="1"/>
              <a:t>inelastike</a:t>
            </a:r>
            <a:r>
              <a:rPr lang="en-US" sz="2800" dirty="0"/>
              <a:t> , </a:t>
            </a:r>
            <a:r>
              <a:rPr lang="en-US" sz="2800" dirty="0" err="1"/>
              <a:t>sasia</a:t>
            </a:r>
            <a:r>
              <a:rPr lang="en-US" sz="2800" dirty="0"/>
              <a:t> e </a:t>
            </a:r>
            <a:r>
              <a:rPr lang="en-US" sz="2800" dirty="0" err="1"/>
              <a:t>kërkuar</a:t>
            </a:r>
            <a:r>
              <a:rPr lang="en-US" sz="2800" dirty="0"/>
              <a:t> </a:t>
            </a:r>
            <a:r>
              <a:rPr lang="en-US" sz="2800" dirty="0" err="1"/>
              <a:t>është</a:t>
            </a:r>
            <a:r>
              <a:rPr lang="en-US" sz="2800" dirty="0"/>
              <a:t> e </a:t>
            </a:r>
            <a:r>
              <a:rPr lang="en-US" sz="2800" dirty="0" err="1"/>
              <a:t>njëjtë</a:t>
            </a:r>
            <a:r>
              <a:rPr lang="en-US" sz="2800" dirty="0"/>
              <a:t> </a:t>
            </a:r>
            <a:r>
              <a:rPr lang="en-US" sz="2800" dirty="0" err="1"/>
              <a:t>në</a:t>
            </a:r>
            <a:r>
              <a:rPr lang="en-US" sz="2800" dirty="0"/>
              <a:t> </a:t>
            </a:r>
            <a:r>
              <a:rPr lang="en-US" sz="2800" dirty="0" err="1"/>
              <a:t>secilin</a:t>
            </a:r>
            <a:r>
              <a:rPr lang="en-US" sz="2800" dirty="0"/>
              <a:t> </a:t>
            </a:r>
            <a:r>
              <a:rPr lang="en-US" sz="2800" dirty="0" err="1"/>
              <a:t>nivel</a:t>
            </a:r>
            <a:r>
              <a:rPr lang="en-US" sz="2800" dirty="0"/>
              <a:t> </a:t>
            </a:r>
            <a:r>
              <a:rPr lang="en-US" sz="2800" dirty="0" err="1"/>
              <a:t>të</a:t>
            </a:r>
            <a:r>
              <a:rPr lang="en-US" sz="2800" dirty="0"/>
              <a:t> </a:t>
            </a:r>
            <a:r>
              <a:rPr lang="en-US" sz="2800" dirty="0" err="1"/>
              <a:t>cmimit</a:t>
            </a:r>
            <a:r>
              <a:rPr lang="en-US" sz="2800" dirty="0"/>
              <a:t>, </a:t>
            </a:r>
            <a:r>
              <a:rPr lang="en-US" sz="2800" dirty="0" err="1"/>
              <a:t>kështu</a:t>
            </a:r>
            <a:r>
              <a:rPr lang="en-US" sz="2800" dirty="0"/>
              <a:t> </a:t>
            </a:r>
            <a:r>
              <a:rPr lang="en-US" sz="2800" dirty="0" err="1"/>
              <a:t>që</a:t>
            </a:r>
            <a:r>
              <a:rPr lang="en-US" sz="2800" dirty="0"/>
              <a:t> </a:t>
            </a:r>
            <a:r>
              <a:rPr lang="en-US" sz="2800" dirty="0" err="1"/>
              <a:t>elsticiteti</a:t>
            </a:r>
            <a:r>
              <a:rPr lang="en-US" sz="2800" dirty="0"/>
              <a:t> </a:t>
            </a:r>
            <a:r>
              <a:rPr lang="sq-AL" sz="2800" dirty="0"/>
              <a:t>i</a:t>
            </a:r>
            <a:r>
              <a:rPr lang="en-US" sz="2800" dirty="0"/>
              <a:t> </a:t>
            </a:r>
            <a:r>
              <a:rPr lang="en-US" sz="2800" dirty="0" err="1"/>
              <a:t>kërkesës</a:t>
            </a:r>
            <a:r>
              <a:rPr lang="en-US" sz="2800" dirty="0"/>
              <a:t> </a:t>
            </a:r>
            <a:r>
              <a:rPr lang="en-US" sz="2800" dirty="0" err="1"/>
              <a:t>ndaj</a:t>
            </a:r>
            <a:r>
              <a:rPr lang="en-US" sz="2800" dirty="0"/>
              <a:t> </a:t>
            </a:r>
            <a:r>
              <a:rPr lang="en-US" sz="2800" dirty="0" err="1"/>
              <a:t>cmimit</a:t>
            </a:r>
            <a:r>
              <a:rPr lang="en-US" sz="2800" dirty="0"/>
              <a:t> </a:t>
            </a:r>
            <a:r>
              <a:rPr lang="en-US" sz="2800" dirty="0" err="1"/>
              <a:t>është</a:t>
            </a:r>
            <a:r>
              <a:rPr lang="en-US" sz="2800" dirty="0"/>
              <a:t> zero.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build="p" bldLvl="2" autoUpdateAnimBg="0" advAuto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1149</Words>
  <Application>Microsoft Office PowerPoint</Application>
  <PresentationFormat>On-screen Show (4:3)</PresentationFormat>
  <Paragraphs>97</Paragraphs>
  <Slides>26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Calibri</vt:lpstr>
      <vt:lpstr>Comic Sans MS</vt:lpstr>
      <vt:lpstr>Symbol</vt:lpstr>
      <vt:lpstr>Times New Roman</vt:lpstr>
      <vt:lpstr>Default Design</vt:lpstr>
      <vt:lpstr>Equation</vt:lpstr>
      <vt:lpstr>ELASTICITETI I KËRKESËS DHE OFERTËS</vt:lpstr>
      <vt:lpstr>Koncepti i elasticitetit</vt:lpstr>
      <vt:lpstr>Llojet e elasticitetit</vt:lpstr>
      <vt:lpstr>Elasticiteti: Një matës i reagimit</vt:lpstr>
      <vt:lpstr>Si do të llogaritet elasticiteti</vt:lpstr>
      <vt:lpstr>Lakorja e kërkesës dhe elasticiteti i kërkesës ndaj cmimit</vt:lpstr>
      <vt:lpstr>Sipas vlerave të Ed dallojmë 5 raste: </vt:lpstr>
      <vt:lpstr>Elasticiteti i cmimit i një kurbe linear kerkese  </vt:lpstr>
      <vt:lpstr>Rastet ekstreme:  kërkesa plotësisht elastike dhe plotësisht inelastike  </vt:lpstr>
      <vt:lpstr>Rastet ekstreme:  kërkesa plotwsisht elastike dhe plotwsisht inelastike </vt:lpstr>
      <vt:lpstr>Faktorët që influencojnë Ed:</vt:lpstr>
      <vt:lpstr>Përdorimi I formulës për llogaritjen e elasticitetit zonal ( tw pikes)</vt:lpstr>
      <vt:lpstr>Përdorimi I formulës për llogaritjen e elasticitetit zonal</vt:lpstr>
      <vt:lpstr>Përdorimi I formulës për llogaritjen e elasticitetit zonal</vt:lpstr>
      <vt:lpstr>Elasticiteti: Një matës i reagimit</vt:lpstr>
      <vt:lpstr>Elasticiteti i ofertës ndaj cmimit</vt:lpstr>
      <vt:lpstr>Sipas vlerave të Es dallojmë 5 raste: </vt:lpstr>
      <vt:lpstr>Lakorja e ofertës së tregut dhe elasticiteti i ofertës ndaj cmimit</vt:lpstr>
      <vt:lpstr>Rastet ekstreme: oferta plotësisht elastike dhe plotësisht inelastike </vt:lpstr>
      <vt:lpstr>Rastet ekstreme: oferta plotësisht elastike dhe plotësisht inelastike  </vt:lpstr>
      <vt:lpstr>Faktorët që influencojnë Es:</vt:lpstr>
      <vt:lpstr>Elasticiteti dhe të hyrat e përgjithshme</vt:lpstr>
      <vt:lpstr>Elasticiteti dhe të hyrat e përgjithshme</vt:lpstr>
      <vt:lpstr>Elasticitetet tjera të kërkesës</vt:lpstr>
      <vt:lpstr>Elasticitetet tjera të kërkesës</vt:lpstr>
      <vt:lpstr>Elasticiteti i të ardhurave dhe elasticiteti i tërthortë</vt:lpstr>
    </vt:vector>
  </TitlesOfParts>
  <Company>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</dc:creator>
  <cp:lastModifiedBy>RAMAN</cp:lastModifiedBy>
  <cp:revision>33</cp:revision>
  <dcterms:created xsi:type="dcterms:W3CDTF">2005-10-25T07:46:56Z</dcterms:created>
  <dcterms:modified xsi:type="dcterms:W3CDTF">2020-03-29T20:26:45Z</dcterms:modified>
</cp:coreProperties>
</file>