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11AF-8E05-4A14-91F4-62584FB1F5F1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F6112-0DCA-413F-A9F7-470DB0832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B3E04-6D24-4EFA-94F0-741197DB7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1EE69-BC9F-42FE-922B-8DC73904A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60C0C-4F1A-4D05-B74A-FE17E6FD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86BB4-3703-4C9E-9B7A-2AD7A28CC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B73F-97B3-4C0F-A27C-0F795CACE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7D8EC-173B-41A2-8C5B-87DAD3F37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6AE5-B15B-4969-B544-F129AE0A7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62EAB-3B6E-4133-B137-9A332589C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8F9D-C302-436A-BC95-E537185E6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CAAAC-BF9F-4C14-8C65-7E69FD18F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02A9-4F1A-4088-AB0C-94DA0462A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9F926E-B60B-4804-B6C3-32C77F66A4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q-AL" dirty="0"/>
              <a:t>Zgjedhja</a:t>
            </a:r>
            <a:r>
              <a:rPr lang="en-US" dirty="0"/>
              <a:t> </a:t>
            </a:r>
            <a:r>
              <a:rPr lang="en-US" dirty="0" err="1"/>
              <a:t>konsumator</a:t>
            </a:r>
            <a:r>
              <a:rPr lang="sq-AL"/>
              <a:t>e </a:t>
            </a:r>
            <a:r>
              <a:rPr lang="sq-AL" dirty="0"/>
              <a:t>dhe kërkesa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35E38-8E0B-4978-B7E7-DAA87C10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Lakoret e indiferencës</a:t>
            </a:r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>
            <a:off x="3048000" y="4370388"/>
            <a:ext cx="0" cy="785812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5"/>
          <p:cNvSpPr>
            <a:spLocks noChangeShapeType="1"/>
          </p:cNvSpPr>
          <p:nvPr/>
        </p:nvSpPr>
        <p:spPr bwMode="auto">
          <a:xfrm>
            <a:off x="3074988" y="5181600"/>
            <a:ext cx="1090612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1371600" y="1360488"/>
            <a:ext cx="0" cy="4443412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>
            <a:off x="1284288" y="5867400"/>
            <a:ext cx="5815012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7300913" y="5610225"/>
            <a:ext cx="1016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Pica</a:t>
            </a:r>
          </a:p>
        </p:txBody>
      </p:sp>
      <p:sp>
        <p:nvSpPr>
          <p:cNvPr id="9224" name="Arc 9"/>
          <p:cNvSpPr>
            <a:spLocks/>
          </p:cNvSpPr>
          <p:nvPr/>
        </p:nvSpPr>
        <p:spPr bwMode="auto">
          <a:xfrm rot="10740000">
            <a:off x="2209800" y="2022475"/>
            <a:ext cx="3467100" cy="3467100"/>
          </a:xfrm>
          <a:custGeom>
            <a:avLst/>
            <a:gdLst>
              <a:gd name="T0" fmla="*/ 0 w 21600"/>
              <a:gd name="T1" fmla="*/ 0 h 21600"/>
              <a:gd name="T2" fmla="*/ 3467100 w 21600"/>
              <a:gd name="T3" fmla="*/ 3467100 h 21600"/>
              <a:gd name="T4" fmla="*/ 0 w 21600"/>
              <a:gd name="T5" fmla="*/ 34671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Arc 10"/>
          <p:cNvSpPr>
            <a:spLocks/>
          </p:cNvSpPr>
          <p:nvPr/>
        </p:nvSpPr>
        <p:spPr bwMode="auto">
          <a:xfrm rot="10740000">
            <a:off x="3124200" y="1485900"/>
            <a:ext cx="3622675" cy="3316288"/>
          </a:xfrm>
          <a:custGeom>
            <a:avLst/>
            <a:gdLst>
              <a:gd name="T0" fmla="*/ 0 w 21600"/>
              <a:gd name="T1" fmla="*/ 0 h 21600"/>
              <a:gd name="T2" fmla="*/ 3622675 w 21600"/>
              <a:gd name="T3" fmla="*/ 3316288 h 21600"/>
              <a:gd name="T4" fmla="*/ 0 w 21600"/>
              <a:gd name="T5" fmla="*/ 33162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1668463" y="256857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C</a:t>
            </a: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2430463" y="41624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4259263" y="52292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A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5853113" y="5076825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1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7148513" y="4391025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2</a:t>
            </a: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2811463" y="29622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2049463" y="144462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4030663" y="38004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9234" name="Freeform 19"/>
          <p:cNvSpPr>
            <a:spLocks/>
          </p:cNvSpPr>
          <p:nvPr/>
        </p:nvSpPr>
        <p:spPr bwMode="auto">
          <a:xfrm>
            <a:off x="3048000" y="4343400"/>
            <a:ext cx="1220788" cy="839788"/>
          </a:xfrm>
          <a:custGeom>
            <a:avLst/>
            <a:gdLst>
              <a:gd name="T0" fmla="*/ 0 w 769"/>
              <a:gd name="T1" fmla="*/ 0 h 529"/>
              <a:gd name="T2" fmla="*/ 0 w 769"/>
              <a:gd name="T3" fmla="*/ 528 h 529"/>
              <a:gd name="T4" fmla="*/ 768 w 769"/>
              <a:gd name="T5" fmla="*/ 528 h 529"/>
              <a:gd name="T6" fmla="*/ 0 w 769"/>
              <a:gd name="T7" fmla="*/ 0 h 529"/>
              <a:gd name="T8" fmla="*/ 0 60000 65536"/>
              <a:gd name="T9" fmla="*/ 0 60000 65536"/>
              <a:gd name="T10" fmla="*/ 0 60000 65536"/>
              <a:gd name="T11" fmla="*/ 0 60000 65536"/>
              <a:gd name="T12" fmla="*/ 0 w 769"/>
              <a:gd name="T13" fmla="*/ 0 h 529"/>
              <a:gd name="T14" fmla="*/ 769 w 769"/>
              <a:gd name="T15" fmla="*/ 529 h 5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9" h="529">
                <a:moveTo>
                  <a:pt x="0" y="0"/>
                </a:moveTo>
                <a:lnTo>
                  <a:pt x="0" y="528"/>
                </a:lnTo>
                <a:lnTo>
                  <a:pt x="768" y="52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20"/>
          <p:cNvSpPr>
            <a:spLocks noChangeShapeType="1"/>
          </p:cNvSpPr>
          <p:nvPr/>
        </p:nvSpPr>
        <p:spPr bwMode="auto">
          <a:xfrm flipV="1">
            <a:off x="3455988" y="3405188"/>
            <a:ext cx="1395412" cy="14970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5014913" y="43910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D</a:t>
            </a:r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5395913" y="32670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4938713" y="1301750"/>
            <a:ext cx="3686175" cy="228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latin typeface="Arial" charset="0"/>
              </a:rPr>
              <a:t>Pjerrëia në mes </a:t>
            </a:r>
          </a:p>
          <a:p>
            <a:pPr eaLnBrk="0" hangingPunct="0"/>
            <a:r>
              <a:rPr lang="en-US" sz="3600" b="1">
                <a:latin typeface="Arial" charset="0"/>
              </a:rPr>
              <a:t>Pikës A dhe B.</a:t>
            </a:r>
          </a:p>
          <a:p>
            <a:pPr eaLnBrk="0" hangingPunct="0"/>
            <a:r>
              <a:rPr lang="en-US" sz="3600" b="1">
                <a:latin typeface="Arial" charset="0"/>
              </a:rPr>
              <a:t>Zgjedhja mes </a:t>
            </a:r>
          </a:p>
          <a:p>
            <a:pPr eaLnBrk="0" hangingPunct="0"/>
            <a:r>
              <a:rPr lang="en-US" sz="3600" b="1">
                <a:latin typeface="Arial" charset="0"/>
              </a:rPr>
              <a:t>dy bashkësive</a:t>
            </a:r>
          </a:p>
        </p:txBody>
      </p:sp>
      <p:sp>
        <p:nvSpPr>
          <p:cNvPr id="9239" name="Footer Placeholder 2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Norma marxhinale e zëvendësimit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Kjo normë quhet </a:t>
            </a:r>
            <a:r>
              <a:rPr lang="en-US" i="1"/>
              <a:t>norma marxhinale e zëvendësimit </a:t>
            </a:r>
            <a:r>
              <a:rPr lang="en-US"/>
              <a:t>që paraqet:</a:t>
            </a:r>
            <a:endParaRPr lang="en-US">
              <a:solidFill>
                <a:schemeClr val="tx2"/>
              </a:solidFill>
            </a:endParaRPr>
          </a:p>
          <a:p>
            <a:pPr lvl="1" eaLnBrk="1" hangingPunct="1">
              <a:buSzPct val="75000"/>
            </a:pPr>
            <a:r>
              <a:rPr lang="en-US"/>
              <a:t>Normën me të cilën konsumatori është I gatshëm  të zëvendësojnë një produkt me një tjetër.</a:t>
            </a:r>
          </a:p>
          <a:p>
            <a:pPr lvl="1" eaLnBrk="1" hangingPunct="1">
              <a:buSzPct val="75000"/>
            </a:pPr>
            <a:r>
              <a:rPr lang="en-US"/>
              <a:t>Sasinë të cilën konsumatori duhet ta merr si kompenzim për të sakrifikuar dicka tjetër.</a:t>
            </a:r>
          </a:p>
          <a:p>
            <a:pPr eaLnBrk="1" hangingPunct="1"/>
            <a:endParaRPr lang="en-US"/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Preferencat: Cka dëshiron konsumatori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Konsumatori i preferon disa lakore të indiferencës ndaj të tjerave.  </a:t>
            </a:r>
          </a:p>
          <a:p>
            <a:pPr lvl="1" eaLnBrk="1" hangingPunct="1">
              <a:buSzPct val="75000"/>
            </a:pPr>
            <a:r>
              <a:rPr lang="en-US"/>
              <a:t>Për shkak se preferon më shumë konsum ndaj më pak, ai preferon lakoret më të larta të indiferenës ndaj atyre më të ulta.</a:t>
            </a:r>
          </a:p>
          <a:p>
            <a:pPr lvl="1" eaLnBrk="1" hangingPunct="1">
              <a:buSzPct val="75000"/>
            </a:pPr>
            <a:r>
              <a:rPr lang="en-US"/>
              <a:t>Pikat në lakoret më të larta të idiferencës preferohen ndaj atyre në lakore më të ulta të indiferencës.</a:t>
            </a:r>
          </a:p>
          <a:p>
            <a:pPr eaLnBrk="1" hangingPunct="1"/>
            <a:endParaRPr lang="en-US"/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Lakoret e indiferencës</a:t>
            </a: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1371600" y="1360488"/>
            <a:ext cx="0" cy="4443412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1284288" y="5867400"/>
            <a:ext cx="5815012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Arc 6"/>
          <p:cNvSpPr>
            <a:spLocks/>
          </p:cNvSpPr>
          <p:nvPr/>
        </p:nvSpPr>
        <p:spPr bwMode="auto">
          <a:xfrm rot="10740000">
            <a:off x="2209800" y="2022475"/>
            <a:ext cx="3467100" cy="3467100"/>
          </a:xfrm>
          <a:custGeom>
            <a:avLst/>
            <a:gdLst>
              <a:gd name="T0" fmla="*/ 0 w 21600"/>
              <a:gd name="T1" fmla="*/ 0 h 21600"/>
              <a:gd name="T2" fmla="*/ 3467100 w 21600"/>
              <a:gd name="T3" fmla="*/ 3467100 h 21600"/>
              <a:gd name="T4" fmla="*/ 0 w 21600"/>
              <a:gd name="T5" fmla="*/ 34671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Arc 7"/>
          <p:cNvSpPr>
            <a:spLocks/>
          </p:cNvSpPr>
          <p:nvPr/>
        </p:nvSpPr>
        <p:spPr bwMode="auto">
          <a:xfrm rot="10740000">
            <a:off x="2743200" y="1676400"/>
            <a:ext cx="3622675" cy="3316288"/>
          </a:xfrm>
          <a:custGeom>
            <a:avLst/>
            <a:gdLst>
              <a:gd name="T0" fmla="*/ 0 w 21600"/>
              <a:gd name="T1" fmla="*/ 0 h 21600"/>
              <a:gd name="T2" fmla="*/ 3622675 w 21600"/>
              <a:gd name="T3" fmla="*/ 3316288 h 21600"/>
              <a:gd name="T4" fmla="*/ 0 w 21600"/>
              <a:gd name="T5" fmla="*/ 33162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1668463" y="256857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C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2430463" y="41624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4259263" y="52292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A</a:t>
            </a:r>
          </a:p>
        </p:txBody>
      </p:sp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5853113" y="5076825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1</a:t>
            </a:r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6477000" y="4724400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2</a:t>
            </a: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4633913" y="34766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D</a:t>
            </a:r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2811463" y="29622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12302" name="Rectangle 15"/>
          <p:cNvSpPr>
            <a:spLocks noChangeArrowheads="1"/>
          </p:cNvSpPr>
          <p:nvPr/>
        </p:nvSpPr>
        <p:spPr bwMode="auto">
          <a:xfrm>
            <a:off x="2049463" y="144462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12303" name="Rectangle 16"/>
          <p:cNvSpPr>
            <a:spLocks noChangeArrowheads="1"/>
          </p:cNvSpPr>
          <p:nvPr/>
        </p:nvSpPr>
        <p:spPr bwMode="auto">
          <a:xfrm>
            <a:off x="4259263" y="27336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12304" name="Rectangle 17"/>
          <p:cNvSpPr>
            <a:spLocks noChangeArrowheads="1"/>
          </p:cNvSpPr>
          <p:nvPr/>
        </p:nvSpPr>
        <p:spPr bwMode="auto">
          <a:xfrm>
            <a:off x="4030663" y="3800475"/>
            <a:ext cx="593725" cy="187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700">
                <a:latin typeface="Arial" charset="0"/>
              </a:rPr>
              <a:t>.</a:t>
            </a:r>
          </a:p>
        </p:txBody>
      </p:sp>
      <p:sp>
        <p:nvSpPr>
          <p:cNvPr id="12305" name="Footer Placeholder 1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Karakteristikat e lakoreve të indiferencës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ct val="115000"/>
              <a:buFont typeface="Wingdings" pitchFamily="2" charset="2"/>
              <a:buChar char=""/>
            </a:pPr>
            <a:r>
              <a:rPr lang="en-US"/>
              <a:t>Lakoret e indiferencës më larg origjinës janë më të preferuara se ato më afër saj.</a:t>
            </a:r>
          </a:p>
          <a:p>
            <a:pPr eaLnBrk="1" hangingPunct="1">
              <a:buSzPct val="115000"/>
              <a:buFont typeface="Wingdings" pitchFamily="2" charset="2"/>
              <a:buChar char=""/>
            </a:pPr>
            <a:r>
              <a:rPr lang="en-US"/>
              <a:t>Lakoret e indiferencës kanë pjerrësi negative.</a:t>
            </a:r>
          </a:p>
          <a:p>
            <a:pPr eaLnBrk="1" hangingPunct="1">
              <a:buSzPct val="115000"/>
              <a:buFont typeface="Wingdings" pitchFamily="2" charset="2"/>
              <a:buChar char=""/>
            </a:pPr>
            <a:r>
              <a:rPr lang="en-US"/>
              <a:t>Lakoret e indiferencës nuk priten mes vete.</a:t>
            </a:r>
          </a:p>
          <a:p>
            <a:pPr eaLnBrk="1" hangingPunct="1">
              <a:buSzPct val="115000"/>
              <a:buFont typeface="Wingdings" pitchFamily="2" charset="2"/>
              <a:buChar char=""/>
            </a:pPr>
            <a:r>
              <a:rPr lang="en-US"/>
              <a:t>Lakoret e indiferencës janë konvekse.</a:t>
            </a:r>
          </a:p>
          <a:p>
            <a:pPr eaLnBrk="1" hangingPunct="1"/>
            <a:endParaRPr lang="en-US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Lakoret e indiferencës më larg origjinës janë më të preferuara se ato më afër saj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Lakoret e indiferencës më larg origjinës paraqesin </a:t>
            </a:r>
            <a:r>
              <a:rPr lang="en-US" i="1"/>
              <a:t>nivele më të larta</a:t>
            </a:r>
            <a:r>
              <a:rPr lang="en-US"/>
              <a:t> të kënaqësisë ose dobisë.  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Konsumatorët preferojnë të jenë në lakore të indiferencës që janë sa më larg origjinës që është e mundur.</a:t>
            </a:r>
          </a:p>
          <a:p>
            <a:pPr eaLnBrk="1" hangingPunct="1"/>
            <a:endParaRPr lang="en-US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Lakoret e indiferencës kanë pjerrësi negative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/>
              <a:t>Fakti që konsumatori është i gatshëm të sakrifikojë njërin prej produkteve vetëm nëse  merr më shumë nga produkti tjetër bën që pjerrësia e lakores së indiferencës të jetë negative.  </a:t>
            </a:r>
          </a:p>
          <a:p>
            <a:pPr eaLnBrk="1" hangingPunct="1"/>
            <a:endParaRPr lang="en-US"/>
          </a:p>
        </p:txBody>
      </p:sp>
      <p:sp>
        <p:nvSpPr>
          <p:cNvPr id="1536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Lakoret e indiferencës nuk priten mes vete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Për të qenë rangimi i preferencave i saktë, lakoret e indiferencës nuk bën të priten mes vete.</a:t>
            </a:r>
            <a:endParaRPr lang="en-US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Nëse lakoret e indiferencës do të priteshin supozimi se “ më shumë preferohet krahas më pak” nuk do të qëndronte.</a:t>
            </a:r>
          </a:p>
          <a:p>
            <a:pPr eaLnBrk="1" hangingPunct="1"/>
            <a:endParaRPr lang="en-US"/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Lakoret e indiferencës janë konvekse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Pasiqë produktet i nënshtrohen ligjit të dobisë marxhinale rënëse, lakoret e indiferencës janë konvekse ndaj origjinës.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Ne jemi të gatshëm të sakrifikojmë shumë nga një produkt me një dobi marxhinale të ulët për të marrë më shumë nga produkti që ka një dobi marxhinale më të lartë.</a:t>
            </a:r>
          </a:p>
          <a:p>
            <a:pPr eaLnBrk="1" hangingPunct="1"/>
            <a:endParaRPr lang="en-US"/>
          </a:p>
        </p:txBody>
      </p:sp>
      <p:sp>
        <p:nvSpPr>
          <p:cNvPr id="1741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Kufizimi buxhetor:</a:t>
            </a:r>
            <a:br>
              <a:rPr lang="en-US" sz="3600"/>
            </a:br>
            <a:r>
              <a:rPr lang="en-US" sz="3600"/>
              <a:t>Cka mund të sigurojë konsumatori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i="1"/>
              <a:t>“Kufizimi buxhetor paraqet mndësitë e konsumit në dispozicion të një konsumatori.”</a:t>
            </a:r>
          </a:p>
          <a:p>
            <a:pPr algn="ctr" eaLnBrk="1" hangingPunct="1">
              <a:buFontTx/>
              <a:buNone/>
            </a:pPr>
            <a:endParaRPr lang="en-US" i="1"/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Njerëzit konsumojnë më pak se që dëshirojnë, sepse shpenzimet e tyre janë të kufizuara nga të ardhurat e tyre.  </a:t>
            </a:r>
          </a:p>
          <a:p>
            <a:pPr eaLnBrk="1" hangingPunct="1"/>
            <a:endParaRPr lang="en-US"/>
          </a:p>
        </p:txBody>
      </p:sp>
      <p:sp>
        <p:nvSpPr>
          <p:cNvPr id="307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konsumatore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Objektiva</a:t>
            </a:r>
            <a:r>
              <a:rPr lang="en-US" dirty="0"/>
              <a:t>:</a:t>
            </a:r>
          </a:p>
          <a:p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tregoj</a:t>
            </a:r>
            <a:r>
              <a:rPr lang="sq-AL"/>
              <a:t>n</a:t>
            </a:r>
            <a:r>
              <a:rPr lang="en-US"/>
              <a:t>ë </a:t>
            </a:r>
            <a:r>
              <a:rPr lang="en-US" dirty="0" err="1"/>
              <a:t>mënyrën</a:t>
            </a:r>
            <a:r>
              <a:rPr lang="en-US" dirty="0"/>
              <a:t> e </a:t>
            </a:r>
            <a:r>
              <a:rPr lang="en-US" dirty="0" err="1"/>
              <a:t>sjelljes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individit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treg</a:t>
            </a:r>
            <a:endParaRPr lang="en-US" dirty="0"/>
          </a:p>
          <a:p>
            <a:r>
              <a:rPr lang="en-US" dirty="0" err="1"/>
              <a:t>Kushtin</a:t>
            </a:r>
            <a:r>
              <a:rPr lang="en-US" dirty="0"/>
              <a:t> e max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dobishmërisë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kanë</a:t>
            </a:r>
            <a:r>
              <a:rPr lang="en-US" dirty="0"/>
              <a:t> </a:t>
            </a:r>
            <a:r>
              <a:rPr lang="en-US" dirty="0" err="1"/>
              <a:t>nivle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ardhurash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njohin</a:t>
            </a:r>
            <a:r>
              <a:rPr lang="en-US" dirty="0"/>
              <a:t> </a:t>
            </a:r>
            <a:r>
              <a:rPr lang="en-US" dirty="0" err="1"/>
              <a:t>cmimet</a:t>
            </a:r>
            <a:r>
              <a:rPr lang="en-US" dirty="0"/>
              <a:t> e </a:t>
            </a:r>
            <a:r>
              <a:rPr lang="en-US" dirty="0" err="1"/>
              <a:t>mallrave</a:t>
            </a:r>
            <a:endParaRPr lang="en-US" dirty="0"/>
          </a:p>
          <a:p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konfirmojë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ka </a:t>
            </a:r>
            <a:r>
              <a:rPr lang="en-US" dirty="0" err="1"/>
              <a:t>pjerësi</a:t>
            </a:r>
            <a:r>
              <a:rPr lang="en-US" dirty="0"/>
              <a:t> negative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334EF-651B-4B18-8FA2-5A603778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Kufizimi buxhetor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Tregon se kombinimet e të mirave që konsumatorët mund t’i sigurojnë, duke marrë parasysh të ardhurat dhe cmimet e të mirave.</a:t>
            </a:r>
          </a:p>
          <a:p>
            <a:pPr eaLnBrk="1" hangingPunct="1"/>
            <a:endParaRPr lang="en-US"/>
          </a:p>
        </p:txBody>
      </p:sp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Kufizimi buxhetor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28600" y="762000"/>
            <a:ext cx="1263650" cy="85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200" b="1">
                <a:latin typeface="Arial" charset="0"/>
              </a:rPr>
              <a:t>Pepsi</a:t>
            </a:r>
          </a:p>
          <a:p>
            <a:pPr algn="ctr" eaLnBrk="0" hangingPunct="0"/>
            <a:r>
              <a:rPr lang="en-US" sz="1800" b="1">
                <a:latin typeface="Arial" charset="0"/>
              </a:rPr>
              <a:t>(2E)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676400" y="1360488"/>
            <a:ext cx="0" cy="4443412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1665288" y="5867400"/>
            <a:ext cx="5434012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7294563" y="5603875"/>
            <a:ext cx="1016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Pica</a:t>
            </a:r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1804988" y="2033588"/>
            <a:ext cx="3706812" cy="3706812"/>
          </a:xfrm>
          <a:prstGeom prst="line">
            <a:avLst/>
          </a:prstGeom>
          <a:noFill/>
          <a:ln w="101600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5618163" y="522287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A</a:t>
            </a:r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2119313" y="15716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1716088" y="3886200"/>
            <a:ext cx="19034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>
            <a:off x="3657600" y="3925888"/>
            <a:ext cx="0" cy="1903412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3641725" y="3394075"/>
            <a:ext cx="47466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C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747713" y="3667125"/>
            <a:ext cx="7762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250</a:t>
            </a:r>
          </a:p>
        </p:txBody>
      </p:sp>
      <p:sp>
        <p:nvSpPr>
          <p:cNvPr id="5134" name="Rectangle 16"/>
          <p:cNvSpPr>
            <a:spLocks noChangeArrowheads="1"/>
          </p:cNvSpPr>
          <p:nvPr/>
        </p:nvSpPr>
        <p:spPr bwMode="auto">
          <a:xfrm>
            <a:off x="3338513" y="6029325"/>
            <a:ext cx="5778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50</a:t>
            </a:r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5237163" y="6029325"/>
            <a:ext cx="7762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100</a:t>
            </a:r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747713" y="1844675"/>
            <a:ext cx="7762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500</a:t>
            </a:r>
          </a:p>
        </p:txBody>
      </p:sp>
      <p:sp>
        <p:nvSpPr>
          <p:cNvPr id="5137" name="Rectangle 19"/>
          <p:cNvSpPr>
            <a:spLocks noChangeArrowheads="1"/>
          </p:cNvSpPr>
          <p:nvPr/>
        </p:nvSpPr>
        <p:spPr bwMode="auto">
          <a:xfrm>
            <a:off x="3962400" y="1295400"/>
            <a:ext cx="5559425" cy="2651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Cilado pikë në drejtëzën e kufizimit buxhetor është e barabartë me 1,000E, të hyrat në dispozicion të konsumatorit për blerjen e këtyre dy produkteve.</a:t>
            </a:r>
          </a:p>
        </p:txBody>
      </p:sp>
      <p:sp>
        <p:nvSpPr>
          <p:cNvPr id="5138" name="Footer Placeholder 1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Kufizimi buxhetor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en-US" dirty="0" err="1"/>
              <a:t>Pjerrësia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e </a:t>
            </a:r>
            <a:r>
              <a:rPr lang="en-US" dirty="0" err="1"/>
              <a:t>barabartë</a:t>
            </a:r>
            <a:r>
              <a:rPr lang="en-US" dirty="0"/>
              <a:t> me </a:t>
            </a:r>
            <a:r>
              <a:rPr lang="en-US" dirty="0" err="1"/>
              <a:t>cmimin</a:t>
            </a:r>
            <a:r>
              <a:rPr lang="en-US" dirty="0"/>
              <a:t> relative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dy</a:t>
            </a:r>
            <a:r>
              <a:rPr lang="en-US" dirty="0"/>
              <a:t> </a:t>
            </a:r>
            <a:r>
              <a:rPr lang="en-US" dirty="0" err="1"/>
              <a:t>produkteve</a:t>
            </a:r>
            <a:r>
              <a:rPr lang="en-US" dirty="0"/>
              <a:t>, </a:t>
            </a:r>
            <a:r>
              <a:rPr lang="en-US" dirty="0" err="1"/>
              <a:t>dmth</a:t>
            </a:r>
            <a:r>
              <a:rPr lang="en-US" dirty="0"/>
              <a:t>. </a:t>
            </a:r>
            <a:r>
              <a:rPr lang="en-US" dirty="0" err="1"/>
              <a:t>Cmimi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produkti</a:t>
            </a:r>
            <a:r>
              <a:rPr lang="en-US" dirty="0"/>
              <a:t> </a:t>
            </a:r>
            <a:r>
              <a:rPr lang="en-US" dirty="0" err="1"/>
              <a:t>krahasuar</a:t>
            </a:r>
            <a:r>
              <a:rPr lang="en-US" dirty="0"/>
              <a:t> me </a:t>
            </a:r>
            <a:r>
              <a:rPr lang="en-US" dirty="0" err="1"/>
              <a:t>cmimin</a:t>
            </a:r>
            <a:r>
              <a:rPr lang="en-US" dirty="0"/>
              <a:t> e </a:t>
            </a:r>
            <a:r>
              <a:rPr lang="en-US" dirty="0" err="1"/>
              <a:t>produktit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.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 dirty="0" err="1"/>
              <a:t>Pjerrësia</a:t>
            </a:r>
            <a:r>
              <a:rPr lang="en-US" dirty="0"/>
              <a:t> e </a:t>
            </a:r>
            <a:r>
              <a:rPr lang="en-US" dirty="0" err="1"/>
              <a:t>kufizimit</a:t>
            </a:r>
            <a:r>
              <a:rPr lang="en-US" dirty="0"/>
              <a:t> </a:t>
            </a:r>
            <a:r>
              <a:rPr lang="en-US" dirty="0" err="1"/>
              <a:t>buxhetor</a:t>
            </a:r>
            <a:r>
              <a:rPr lang="en-US" dirty="0"/>
              <a:t> mat </a:t>
            </a:r>
            <a:r>
              <a:rPr lang="en-US" dirty="0" err="1"/>
              <a:t>normën</a:t>
            </a:r>
            <a:r>
              <a:rPr lang="en-US" dirty="0"/>
              <a:t> me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cilën</a:t>
            </a:r>
            <a:r>
              <a:rPr lang="en-US" dirty="0"/>
              <a:t> </a:t>
            </a:r>
            <a:r>
              <a:rPr lang="en-US" dirty="0" err="1"/>
              <a:t>konsumatori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gjendje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sakrifikojë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.  </a:t>
            </a:r>
          </a:p>
          <a:p>
            <a:pPr eaLnBrk="1" hangingPunct="1"/>
            <a:endParaRPr lang="en-US" dirty="0"/>
          </a:p>
        </p:txBody>
      </p:sp>
      <p:sp>
        <p:nvSpPr>
          <p:cNvPr id="614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konsumatore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Sjellja</a:t>
            </a:r>
            <a:r>
              <a:rPr lang="en-US" dirty="0"/>
              <a:t> </a:t>
            </a:r>
            <a:r>
              <a:rPr lang="en-US" dirty="0" err="1"/>
              <a:t>konsumatore</a:t>
            </a:r>
            <a:r>
              <a:rPr lang="en-US" dirty="0"/>
              <a:t> ka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bëjë</a:t>
            </a:r>
            <a:r>
              <a:rPr lang="en-US" dirty="0"/>
              <a:t> me </a:t>
            </a:r>
            <a:r>
              <a:rPr lang="en-US" dirty="0" err="1"/>
              <a:t>vendimet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konsumatori</a:t>
            </a:r>
            <a:r>
              <a:rPr lang="en-US" dirty="0"/>
              <a:t>, </a:t>
            </a:r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bën</a:t>
            </a:r>
            <a:r>
              <a:rPr lang="en-US" dirty="0"/>
              <a:t> midis </a:t>
            </a:r>
            <a:r>
              <a:rPr lang="en-US" dirty="0" err="1"/>
              <a:t>alternativave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ndryshme</a:t>
            </a:r>
            <a:r>
              <a:rPr lang="en-US" dirty="0"/>
              <a:t>.</a:t>
            </a:r>
          </a:p>
          <a:p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kardinalinste</a:t>
            </a:r>
            <a:r>
              <a:rPr lang="en-US" dirty="0"/>
              <a:t> (U, TU, MU)</a:t>
            </a:r>
          </a:p>
          <a:p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ordinaliste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B1F46-F322-4B0A-BB87-F48F7029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konsumatore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Dobia</a:t>
            </a:r>
            <a:r>
              <a:rPr lang="en-US" dirty="0"/>
              <a:t>- </a:t>
            </a:r>
            <a:r>
              <a:rPr lang="en-US" dirty="0" err="1"/>
              <a:t>Njësia</a:t>
            </a:r>
            <a:r>
              <a:rPr lang="en-US" dirty="0"/>
              <a:t> </a:t>
            </a:r>
            <a:r>
              <a:rPr lang="en-US" dirty="0" err="1"/>
              <a:t>matëse</a:t>
            </a:r>
            <a:r>
              <a:rPr lang="en-US" dirty="0"/>
              <a:t> e </a:t>
            </a:r>
            <a:r>
              <a:rPr lang="en-US" dirty="0" err="1"/>
              <a:t>dobishmërisë</a:t>
            </a:r>
            <a:endParaRPr lang="en-US" dirty="0"/>
          </a:p>
          <a:p>
            <a:r>
              <a:rPr lang="en-US" dirty="0" err="1"/>
              <a:t>Ligji</a:t>
            </a:r>
            <a:r>
              <a:rPr lang="en-US" dirty="0"/>
              <a:t> I </a:t>
            </a:r>
            <a:r>
              <a:rPr lang="en-US" dirty="0" err="1"/>
              <a:t>dobishmërisë</a:t>
            </a:r>
            <a:r>
              <a:rPr lang="en-US" dirty="0"/>
              <a:t> </a:t>
            </a:r>
            <a:r>
              <a:rPr lang="en-US" dirty="0" err="1"/>
              <a:t>margjinale</a:t>
            </a:r>
            <a:r>
              <a:rPr lang="en-US" dirty="0"/>
              <a:t> </a:t>
            </a:r>
            <a:r>
              <a:rPr lang="en-US" dirty="0" err="1"/>
              <a:t>rrënëse</a:t>
            </a:r>
            <a:endParaRPr lang="en-US" dirty="0"/>
          </a:p>
          <a:p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racionale</a:t>
            </a:r>
            <a:endParaRPr lang="en-US" dirty="0"/>
          </a:p>
          <a:p>
            <a:r>
              <a:rPr lang="en-US" dirty="0" err="1"/>
              <a:t>Konsumatori</a:t>
            </a:r>
            <a:r>
              <a:rPr lang="en-US" dirty="0"/>
              <a:t> e max </a:t>
            </a:r>
            <a:r>
              <a:rPr lang="en-US" dirty="0" err="1"/>
              <a:t>dobishmërinë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MU=P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B48B-1996-42CF-AEFA-6AEDCA844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kardinaliste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Dobia</a:t>
            </a:r>
            <a:r>
              <a:rPr lang="en-US" dirty="0"/>
              <a:t> </a:t>
            </a:r>
            <a:r>
              <a:rPr lang="en-US" dirty="0" err="1"/>
              <a:t>totale</a:t>
            </a:r>
            <a:endParaRPr lang="en-US" dirty="0"/>
          </a:p>
          <a:p>
            <a:r>
              <a:rPr lang="en-US" dirty="0" err="1"/>
              <a:t>Dobia</a:t>
            </a:r>
            <a:r>
              <a:rPr lang="en-US" dirty="0"/>
              <a:t> </a:t>
            </a:r>
            <a:r>
              <a:rPr lang="en-US" dirty="0" err="1"/>
              <a:t>margjinale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MUx</a:t>
            </a:r>
            <a:r>
              <a:rPr lang="en-US" dirty="0"/>
              <a:t>/</a:t>
            </a:r>
            <a:r>
              <a:rPr lang="en-US" dirty="0" err="1"/>
              <a:t>Px</a:t>
            </a:r>
            <a:r>
              <a:rPr lang="en-US" dirty="0"/>
              <a:t>= </a:t>
            </a:r>
            <a:r>
              <a:rPr lang="en-US" dirty="0" err="1"/>
              <a:t>MUy</a:t>
            </a:r>
            <a:r>
              <a:rPr lang="en-US" dirty="0"/>
              <a:t>/</a:t>
            </a:r>
            <a:r>
              <a:rPr lang="en-US" dirty="0" err="1"/>
              <a:t>Py</a:t>
            </a:r>
            <a:endParaRPr lang="en-US" dirty="0"/>
          </a:p>
          <a:p>
            <a:r>
              <a:rPr lang="en-US" dirty="0" err="1"/>
              <a:t>Qx</a:t>
            </a:r>
            <a:r>
              <a:rPr lang="en-US" dirty="0"/>
              <a:t> </a:t>
            </a:r>
            <a:r>
              <a:rPr lang="en-US" dirty="0" err="1"/>
              <a:t>Px</a:t>
            </a:r>
            <a:r>
              <a:rPr lang="en-US" dirty="0"/>
              <a:t> + </a:t>
            </a:r>
            <a:r>
              <a:rPr lang="en-US" dirty="0" err="1"/>
              <a:t>QyPy</a:t>
            </a:r>
            <a:r>
              <a:rPr lang="en-US" dirty="0"/>
              <a:t>=m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4E21F-4705-4DC9-93A4-2DEF0DD8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kardinaliste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Grafiku</a:t>
            </a:r>
            <a:r>
              <a:rPr lang="en-US" dirty="0"/>
              <a:t> I MU </a:t>
            </a:r>
            <a:r>
              <a:rPr lang="en-US" dirty="0" err="1"/>
              <a:t>shpreh</a:t>
            </a:r>
            <a:r>
              <a:rPr lang="en-US" dirty="0"/>
              <a:t> </a:t>
            </a:r>
            <a:r>
              <a:rPr lang="en-US" dirty="0" err="1"/>
              <a:t>ligjin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merr</a:t>
            </a:r>
            <a:r>
              <a:rPr lang="en-US" dirty="0"/>
              <a:t> </a:t>
            </a:r>
            <a:r>
              <a:rPr lang="en-US" dirty="0" err="1"/>
              <a:t>parasysh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preferencat</a:t>
            </a:r>
            <a:r>
              <a:rPr lang="en-US" dirty="0"/>
              <a:t> e </a:t>
            </a:r>
            <a:r>
              <a:rPr lang="en-US" dirty="0" err="1"/>
              <a:t>konsumatorit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F5730-A250-4BA9-B340-AF2F9BAD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Efekti</a:t>
            </a:r>
            <a:r>
              <a:rPr lang="en-US" dirty="0"/>
              <a:t> I </a:t>
            </a:r>
            <a:r>
              <a:rPr lang="en-US" dirty="0" err="1"/>
              <a:t>zëvendësimi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I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ardhurave</a:t>
            </a:r>
            <a:endParaRPr lang="en-US" dirty="0"/>
          </a:p>
          <a:p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</a:t>
            </a:r>
            <a:r>
              <a:rPr lang="en-US" dirty="0"/>
              <a:t> </a:t>
            </a:r>
            <a:r>
              <a:rPr lang="en-US" dirty="0" err="1"/>
              <a:t>reale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</a:t>
            </a:r>
            <a:r>
              <a:rPr lang="en-US" dirty="0"/>
              <a:t> </a:t>
            </a:r>
            <a:r>
              <a:rPr lang="en-US" dirty="0" err="1"/>
              <a:t>nominale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2EF9D2-2F11-446B-97E5-A26D8F31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Preferencat: Cka dëshiron konsumatori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2800"/>
              <a:t>Preferenca e një konsumatori (zgjedhja) në mes bashkësive të ndryshme të produkteve dhe shërbimeve mund të ilustrohet përmes lakores së indiferencës</a:t>
            </a:r>
            <a:r>
              <a:rPr lang="en-US" sz="2800">
                <a:solidFill>
                  <a:schemeClr val="tx2"/>
                </a:solidFill>
              </a:rPr>
              <a:t>.</a:t>
            </a:r>
            <a:r>
              <a:rPr lang="en-US" sz="280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2800"/>
              <a:t>Lakorja e indiferencës paraqet bashkësi të ndryshme të produkteve që sigurojnë nivelin e njëjtë të kënaqësisë (dobisë) së konsumatorit. Ajo tregon kombinimet e produkteve që i sigurojnë konumatorit nivel konstant të dobisë.</a:t>
            </a:r>
          </a:p>
          <a:p>
            <a:pPr eaLnBrk="1" hangingPunct="1"/>
            <a:endParaRPr lang="en-US" sz="2800"/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Lakoret e indiferencës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1371600" y="1360488"/>
            <a:ext cx="0" cy="4443412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284288" y="5867400"/>
            <a:ext cx="5815012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300913" y="5610225"/>
            <a:ext cx="1016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Pica</a:t>
            </a:r>
          </a:p>
        </p:txBody>
      </p:sp>
      <p:sp>
        <p:nvSpPr>
          <p:cNvPr id="8198" name="Arc 7"/>
          <p:cNvSpPr>
            <a:spLocks/>
          </p:cNvSpPr>
          <p:nvPr/>
        </p:nvSpPr>
        <p:spPr bwMode="auto">
          <a:xfrm rot="10740000">
            <a:off x="2209800" y="2022475"/>
            <a:ext cx="3467100" cy="3467100"/>
          </a:xfrm>
          <a:custGeom>
            <a:avLst/>
            <a:gdLst>
              <a:gd name="T0" fmla="*/ 0 w 21600"/>
              <a:gd name="T1" fmla="*/ 0 h 21600"/>
              <a:gd name="T2" fmla="*/ 3467100 w 21600"/>
              <a:gd name="T3" fmla="*/ 3467100 h 21600"/>
              <a:gd name="T4" fmla="*/ 0 w 21600"/>
              <a:gd name="T5" fmla="*/ 34671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Arc 8"/>
          <p:cNvSpPr>
            <a:spLocks/>
          </p:cNvSpPr>
          <p:nvPr/>
        </p:nvSpPr>
        <p:spPr bwMode="auto">
          <a:xfrm rot="10740000">
            <a:off x="2819400" y="1752600"/>
            <a:ext cx="3622675" cy="3316288"/>
          </a:xfrm>
          <a:custGeom>
            <a:avLst/>
            <a:gdLst>
              <a:gd name="T0" fmla="*/ 0 w 21600"/>
              <a:gd name="T1" fmla="*/ 0 h 21600"/>
              <a:gd name="T2" fmla="*/ 3622675 w 21600"/>
              <a:gd name="T3" fmla="*/ 3316288 h 21600"/>
              <a:gd name="T4" fmla="*/ 0 w 21600"/>
              <a:gd name="T5" fmla="*/ 33162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 cap="rnd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5853113" y="5076825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1</a:t>
            </a:r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6553200" y="4953000"/>
            <a:ext cx="6223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U</a:t>
            </a:r>
            <a:r>
              <a:rPr lang="en-US" sz="3200" b="1" baseline="-25000">
                <a:latin typeface="Arial" charset="0"/>
              </a:rPr>
              <a:t>2</a:t>
            </a: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0" y="1143000"/>
            <a:ext cx="12636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Pepsi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1668463" y="256857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C</a:t>
            </a:r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2430463" y="41624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4259263" y="52292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A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105400" y="914400"/>
            <a:ext cx="3733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Konsumatori është indiferent ndaj kobinimeve A, B, and C, sepse të gjitha janë në të njëjtën lakore.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Pjerrësia në cilëndo pikë në një lakore të indiferencës është e barabartë me normën me të cilën konsumatori  është I gatshëm të zëvedësojë  një të mirë me një tjetër.</a:t>
            </a:r>
          </a:p>
        </p:txBody>
      </p:sp>
      <p:sp>
        <p:nvSpPr>
          <p:cNvPr id="820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811</Words>
  <Application>Microsoft Office PowerPoint</Application>
  <PresentationFormat>On-screen Show (4:3)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Zgjedhja konsumatore dhe kërkesa</vt:lpstr>
      <vt:lpstr>Zgjedhja konsumatore</vt:lpstr>
      <vt:lpstr>Zgjedhja konsumatore</vt:lpstr>
      <vt:lpstr>Zgjedhja konsumatore</vt:lpstr>
      <vt:lpstr>Teoria kardinaliste</vt:lpstr>
      <vt:lpstr>Teoria kardinaliste</vt:lpstr>
      <vt:lpstr>PowerPoint Presentation</vt:lpstr>
      <vt:lpstr>Preferencat: Cka dëshiron konsumatori</vt:lpstr>
      <vt:lpstr>Lakoret e indiferencës</vt:lpstr>
      <vt:lpstr>Lakoret e indiferencës</vt:lpstr>
      <vt:lpstr>Norma marxhinale e zëvendësimit</vt:lpstr>
      <vt:lpstr>Preferencat: Cka dëshiron konsumatori</vt:lpstr>
      <vt:lpstr>Lakoret e indiferencës</vt:lpstr>
      <vt:lpstr>Karakteristikat e lakoreve të indiferencës</vt:lpstr>
      <vt:lpstr>Lakoret e indiferencës më larg origjinës janë më të preferuara se ato më afër saj</vt:lpstr>
      <vt:lpstr>Lakoret e indiferencës kanë pjerrësi negative</vt:lpstr>
      <vt:lpstr>Lakoret e indiferencës nuk priten mes vete</vt:lpstr>
      <vt:lpstr>Lakoret e indiferencës janë konvekse</vt:lpstr>
      <vt:lpstr>Kufizimi buxhetor: Cka mund të sigurojë konsumatori</vt:lpstr>
      <vt:lpstr>Kufizimi buxhetor</vt:lpstr>
      <vt:lpstr>Kufizimi buxhetor</vt:lpstr>
      <vt:lpstr>Kufizimi buxhetor</vt:lpstr>
    </vt:vector>
  </TitlesOfParts>
  <Company>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</dc:creator>
  <cp:lastModifiedBy>RAMAN</cp:lastModifiedBy>
  <cp:revision>32</cp:revision>
  <dcterms:created xsi:type="dcterms:W3CDTF">2005-10-25T07:46:56Z</dcterms:created>
  <dcterms:modified xsi:type="dcterms:W3CDTF">2020-03-29T20:24:43Z</dcterms:modified>
</cp:coreProperties>
</file>