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28"/>
  </p:notesMasterIdLst>
  <p:handoutMasterIdLst>
    <p:handoutMasterId r:id="rId29"/>
  </p:handoutMasterIdLst>
  <p:sldIdLst>
    <p:sldId id="256" r:id="rId2"/>
    <p:sldId id="313" r:id="rId3"/>
    <p:sldId id="309" r:id="rId4"/>
    <p:sldId id="310" r:id="rId5"/>
    <p:sldId id="311" r:id="rId6"/>
    <p:sldId id="321" r:id="rId7"/>
    <p:sldId id="322" r:id="rId8"/>
    <p:sldId id="260" r:id="rId9"/>
    <p:sldId id="265" r:id="rId10"/>
    <p:sldId id="258" r:id="rId11"/>
    <p:sldId id="259" r:id="rId12"/>
    <p:sldId id="266" r:id="rId13"/>
    <p:sldId id="267" r:id="rId14"/>
    <p:sldId id="319" r:id="rId15"/>
    <p:sldId id="323" r:id="rId16"/>
    <p:sldId id="320" r:id="rId17"/>
    <p:sldId id="268" r:id="rId18"/>
    <p:sldId id="269" r:id="rId19"/>
    <p:sldId id="317" r:id="rId20"/>
    <p:sldId id="318" r:id="rId21"/>
    <p:sldId id="270" r:id="rId22"/>
    <p:sldId id="324" r:id="rId23"/>
    <p:sldId id="272" r:id="rId24"/>
    <p:sldId id="315" r:id="rId25"/>
    <p:sldId id="316" r:id="rId26"/>
    <p:sldId id="312" r:id="rId27"/>
  </p:sldIdLst>
  <p:sldSz cx="9144000" cy="6858000" type="screen4x3"/>
  <p:notesSz cx="6662738" cy="9906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31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CCFFCC"/>
    <a:srgbClr val="FFFFCC"/>
    <a:srgbClr val="CCECFF"/>
    <a:srgbClr val="FFCC00"/>
    <a:srgbClr val="00FFFF"/>
    <a:srgbClr val="008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71" autoAdjust="0"/>
  </p:normalViewPr>
  <p:slideViewPr>
    <p:cSldViewPr>
      <p:cViewPr varScale="1">
        <p:scale>
          <a:sx n="68" d="100"/>
          <a:sy n="68" d="100"/>
        </p:scale>
        <p:origin x="1440" y="72"/>
      </p:cViewPr>
      <p:guideLst>
        <p:guide orient="horz" pos="3312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hr-HR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hr-HR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700"/>
            <a:ext cx="28876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hr-HR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410700"/>
            <a:ext cx="28876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177A050-0757-44BF-9265-5F3AC2751EAA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2500611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hr-HR"/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5075" y="0"/>
            <a:ext cx="28876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hr-HR"/>
          </a:p>
        </p:txBody>
      </p:sp>
      <p:sp>
        <p:nvSpPr>
          <p:cNvPr id="156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5663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6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05350"/>
            <a:ext cx="4884738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/>
              <a:t>Click to edit Master text styles</a:t>
            </a:r>
          </a:p>
          <a:p>
            <a:pPr lvl="1"/>
            <a:r>
              <a:rPr lang="hr-HR"/>
              <a:t>Second level</a:t>
            </a:r>
          </a:p>
          <a:p>
            <a:pPr lvl="2"/>
            <a:r>
              <a:rPr lang="hr-HR"/>
              <a:t>Third level</a:t>
            </a:r>
          </a:p>
          <a:p>
            <a:pPr lvl="3"/>
            <a:r>
              <a:rPr lang="hr-HR"/>
              <a:t>Fourth level</a:t>
            </a:r>
          </a:p>
          <a:p>
            <a:pPr lvl="4"/>
            <a:r>
              <a:rPr lang="hr-HR"/>
              <a:t>Fifth level</a:t>
            </a:r>
          </a:p>
        </p:txBody>
      </p:sp>
      <p:sp>
        <p:nvSpPr>
          <p:cNvPr id="156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8876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hr-HR"/>
          </a:p>
        </p:txBody>
      </p:sp>
      <p:sp>
        <p:nvSpPr>
          <p:cNvPr id="156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5075" y="9410700"/>
            <a:ext cx="28876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32B8723-7EF5-4F99-B53B-93DCAC0A3298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0212709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4715A8-FD9C-4ED3-84AF-25546A0A61BE}" type="slidenum">
              <a:rPr lang="en-US"/>
              <a:pPr/>
              <a:t>3</a:t>
            </a:fld>
            <a:endParaRPr 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FB7DB2-4308-4738-A2EE-7FBFA415BBD1}" type="slidenum">
              <a:rPr lang="en-US"/>
              <a:pPr/>
              <a:t>4</a:t>
            </a:fld>
            <a:endParaRPr 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57D058-B811-47DD-8B58-CAF23E7D1BD7}" type="slidenum">
              <a:rPr lang="en-US"/>
              <a:pPr/>
              <a:t>5</a:t>
            </a:fld>
            <a:endParaRPr 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E187D-03EF-4DD4-A051-259B2EE1121E}" type="datetime1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8D510-95FD-4C10-A9B5-A94A3BF18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A4EA-9B0D-4990-94C0-E32086A8F5D1}" type="datetime1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8D510-95FD-4C10-A9B5-A94A3BF18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E9BC8-9829-40E7-8B88-E9E4D52F540A}" type="datetime1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8D510-95FD-4C10-A9B5-A94A3BF18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760D6-11A3-4412-912D-1D7AA7147BC5}" type="datetime1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8D510-95FD-4C10-A9B5-A94A3BF18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48775-68C0-4FD6-9AB8-A2612AE8F761}" type="datetime1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8D510-95FD-4C10-A9B5-A94A3BF18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70326-4C0C-42B1-8A91-F41298ABB86F}" type="datetime1">
              <a:rPr lang="en-US" smtClean="0"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8D510-95FD-4C10-A9B5-A94A3BF18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DD0E7-FC7E-43E9-93D0-745046A8469C}" type="datetime1">
              <a:rPr lang="en-US" smtClean="0"/>
              <a:t>3/29/2020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8D510-95FD-4C10-A9B5-A94A3BF18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1C54-0231-4A22-BD8A-88CA06A3A96A}" type="datetime1">
              <a:rPr lang="en-US" smtClean="0"/>
              <a:t>3/29/2020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8D510-95FD-4C10-A9B5-A94A3BF18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5EF7E-1961-4D24-B6B9-0CDA19DF0317}" type="datetime1">
              <a:rPr lang="en-US" smtClean="0"/>
              <a:t>3/29/2020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8D510-95FD-4C10-A9B5-A94A3BF18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FCCFA-803A-4D7C-A5C3-63CE10187ACC}" type="datetime1">
              <a:rPr lang="en-US" smtClean="0"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8D510-95FD-4C10-A9B5-A94A3BF18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4FFF4-6B6C-4881-9697-DFDEBD980490}" type="datetime1">
              <a:rPr lang="en-US" smtClean="0"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8D510-95FD-4C10-A9B5-A94A3BF18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AAEA6-E0AA-49E1-8374-751E02CDC664}" type="datetime1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8D510-95FD-4C10-A9B5-A94A3BF186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Line 12"/>
          <p:cNvSpPr>
            <a:spLocks noChangeShapeType="1"/>
          </p:cNvSpPr>
          <p:nvPr userDrawn="1"/>
        </p:nvSpPr>
        <p:spPr bwMode="auto">
          <a:xfrm>
            <a:off x="457200" y="6400800"/>
            <a:ext cx="8229600" cy="0"/>
          </a:xfrm>
          <a:prstGeom prst="line">
            <a:avLst/>
          </a:prstGeom>
          <a:noFill/>
          <a:ln w="12700">
            <a:solidFill>
              <a:srgbClr val="00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Rectangle 14"/>
          <p:cNvSpPr>
            <a:spLocks noChangeArrowheads="1"/>
          </p:cNvSpPr>
          <p:nvPr userDrawn="1"/>
        </p:nvSpPr>
        <p:spPr bwMode="auto">
          <a:xfrm>
            <a:off x="0" y="685800"/>
            <a:ext cx="228600" cy="5715000"/>
          </a:xfrm>
          <a:prstGeom prst="rect">
            <a:avLst/>
          </a:prstGeom>
          <a:solidFill>
            <a:srgbClr val="33993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31"/>
          <p:cNvSpPr>
            <a:spLocks noChangeArrowheads="1"/>
          </p:cNvSpPr>
          <p:nvPr userDrawn="1"/>
        </p:nvSpPr>
        <p:spPr bwMode="auto">
          <a:xfrm>
            <a:off x="8839200" y="0"/>
            <a:ext cx="304800" cy="685800"/>
          </a:xfrm>
          <a:prstGeom prst="rect">
            <a:avLst/>
          </a:prstGeom>
          <a:solidFill>
            <a:srgbClr val="00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 spd="med">
    <p:zoom/>
  </p:transition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39" name="Rectangle 23"/>
          <p:cNvSpPr>
            <a:spLocks noChangeArrowheads="1"/>
          </p:cNvSpPr>
          <p:nvPr/>
        </p:nvSpPr>
        <p:spPr bwMode="auto">
          <a:xfrm>
            <a:off x="914400" y="5661025"/>
            <a:ext cx="7315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1500" indent="-571500" algn="ctr"/>
            <a:endParaRPr lang="sq-AL" sz="800" b="1" dirty="0">
              <a:latin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255357" y="2592288"/>
            <a:ext cx="5868144" cy="1661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71842" dir="2700000" algn="ctr" rotWithShape="0">
              <a:schemeClr val="tx1"/>
            </a:outerShdw>
          </a:effec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35000"/>
              </a:lnSpc>
            </a:pPr>
            <a:r>
              <a:rPr lang="en-US" sz="40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Format e </a:t>
            </a:r>
            <a:r>
              <a:rPr lang="en-US" sz="4000" b="1" spc="50" dirty="0" err="1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organizimit</a:t>
            </a:r>
            <a:endParaRPr lang="sq-AL" sz="40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charset="0"/>
            </a:endParaRPr>
          </a:p>
          <a:p>
            <a:pPr algn="ctr">
              <a:lnSpc>
                <a:spcPct val="135000"/>
              </a:lnSpc>
            </a:pPr>
            <a:r>
              <a:rPr lang="en-US" sz="40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t</a:t>
            </a:r>
            <a:r>
              <a:rPr lang="sq-AL" sz="4000" b="1" dirty="0">
                <a:solidFill>
                  <a:srgbClr val="C00000"/>
                </a:solidFill>
              </a:rPr>
              <a:t>ë</a:t>
            </a:r>
            <a:r>
              <a:rPr lang="en-US" sz="40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 </a:t>
            </a:r>
            <a:r>
              <a:rPr lang="sq-AL" sz="40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biznesit</a:t>
            </a:r>
            <a:endParaRPr lang="en-GB" sz="40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581128"/>
            <a:ext cx="9144000" cy="2276872"/>
          </a:xfrm>
          <a:prstGeom prst="rect">
            <a:avLst/>
          </a:prstGeom>
          <a:solidFill>
            <a:srgbClr val="276BB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2132856"/>
          </a:xfrm>
          <a:prstGeom prst="rect">
            <a:avLst/>
          </a:prstGeom>
          <a:solidFill>
            <a:srgbClr val="82B1E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9" name="Picture 5" descr="C:\BusWeb3\Images\Euro72x.jpg"/>
          <p:cNvPicPr>
            <a:picLocks noChangeAspect="1" noChangeArrowheads="1"/>
          </p:cNvPicPr>
          <p:nvPr/>
        </p:nvPicPr>
        <p:blipFill>
          <a:blip r:embed="rId3" cstate="print"/>
          <a:srcRect l="8347" t="64453" r="1291"/>
          <a:stretch>
            <a:fillRect/>
          </a:stretch>
        </p:blipFill>
        <p:spPr bwMode="auto">
          <a:xfrm>
            <a:off x="3275856" y="4581129"/>
            <a:ext cx="5868144" cy="2276872"/>
          </a:xfrm>
          <a:prstGeom prst="rect">
            <a:avLst/>
          </a:prstGeom>
          <a:noFill/>
        </p:spPr>
      </p:pic>
      <p:pic>
        <p:nvPicPr>
          <p:cNvPr id="10" name="Picture 6" descr="C:\BusWeb3\Images\BS17026B1.jpg"/>
          <p:cNvPicPr>
            <a:picLocks noChangeAspect="1" noChangeArrowheads="1"/>
          </p:cNvPicPr>
          <p:nvPr/>
        </p:nvPicPr>
        <p:blipFill>
          <a:blip r:embed="rId4" cstate="print"/>
          <a:srcRect t="4832" r="44531" b="13757"/>
          <a:stretch>
            <a:fillRect/>
          </a:stretch>
        </p:blipFill>
        <p:spPr bwMode="auto">
          <a:xfrm>
            <a:off x="0" y="1737866"/>
            <a:ext cx="3275856" cy="3131294"/>
          </a:xfrm>
          <a:prstGeom prst="rect">
            <a:avLst/>
          </a:prstGeom>
          <a:noFill/>
        </p:spPr>
      </p:pic>
      <p:pic>
        <p:nvPicPr>
          <p:cNvPr id="11" name="Picture 7" descr="C:\BusWeb3\Images\72y.jpg"/>
          <p:cNvPicPr>
            <a:picLocks noChangeAspect="1" noChangeArrowheads="1"/>
          </p:cNvPicPr>
          <p:nvPr/>
        </p:nvPicPr>
        <p:blipFill>
          <a:blip r:embed="rId5" cstate="print"/>
          <a:srcRect l="1981" t="10497" b="5289"/>
          <a:stretch>
            <a:fillRect/>
          </a:stretch>
        </p:blipFill>
        <p:spPr bwMode="auto">
          <a:xfrm>
            <a:off x="5148064" y="0"/>
            <a:ext cx="3995936" cy="2132856"/>
          </a:xfrm>
          <a:prstGeom prst="rect">
            <a:avLst/>
          </a:prstGeom>
          <a:noFill/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03A3259-1A4F-41D8-A10A-FF1389A11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/>
          </a:p>
        </p:txBody>
      </p:sp>
    </p:spTree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q-AL" b="1" dirty="0"/>
              <a:t>Llojet e ndërmarrjeve</a:t>
            </a:r>
            <a:endParaRPr lang="en-US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363271" cy="4089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77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77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77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44058">
                <a:tc rowSpan="2">
                  <a:txBody>
                    <a:bodyPr/>
                    <a:lstStyle/>
                    <a:p>
                      <a:pPr algn="ctr"/>
                      <a:r>
                        <a:rPr lang="sq-AL" sz="2800" dirty="0"/>
                        <a:t>Udhëheqja me</a:t>
                      </a:r>
                      <a:r>
                        <a:rPr lang="sq-AL" sz="2800" baseline="0" dirty="0"/>
                        <a:t> ndërmarrjen</a:t>
                      </a: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q-AL" sz="2800" dirty="0"/>
                        <a:t>Marrja e përfitimeve</a:t>
                      </a: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405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q-AL" sz="2800" dirty="0"/>
                        <a:t>Private</a:t>
                      </a: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q-AL" sz="2800" dirty="0"/>
                        <a:t>Kolektive</a:t>
                      </a: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56867">
                <a:tc>
                  <a:txBody>
                    <a:bodyPr/>
                    <a:lstStyle/>
                    <a:p>
                      <a:pPr algn="ctr"/>
                      <a:r>
                        <a:rPr lang="sq-AL" sz="2800" noProof="0" dirty="0"/>
                        <a:t>Pronarët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q-AL" sz="2800" dirty="0"/>
                        <a:t>Pronësi e vetme </a:t>
                      </a:r>
                      <a:r>
                        <a:rPr lang="sq-AL" sz="2800" baseline="0" dirty="0"/>
                        <a:t> dhe ortakëri</a:t>
                      </a: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q-AL" sz="2800" dirty="0"/>
                        <a:t>Ndërmarrje shoqërore dhe kooperative</a:t>
                      </a: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4058">
                <a:tc>
                  <a:txBody>
                    <a:bodyPr/>
                    <a:lstStyle/>
                    <a:p>
                      <a:pPr algn="ctr"/>
                      <a:r>
                        <a:rPr lang="sq-AL" sz="2800" dirty="0"/>
                        <a:t>Pronarët zgjedhin drejtorët</a:t>
                      </a: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q-AL" sz="2800" dirty="0"/>
                        <a:t>Shoqëri aksionare</a:t>
                      </a: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q-AL" sz="2800" dirty="0"/>
                        <a:t>Ndërmarrje publike</a:t>
                      </a: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B748E1-CCFE-453A-BF4B-5E0C31765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/>
          </a:p>
        </p:txBody>
      </p:sp>
    </p:spTree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q-AL" b="1" dirty="0"/>
              <a:t>Tiparet e organizatave të biznesit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95535" y="1988840"/>
          <a:ext cx="8568954" cy="3528392"/>
        </p:xfrm>
        <a:graphic>
          <a:graphicData uri="http://schemas.openxmlformats.org/drawingml/2006/table">
            <a:tbl>
              <a:tblPr/>
              <a:tblGrid>
                <a:gridCol w="37381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32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22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53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8209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sq-AL" sz="2000" b="1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sq-AL" sz="2000" b="1">
                          <a:latin typeface="Times New Roman"/>
                          <a:ea typeface="Times New Roman"/>
                          <a:cs typeface="Times New Roman"/>
                        </a:rPr>
                        <a:t>Pronar i vetëm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000" b="1">
                          <a:latin typeface="Times New Roman"/>
                          <a:ea typeface="Times New Roman"/>
                          <a:cs typeface="Times New Roman"/>
                        </a:rPr>
                        <a:t>Partneritet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000" b="1">
                          <a:latin typeface="Times New Roman"/>
                          <a:ea typeface="Times New Roman"/>
                          <a:cs typeface="Times New Roman"/>
                        </a:rPr>
                        <a:t>Korporatë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04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000">
                          <a:latin typeface="Times New Roman"/>
                          <a:ea typeface="Times New Roman"/>
                          <a:cs typeface="Times New Roman"/>
                        </a:rPr>
                        <a:t>Kush e zotëron biznesin?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000" b="1" dirty="0">
                          <a:latin typeface="Times New Roman"/>
                          <a:ea typeface="Times New Roman"/>
                          <a:cs typeface="Times New Roman"/>
                        </a:rPr>
                        <a:t>Menaxheri</a:t>
                      </a:r>
                      <a:endParaRPr lang="en-US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000" b="1" dirty="0">
                          <a:latin typeface="Times New Roman"/>
                          <a:ea typeface="Times New Roman"/>
                          <a:cs typeface="Times New Roman"/>
                        </a:rPr>
                        <a:t>Partnerët</a:t>
                      </a:r>
                      <a:endParaRPr lang="en-US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000" b="1" dirty="0">
                          <a:latin typeface="Times New Roman"/>
                          <a:ea typeface="Times New Roman"/>
                          <a:cs typeface="Times New Roman"/>
                        </a:rPr>
                        <a:t>Aksionarët</a:t>
                      </a:r>
                      <a:endParaRPr lang="en-US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209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000" dirty="0">
                          <a:latin typeface="Times New Roman"/>
                          <a:ea typeface="Times New Roman"/>
                          <a:cs typeface="Times New Roman"/>
                        </a:rPr>
                        <a:t>A janë menaxherët dhe pronari (ët) të</a:t>
                      </a: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sq-AL" sz="2000" dirty="0">
                          <a:latin typeface="Times New Roman"/>
                          <a:ea typeface="Times New Roman"/>
                          <a:cs typeface="Times New Roman"/>
                        </a:rPr>
                        <a:t>veçantë?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000" b="1" dirty="0">
                          <a:latin typeface="Times New Roman"/>
                          <a:ea typeface="Times New Roman"/>
                          <a:cs typeface="Times New Roman"/>
                        </a:rPr>
                        <a:t>Jo </a:t>
                      </a:r>
                      <a:endParaRPr lang="en-US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000" b="1" dirty="0">
                          <a:latin typeface="Times New Roman"/>
                          <a:ea typeface="Times New Roman"/>
                          <a:cs typeface="Times New Roman"/>
                        </a:rPr>
                        <a:t>Jo</a:t>
                      </a:r>
                      <a:endParaRPr lang="en-US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000" b="1" dirty="0">
                          <a:latin typeface="Times New Roman"/>
                          <a:ea typeface="Times New Roman"/>
                          <a:cs typeface="Times New Roman"/>
                        </a:rPr>
                        <a:t>Po</a:t>
                      </a:r>
                      <a:endParaRPr lang="en-US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04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000">
                          <a:latin typeface="Times New Roman"/>
                          <a:ea typeface="Times New Roman"/>
                          <a:cs typeface="Times New Roman"/>
                        </a:rPr>
                        <a:t>Si është përgjegjësia e pronarit?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000" b="1" dirty="0">
                          <a:latin typeface="Times New Roman"/>
                          <a:ea typeface="Times New Roman"/>
                          <a:cs typeface="Times New Roman"/>
                        </a:rPr>
                        <a:t>E pakufizuar</a:t>
                      </a:r>
                      <a:endParaRPr lang="en-US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000" b="1" dirty="0">
                          <a:latin typeface="Times New Roman"/>
                          <a:ea typeface="Times New Roman"/>
                          <a:cs typeface="Times New Roman"/>
                        </a:rPr>
                        <a:t>E pakufizuar</a:t>
                      </a:r>
                      <a:endParaRPr lang="en-US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000" b="1" dirty="0">
                          <a:latin typeface="Times New Roman"/>
                          <a:ea typeface="Times New Roman"/>
                          <a:cs typeface="Times New Roman"/>
                        </a:rPr>
                        <a:t>E kufizuar </a:t>
                      </a:r>
                      <a:endParaRPr lang="en-US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209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000" dirty="0">
                          <a:latin typeface="Times New Roman"/>
                          <a:ea typeface="Times New Roman"/>
                          <a:cs typeface="Times New Roman"/>
                        </a:rPr>
                        <a:t>A tatohen pronari dhe biznesi </a:t>
                      </a:r>
                      <a:br>
                        <a:rPr lang="sq-AL" sz="20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sq-AL" sz="2000" dirty="0">
                          <a:latin typeface="Times New Roman"/>
                          <a:ea typeface="Times New Roman"/>
                          <a:cs typeface="Times New Roman"/>
                        </a:rPr>
                        <a:t>më vete?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000" b="1" dirty="0">
                          <a:latin typeface="Times New Roman"/>
                          <a:ea typeface="Times New Roman"/>
                          <a:cs typeface="Times New Roman"/>
                        </a:rPr>
                        <a:t>Jo </a:t>
                      </a:r>
                      <a:endParaRPr lang="en-US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000" b="1" dirty="0">
                          <a:latin typeface="Times New Roman"/>
                          <a:ea typeface="Times New Roman"/>
                          <a:cs typeface="Times New Roman"/>
                        </a:rPr>
                        <a:t>Jo</a:t>
                      </a:r>
                      <a:endParaRPr lang="en-US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000" b="1" dirty="0">
                          <a:latin typeface="Times New Roman"/>
                          <a:ea typeface="Times New Roman"/>
                          <a:cs typeface="Times New Roman"/>
                        </a:rPr>
                        <a:t>Po </a:t>
                      </a:r>
                      <a:endParaRPr lang="en-US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052F53-2A7F-4272-886A-6EA6C452E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/>
          </a:p>
        </p:txBody>
      </p:sp>
    </p:spTree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q-AL" b="1" dirty="0"/>
              <a:t>Pronësia e vetme</a:t>
            </a:r>
            <a:endParaRPr lang="en-GB" b="1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600200"/>
            <a:ext cx="8748464" cy="453072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sq-AL" sz="2800" b="1" dirty="0"/>
              <a:t>Pronësia e vetme </a:t>
            </a:r>
            <a:r>
              <a:rPr lang="sq-AL" sz="2800" dirty="0"/>
              <a:t>e njohur edhe si </a:t>
            </a:r>
            <a:r>
              <a:rPr lang="sq-AL" sz="2800" b="1" dirty="0"/>
              <a:t>tregtar individual</a:t>
            </a:r>
            <a:r>
              <a:rPr lang="sq-AL" sz="2800" dirty="0"/>
              <a:t>, paraqet lloj  të biznesit që është në </a:t>
            </a:r>
            <a:r>
              <a:rPr lang="sq-AL" sz="2800" i="1" dirty="0"/>
              <a:t>pronësi</a:t>
            </a:r>
            <a:r>
              <a:rPr lang="sq-AL" sz="2800" dirty="0"/>
              <a:t> të një individ</a:t>
            </a:r>
            <a:r>
              <a:rPr lang="en-US" sz="2800" dirty="0" err="1"/>
              <a:t>i</a:t>
            </a:r>
            <a:r>
              <a:rPr lang="sq-AL" sz="2800" dirty="0"/>
              <a:t> dhe </a:t>
            </a:r>
            <a:r>
              <a:rPr lang="sq-AL" sz="2800" i="1" dirty="0"/>
              <a:t>menaxhohet</a:t>
            </a:r>
            <a:r>
              <a:rPr lang="sq-AL" sz="2800" dirty="0"/>
              <a:t> nga i njëjti dhe prandaj nuk ka ndarje ligjore në mes pronarit dhe biznesit.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q-AL" sz="2800" dirty="0"/>
              <a:t>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q-AL" sz="2800" dirty="0"/>
              <a:t>I tërë profiti dhe humbja i takojnë pronarit (janë çështje e tatimit).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sq-AL" sz="28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q-AL" sz="2800" dirty="0"/>
              <a:t>Të gjitha mjetet e biznesit janë në pronësi të pronarit të vetëm dhe të gjitha obligimet e biznesit janë të tij dhe duhet të paguhen nga burimet personale të tij.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E21DF9A-B5E9-4273-B9BC-9B6C790FA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/>
          </a:p>
        </p:txBody>
      </p:sp>
    </p:spTree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q-AL" dirty="0"/>
              <a:t>Kjo nënkupton se pronari ka </a:t>
            </a:r>
            <a:r>
              <a:rPr lang="sq-AL" i="1" dirty="0"/>
              <a:t>përgjegjësi të pakufizuar</a:t>
            </a:r>
            <a:r>
              <a:rPr lang="sq-AL" dirty="0"/>
              <a:t>. Është “e vetme” për shkak se pronari nuk ka partner.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sq-AL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q-AL" dirty="0"/>
              <a:t>Pronari mund të realizoj biznes me emër tregtar i ndryshëm nga emri i tij ligjor.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sq-AL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q-AL" dirty="0"/>
              <a:t>Kjo gjithashtu i lejon pronarit të çel llogari bankare për biznesin në institucionet bankare.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sq-AL" b="1" dirty="0"/>
              <a:t>Pronësia e vetme</a:t>
            </a:r>
            <a:endParaRPr lang="en-GB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B691F81-69A0-45F7-9192-C4BD32D27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/>
          </a:p>
        </p:txBody>
      </p:sp>
    </p:spTree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q-AL" b="1" dirty="0"/>
              <a:t>Pronësia e vetme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16832"/>
            <a:ext cx="7632848" cy="475252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sq-AL" sz="3000" b="1" u="sng" dirty="0"/>
              <a:t> </a:t>
            </a:r>
            <a:r>
              <a:rPr lang="en-US" sz="3000" b="1" u="sng" dirty="0"/>
              <a:t>P</a:t>
            </a:r>
            <a:r>
              <a:rPr lang="sq-AL" sz="3000" b="1" u="sng" dirty="0"/>
              <a:t>ë</a:t>
            </a:r>
            <a:r>
              <a:rPr lang="en-US" sz="3000" b="1" u="sng" dirty="0" err="1"/>
              <a:t>rparesite</a:t>
            </a:r>
            <a:r>
              <a:rPr lang="en-US" sz="3000" b="1" u="sng" dirty="0"/>
              <a:t> e firm</a:t>
            </a:r>
            <a:r>
              <a:rPr lang="sq-AL" sz="3000" b="1" u="sng" dirty="0"/>
              <a:t>ë</a:t>
            </a:r>
            <a:r>
              <a:rPr lang="en-US" sz="3000" b="1" u="sng" dirty="0"/>
              <a:t>s </a:t>
            </a:r>
            <a:r>
              <a:rPr lang="en-US" sz="3000" b="1" u="sng" dirty="0" err="1"/>
              <a:t>individuale</a:t>
            </a:r>
            <a:r>
              <a:rPr lang="en-US" sz="3000" b="1" u="sng" dirty="0"/>
              <a:t>:</a:t>
            </a:r>
          </a:p>
          <a:p>
            <a:pPr marL="731520"/>
            <a:r>
              <a:rPr lang="en-US" sz="3000" dirty="0" err="1"/>
              <a:t>Pronari</a:t>
            </a:r>
            <a:r>
              <a:rPr lang="en-US" sz="3000" dirty="0"/>
              <a:t>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/>
              <a:t>merr</a:t>
            </a:r>
            <a:r>
              <a:rPr lang="en-US" sz="3000" dirty="0"/>
              <a:t> </a:t>
            </a:r>
            <a:r>
              <a:rPr lang="en-US" sz="3000" dirty="0" err="1"/>
              <a:t>vete</a:t>
            </a:r>
            <a:r>
              <a:rPr lang="en-US" sz="3000" dirty="0"/>
              <a:t> t</a:t>
            </a:r>
            <a:r>
              <a:rPr lang="sq-AL" sz="3000" dirty="0"/>
              <a:t>ë</a:t>
            </a:r>
            <a:r>
              <a:rPr lang="en-US" sz="3000" dirty="0"/>
              <a:t> </a:t>
            </a:r>
            <a:r>
              <a:rPr lang="en-US" sz="3000" dirty="0" err="1"/>
              <a:t>gjitha</a:t>
            </a:r>
            <a:r>
              <a:rPr lang="en-US" sz="3000" dirty="0"/>
              <a:t> </a:t>
            </a:r>
            <a:r>
              <a:rPr lang="en-US" sz="3000" dirty="0" err="1"/>
              <a:t>vendimet</a:t>
            </a:r>
            <a:endParaRPr lang="en-US" sz="3000" dirty="0"/>
          </a:p>
          <a:p>
            <a:pPr marL="731520"/>
            <a:r>
              <a:rPr lang="en-US" sz="3000" dirty="0" err="1"/>
              <a:t>Leht</a:t>
            </a:r>
            <a:r>
              <a:rPr lang="sq-AL" sz="3000" dirty="0"/>
              <a:t>ë</a:t>
            </a:r>
            <a:r>
              <a:rPr lang="en-US" sz="3000" dirty="0" err="1"/>
              <a:t>sia</a:t>
            </a:r>
            <a:r>
              <a:rPr lang="en-US" sz="3000" dirty="0"/>
              <a:t> p</a:t>
            </a:r>
            <a:r>
              <a:rPr lang="sq-AL" sz="3000" dirty="0"/>
              <a:t>ë</a:t>
            </a:r>
            <a:r>
              <a:rPr lang="en-US" sz="3000" dirty="0"/>
              <a:t>r t</a:t>
            </a:r>
            <a:r>
              <a:rPr lang="sq-AL" sz="3000" dirty="0"/>
              <a:t>ë</a:t>
            </a:r>
            <a:r>
              <a:rPr lang="en-US" sz="3000" dirty="0"/>
              <a:t> </a:t>
            </a:r>
            <a:r>
              <a:rPr lang="en-US" sz="3000" dirty="0" err="1"/>
              <a:t>filluar</a:t>
            </a:r>
            <a:r>
              <a:rPr lang="en-US" sz="3000" dirty="0"/>
              <a:t> </a:t>
            </a:r>
            <a:r>
              <a:rPr lang="en-US" sz="3000" dirty="0" err="1"/>
              <a:t>aktivitetin</a:t>
            </a:r>
            <a:endParaRPr lang="en-US" sz="3000" dirty="0"/>
          </a:p>
          <a:p>
            <a:pPr marL="731520"/>
            <a:r>
              <a:rPr lang="en-US" sz="3000" dirty="0" err="1"/>
              <a:t>Mund</a:t>
            </a:r>
            <a:r>
              <a:rPr lang="sq-AL" sz="3000" dirty="0"/>
              <a:t>ë</a:t>
            </a:r>
            <a:r>
              <a:rPr lang="en-US" sz="3000" dirty="0" err="1"/>
              <a:t>sia</a:t>
            </a:r>
            <a:r>
              <a:rPr lang="en-US" sz="3000" dirty="0"/>
              <a:t> p</a:t>
            </a:r>
            <a:r>
              <a:rPr lang="sq-AL" sz="3000" dirty="0"/>
              <a:t>ë</a:t>
            </a:r>
            <a:r>
              <a:rPr lang="en-US" sz="3000" dirty="0"/>
              <a:t>r </a:t>
            </a:r>
            <a:r>
              <a:rPr lang="en-US" sz="3000" dirty="0" err="1"/>
              <a:t>t’i</a:t>
            </a:r>
            <a:r>
              <a:rPr lang="en-US" sz="3000" dirty="0"/>
              <a:t> </a:t>
            </a:r>
            <a:r>
              <a:rPr lang="en-US" sz="3000" dirty="0" err="1"/>
              <a:t>shpreh</a:t>
            </a:r>
            <a:r>
              <a:rPr lang="en-US" sz="3000" dirty="0"/>
              <a:t> aft</a:t>
            </a:r>
            <a:r>
              <a:rPr lang="sq-AL" sz="3000" dirty="0"/>
              <a:t>ë</a:t>
            </a:r>
            <a:r>
              <a:rPr lang="en-US" sz="3000" dirty="0"/>
              <a:t>sit</a:t>
            </a:r>
            <a:r>
              <a:rPr lang="sq-AL" sz="3000" dirty="0"/>
              <a:t>ë</a:t>
            </a:r>
            <a:r>
              <a:rPr lang="en-US" sz="3000" dirty="0"/>
              <a:t> </a:t>
            </a:r>
            <a:r>
              <a:rPr lang="en-US" sz="3000" dirty="0" err="1"/>
              <a:t>personale</a:t>
            </a:r>
            <a:endParaRPr lang="en-US" sz="3000" dirty="0"/>
          </a:p>
          <a:p>
            <a:pPr marL="731520"/>
            <a:r>
              <a:rPr lang="en-US" sz="3000" dirty="0" err="1"/>
              <a:t>Mund</a:t>
            </a:r>
            <a:r>
              <a:rPr lang="sq-AL" sz="3000" dirty="0"/>
              <a:t>ë</a:t>
            </a:r>
            <a:r>
              <a:rPr lang="en-US" sz="3000" dirty="0" err="1"/>
              <a:t>sia</a:t>
            </a:r>
            <a:r>
              <a:rPr lang="en-US" sz="3000" dirty="0"/>
              <a:t> p</a:t>
            </a:r>
            <a:r>
              <a:rPr lang="sq-AL" sz="3000" dirty="0"/>
              <a:t>ë</a:t>
            </a:r>
            <a:r>
              <a:rPr lang="en-US" sz="3000" dirty="0"/>
              <a:t>r t</a:t>
            </a:r>
            <a:r>
              <a:rPr lang="sq-AL" sz="3000" dirty="0"/>
              <a:t>ë</a:t>
            </a:r>
            <a:r>
              <a:rPr lang="en-US" sz="3000" dirty="0"/>
              <a:t> </a:t>
            </a:r>
            <a:r>
              <a:rPr lang="en-US" sz="3000" dirty="0" err="1"/>
              <a:t>marr</a:t>
            </a:r>
            <a:r>
              <a:rPr lang="en-US" sz="3000" dirty="0"/>
              <a:t> </a:t>
            </a:r>
            <a:r>
              <a:rPr lang="en-US" sz="3000" dirty="0" err="1"/>
              <a:t>fitime</a:t>
            </a:r>
            <a:r>
              <a:rPr lang="en-US" sz="3000" dirty="0"/>
              <a:t> t</a:t>
            </a:r>
            <a:r>
              <a:rPr lang="sq-AL" sz="3000" dirty="0"/>
              <a:t>ë</a:t>
            </a:r>
            <a:r>
              <a:rPr lang="en-US" sz="3000" dirty="0"/>
              <a:t> </a:t>
            </a:r>
            <a:r>
              <a:rPr lang="en-US" sz="3000" dirty="0" err="1"/>
              <a:t>pakufizuara</a:t>
            </a:r>
            <a:r>
              <a:rPr lang="en-US" sz="3000" dirty="0"/>
              <a:t> </a:t>
            </a:r>
            <a:r>
              <a:rPr lang="en-US" sz="3000" dirty="0" err="1"/>
              <a:t>dhe</a:t>
            </a:r>
            <a:r>
              <a:rPr lang="en-US" sz="3000" dirty="0"/>
              <a:t> </a:t>
            </a:r>
            <a:r>
              <a:rPr lang="en-US" sz="3000" dirty="0" err="1"/>
              <a:t>t’i</a:t>
            </a:r>
            <a:r>
              <a:rPr lang="en-US" sz="3000" dirty="0"/>
              <a:t> p</a:t>
            </a:r>
            <a:r>
              <a:rPr lang="sq-AL" sz="3000" dirty="0"/>
              <a:t>ë</a:t>
            </a:r>
            <a:r>
              <a:rPr lang="en-US" sz="3000" dirty="0" err="1"/>
              <a:t>rdor</a:t>
            </a:r>
            <a:r>
              <a:rPr lang="en-US" sz="3000" dirty="0"/>
              <a:t> </a:t>
            </a:r>
            <a:r>
              <a:rPr lang="en-US" sz="3000" dirty="0" err="1"/>
              <a:t>ato</a:t>
            </a:r>
            <a:r>
              <a:rPr lang="en-US" sz="3000" dirty="0"/>
              <a:t> </a:t>
            </a:r>
            <a:r>
              <a:rPr lang="en-US" sz="3000" dirty="0" err="1"/>
              <a:t>sipas</a:t>
            </a:r>
            <a:r>
              <a:rPr lang="en-US" sz="3000" dirty="0"/>
              <a:t> d</a:t>
            </a:r>
            <a:r>
              <a:rPr lang="sq-AL" sz="3000" dirty="0"/>
              <a:t>ë</a:t>
            </a:r>
            <a:r>
              <a:rPr lang="en-US" sz="3000" dirty="0" err="1"/>
              <a:t>shir</a:t>
            </a:r>
            <a:r>
              <a:rPr lang="sq-AL" sz="3000" dirty="0"/>
              <a:t>ë</a:t>
            </a:r>
            <a:r>
              <a:rPr lang="en-US" sz="3000" dirty="0"/>
              <a:t>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3F2B4A-6555-42DA-8161-C53C40DF8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/>
          </a:p>
        </p:txBody>
      </p:sp>
    </p:spTree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D1851-A802-4433-86B7-E9D8FCCD7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q-AL" b="1" dirty="0"/>
              <a:t>Pronësia e vetme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F1E1D-3433-4AAA-BDF8-4E6DBAF9F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q-AL" dirty="0"/>
              <a:t>Shkalla e lartë e kënaqësisë personale</a:t>
            </a:r>
          </a:p>
          <a:p>
            <a:r>
              <a:rPr lang="sq-AL" dirty="0"/>
              <a:t>Biznesi mund të hapet dhe mbyllet sipas dëshirës së pronarit</a:t>
            </a:r>
          </a:p>
          <a:p>
            <a:r>
              <a:rPr lang="sq-AL" dirty="0"/>
              <a:t>E ardhura nga biznesi taksohet si e ardhur personale</a:t>
            </a:r>
          </a:p>
          <a:p>
            <a:r>
              <a:rPr lang="sq-AL" dirty="0"/>
              <a:t>Firmat individuale karakterizohen me një fleksibilitet të theksuar</a:t>
            </a:r>
          </a:p>
          <a:p>
            <a:r>
              <a:rPr lang="sq-AL" dirty="0"/>
              <a:t>Vartësia e biznesit të madh nga bizneset e vogla; janë promotorë të krijimit te vendeve te reja të punës</a:t>
            </a:r>
          </a:p>
          <a:p>
            <a:endParaRPr lang="sq-A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C681BD-B145-467A-8768-74DBA63EB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304281970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q-AL" b="1" dirty="0"/>
              <a:t>Pronësia e vetme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sq-AL" b="1" dirty="0"/>
              <a:t>  </a:t>
            </a:r>
            <a:r>
              <a:rPr lang="en-US" b="1" dirty="0"/>
              <a:t>Dob</a:t>
            </a:r>
            <a:r>
              <a:rPr lang="sq-AL" b="1" dirty="0"/>
              <a:t>ë</a:t>
            </a:r>
            <a:r>
              <a:rPr lang="en-US" b="1" dirty="0"/>
              <a:t>site e firm</a:t>
            </a:r>
            <a:r>
              <a:rPr lang="sq-AL" b="1" dirty="0"/>
              <a:t>ë</a:t>
            </a:r>
            <a:r>
              <a:rPr lang="en-US" b="1" dirty="0"/>
              <a:t>s </a:t>
            </a:r>
            <a:r>
              <a:rPr lang="en-US" b="1" dirty="0" err="1"/>
              <a:t>individuale</a:t>
            </a:r>
            <a:r>
              <a:rPr lang="en-US" b="1" dirty="0"/>
              <a:t>:</a:t>
            </a:r>
            <a:endParaRPr lang="en-US" dirty="0"/>
          </a:p>
          <a:p>
            <a:pPr marL="731520"/>
            <a:r>
              <a:rPr lang="en-US" dirty="0" err="1"/>
              <a:t>Detyrimi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pakufizuar</a:t>
            </a:r>
            <a:endParaRPr lang="en-US" dirty="0"/>
          </a:p>
          <a:p>
            <a:pPr marL="731520"/>
            <a:r>
              <a:rPr lang="en-US" dirty="0" err="1"/>
              <a:t>Mjetet</a:t>
            </a:r>
            <a:r>
              <a:rPr lang="en-US" dirty="0"/>
              <a:t> e </a:t>
            </a:r>
            <a:r>
              <a:rPr lang="en-US" dirty="0" err="1"/>
              <a:t>kufizuara</a:t>
            </a:r>
            <a:r>
              <a:rPr lang="en-US" dirty="0"/>
              <a:t> </a:t>
            </a:r>
            <a:r>
              <a:rPr lang="en-US" dirty="0" err="1"/>
              <a:t>financiare</a:t>
            </a:r>
            <a:r>
              <a:rPr lang="en-US" dirty="0"/>
              <a:t> p</a:t>
            </a:r>
            <a:r>
              <a:rPr lang="sq-AL" dirty="0"/>
              <a:t>ë</a:t>
            </a:r>
            <a:r>
              <a:rPr lang="en-US" dirty="0"/>
              <a:t>r </a:t>
            </a:r>
            <a:r>
              <a:rPr lang="en-US" dirty="0" err="1"/>
              <a:t>biznes</a:t>
            </a:r>
            <a:endParaRPr lang="en-US" dirty="0"/>
          </a:p>
          <a:p>
            <a:pPr marL="731520"/>
            <a:r>
              <a:rPr lang="en-US" dirty="0" err="1"/>
              <a:t>Pronari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firm</a:t>
            </a:r>
            <a:r>
              <a:rPr lang="sq-AL" dirty="0"/>
              <a:t>ë</a:t>
            </a:r>
            <a:r>
              <a:rPr lang="en-US" dirty="0"/>
              <a:t>s </a:t>
            </a:r>
            <a:r>
              <a:rPr lang="en-US" dirty="0" err="1"/>
              <a:t>individuale</a:t>
            </a:r>
            <a:r>
              <a:rPr lang="en-US" dirty="0"/>
              <a:t> </a:t>
            </a:r>
            <a:r>
              <a:rPr lang="en-US" dirty="0" err="1"/>
              <a:t>duhet</a:t>
            </a:r>
            <a:r>
              <a:rPr lang="en-US" dirty="0"/>
              <a:t> t</a:t>
            </a:r>
            <a:r>
              <a:rPr lang="sq-AL" dirty="0"/>
              <a:t>ë</a:t>
            </a:r>
            <a:r>
              <a:rPr lang="en-US" dirty="0"/>
              <a:t> jet</a:t>
            </a:r>
            <a:r>
              <a:rPr lang="sq-AL" dirty="0"/>
              <a:t>ë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gjithanshem</a:t>
            </a:r>
            <a:endParaRPr lang="en-US" dirty="0"/>
          </a:p>
          <a:p>
            <a:pPr marL="731520"/>
            <a:r>
              <a:rPr lang="en-US" dirty="0" err="1"/>
              <a:t>Ruajtja</a:t>
            </a:r>
            <a:r>
              <a:rPr lang="en-US" dirty="0"/>
              <a:t> e pun</a:t>
            </a:r>
            <a:r>
              <a:rPr lang="sq-AL" dirty="0"/>
              <a:t>ë</a:t>
            </a:r>
            <a:r>
              <a:rPr lang="en-US" dirty="0"/>
              <a:t>tor</a:t>
            </a:r>
            <a:r>
              <a:rPr lang="sq-AL" dirty="0"/>
              <a:t>ë</a:t>
            </a:r>
            <a:r>
              <a:rPr lang="en-US" dirty="0" err="1"/>
              <a:t>ve</a:t>
            </a:r>
            <a:r>
              <a:rPr lang="en-US" dirty="0"/>
              <a:t> t</a:t>
            </a:r>
            <a:r>
              <a:rPr lang="sq-AL" dirty="0"/>
              <a:t>ë</a:t>
            </a:r>
            <a:r>
              <a:rPr lang="en-US" dirty="0"/>
              <a:t> </a:t>
            </a:r>
            <a:r>
              <a:rPr lang="en-US" dirty="0" err="1"/>
              <a:t>specializuar</a:t>
            </a:r>
            <a:r>
              <a:rPr lang="en-US" dirty="0"/>
              <a:t> </a:t>
            </a:r>
            <a:r>
              <a:rPr lang="sq-AL" dirty="0"/>
              <a:t>ë</a:t>
            </a:r>
            <a:r>
              <a:rPr lang="en-US" dirty="0" err="1"/>
              <a:t>sht</a:t>
            </a:r>
            <a:r>
              <a:rPr lang="sq-AL" dirty="0"/>
              <a:t>ë</a:t>
            </a:r>
            <a:r>
              <a:rPr lang="en-US" dirty="0"/>
              <a:t> </a:t>
            </a:r>
            <a:r>
              <a:rPr lang="en-US" dirty="0" err="1"/>
              <a:t>tejet</a:t>
            </a:r>
            <a:r>
              <a:rPr lang="en-US" dirty="0"/>
              <a:t> e </a:t>
            </a:r>
            <a:r>
              <a:rPr lang="en-US" dirty="0" err="1"/>
              <a:t>veshtir</a:t>
            </a:r>
            <a:r>
              <a:rPr lang="sq-AL" dirty="0"/>
              <a:t>ë</a:t>
            </a:r>
            <a:endParaRPr lang="en-US" dirty="0"/>
          </a:p>
          <a:p>
            <a:pPr marL="731520"/>
            <a:r>
              <a:rPr lang="en-US" dirty="0" err="1"/>
              <a:t>Jeta</a:t>
            </a:r>
            <a:r>
              <a:rPr lang="en-US" dirty="0"/>
              <a:t> e </a:t>
            </a:r>
            <a:r>
              <a:rPr lang="en-US" dirty="0" err="1"/>
              <a:t>biznesit</a:t>
            </a:r>
            <a:r>
              <a:rPr lang="en-US" dirty="0"/>
              <a:t> </a:t>
            </a:r>
            <a:r>
              <a:rPr lang="sq-AL" dirty="0"/>
              <a:t>ë</a:t>
            </a:r>
            <a:r>
              <a:rPr lang="en-US" dirty="0" err="1"/>
              <a:t>sht</a:t>
            </a:r>
            <a:r>
              <a:rPr lang="sq-AL" dirty="0"/>
              <a:t>ë</a:t>
            </a:r>
            <a:r>
              <a:rPr lang="en-US" dirty="0"/>
              <a:t> e </a:t>
            </a:r>
            <a:r>
              <a:rPr lang="en-US" dirty="0" err="1"/>
              <a:t>kufizuar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/>
          </a:p>
        </p:txBody>
      </p:sp>
    </p:spTree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74638"/>
            <a:ext cx="864096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sq-AL" b="1" dirty="0"/>
              <a:t>Partneriteti (ortakëria, bashkëpronësia)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371600"/>
            <a:ext cx="8820472" cy="4759325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sq-AL" dirty="0"/>
              <a:t>Partneriteti është lloj i biznesit në të cilin partnerët (pronarët) ndajnë në mes veti profitin ose humbjen nga realizimi i biznesit.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sq-AL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sq-AL" dirty="0"/>
              <a:t>Partneritetet shpesh favorizohen ndaj korporatave për shkak të </a:t>
            </a:r>
            <a:r>
              <a:rPr lang="sq-AL" dirty="0" err="1"/>
              <a:t>tatimimit</a:t>
            </a:r>
            <a:r>
              <a:rPr lang="sq-AL" dirty="0"/>
              <a:t>, pasi që partneritetet në përgjithësi nuk ngarkohen me tatim mbi fitimin para se ai të shpërndahet në mes partnerëve.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sq-AL" dirty="0"/>
              <a:t>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C11BC49-9A8E-4B4C-9B42-64679A537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/>
          </a:p>
        </p:txBody>
      </p:sp>
    </p:spTree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sq-AL" dirty="0"/>
              <a:t>Por, varësisht nga struktura e partneritetit dhe legjislacionit në të cilin operon, pronarët e partneritetit mund t’i ekspozohen përgjegjësisë më të madhe personale se sa sikur të ishin aksionar në korporatë.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sq-AL" dirty="0"/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sq-AL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74638"/>
            <a:ext cx="864096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sq-AL" b="1" dirty="0"/>
              <a:t>Partneriteti (ortakëria, bashkëpronësia)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2680E74-C79C-4F66-814B-CED33A2B2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/>
          </a:p>
        </p:txBody>
      </p:sp>
    </p:spTree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q-AL" b="1" dirty="0"/>
              <a:t>Partneriteti (ortakëria, bashkëpronësia)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sq-AL" b="1" u="sng" dirty="0"/>
              <a:t>  </a:t>
            </a:r>
            <a:r>
              <a:rPr lang="en-US" b="1" u="sng" dirty="0"/>
              <a:t>P</a:t>
            </a:r>
            <a:r>
              <a:rPr lang="sq-AL" b="1" u="sng" dirty="0"/>
              <a:t>ë</a:t>
            </a:r>
            <a:r>
              <a:rPr lang="en-US" b="1" u="sng" dirty="0" err="1"/>
              <a:t>rparesit</a:t>
            </a:r>
            <a:r>
              <a:rPr lang="sq-AL" b="1" u="sng" dirty="0"/>
              <a:t>ë</a:t>
            </a:r>
            <a:r>
              <a:rPr lang="en-US" b="1" u="sng" dirty="0"/>
              <a:t> e </a:t>
            </a:r>
            <a:r>
              <a:rPr lang="en-US" b="1" u="sng" dirty="0" err="1"/>
              <a:t>bashk</a:t>
            </a:r>
            <a:r>
              <a:rPr lang="sq-AL" b="1" u="sng" dirty="0"/>
              <a:t>ë</a:t>
            </a:r>
            <a:r>
              <a:rPr lang="en-US" b="1" u="sng" dirty="0" err="1"/>
              <a:t>pron</a:t>
            </a:r>
            <a:r>
              <a:rPr lang="sq-AL" b="1" u="sng" dirty="0"/>
              <a:t>ë</a:t>
            </a:r>
            <a:r>
              <a:rPr lang="en-US" b="1" u="sng" dirty="0"/>
              <a:t>sis</a:t>
            </a:r>
            <a:r>
              <a:rPr lang="sq-AL" b="1" u="sng" dirty="0"/>
              <a:t>ë</a:t>
            </a:r>
            <a:r>
              <a:rPr lang="en-US" b="1" u="sng" dirty="0"/>
              <a:t>:</a:t>
            </a:r>
            <a:endParaRPr lang="en-US" dirty="0"/>
          </a:p>
          <a:p>
            <a:pPr marL="731520"/>
            <a:r>
              <a:rPr lang="en-US" dirty="0" err="1"/>
              <a:t>Leht</a:t>
            </a:r>
            <a:r>
              <a:rPr lang="sq-AL" dirty="0"/>
              <a:t>ë</a:t>
            </a:r>
            <a:r>
              <a:rPr lang="en-US" dirty="0" err="1"/>
              <a:t>sia</a:t>
            </a:r>
            <a:r>
              <a:rPr lang="en-US" dirty="0"/>
              <a:t> e </a:t>
            </a:r>
            <a:r>
              <a:rPr lang="en-US" dirty="0" err="1"/>
              <a:t>organizimit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nd</a:t>
            </a:r>
            <a:r>
              <a:rPr lang="sq-AL" dirty="0"/>
              <a:t>ë</a:t>
            </a:r>
            <a:r>
              <a:rPr lang="en-US" dirty="0" err="1"/>
              <a:t>rprerjes</a:t>
            </a:r>
            <a:r>
              <a:rPr lang="en-US" dirty="0"/>
              <a:t> s</a:t>
            </a:r>
            <a:r>
              <a:rPr lang="sq-AL" dirty="0"/>
              <a:t>ë</a:t>
            </a:r>
            <a:r>
              <a:rPr lang="en-US" dirty="0"/>
              <a:t> </a:t>
            </a:r>
            <a:r>
              <a:rPr lang="en-US" dirty="0" err="1"/>
              <a:t>biznesit</a:t>
            </a:r>
            <a:endParaRPr lang="en-US" dirty="0"/>
          </a:p>
          <a:p>
            <a:pPr marL="731520"/>
            <a:r>
              <a:rPr lang="en-US" dirty="0"/>
              <a:t>Aft</a:t>
            </a:r>
            <a:r>
              <a:rPr lang="sq-AL" dirty="0"/>
              <a:t>ë</a:t>
            </a:r>
            <a:r>
              <a:rPr lang="en-US" dirty="0" err="1"/>
              <a:t>sia</a:t>
            </a:r>
            <a:r>
              <a:rPr lang="en-US" dirty="0"/>
              <a:t> p</a:t>
            </a:r>
            <a:r>
              <a:rPr lang="sq-AL" dirty="0"/>
              <a:t>ë</a:t>
            </a:r>
            <a:r>
              <a:rPr lang="en-US" dirty="0"/>
              <a:t>r t</a:t>
            </a:r>
            <a:r>
              <a:rPr lang="sq-AL" dirty="0"/>
              <a:t>ë</a:t>
            </a:r>
            <a:r>
              <a:rPr lang="en-US" dirty="0"/>
              <a:t> </a:t>
            </a:r>
            <a:r>
              <a:rPr lang="en-US" dirty="0" err="1"/>
              <a:t>kombinuar</a:t>
            </a:r>
            <a:r>
              <a:rPr lang="en-US" dirty="0"/>
              <a:t> </a:t>
            </a:r>
            <a:r>
              <a:rPr lang="en-US" dirty="0" err="1"/>
              <a:t>talentet</a:t>
            </a:r>
            <a:r>
              <a:rPr lang="en-US" dirty="0"/>
              <a:t>, </a:t>
            </a:r>
            <a:r>
              <a:rPr lang="en-US" dirty="0" err="1"/>
              <a:t>eksperienc</a:t>
            </a:r>
            <a:r>
              <a:rPr lang="sq-AL" dirty="0"/>
              <a:t>ë</a:t>
            </a:r>
            <a:r>
              <a:rPr lang="en-US" dirty="0"/>
              <a:t>n</a:t>
            </a:r>
          </a:p>
          <a:p>
            <a:pPr marL="731520"/>
            <a:r>
              <a:rPr lang="en-US" dirty="0" err="1"/>
              <a:t>Mund</a:t>
            </a:r>
            <a:r>
              <a:rPr lang="sq-AL" dirty="0"/>
              <a:t>ë</a:t>
            </a:r>
            <a:r>
              <a:rPr lang="en-US" dirty="0" err="1"/>
              <a:t>sia</a:t>
            </a:r>
            <a:r>
              <a:rPr lang="en-US" dirty="0"/>
              <a:t> p</a:t>
            </a:r>
            <a:r>
              <a:rPr lang="sq-AL" dirty="0"/>
              <a:t>ë</a:t>
            </a:r>
            <a:r>
              <a:rPr lang="en-US" dirty="0"/>
              <a:t>r </a:t>
            </a:r>
            <a:r>
              <a:rPr lang="en-US" dirty="0" err="1"/>
              <a:t>rritjen</a:t>
            </a:r>
            <a:r>
              <a:rPr lang="en-US" dirty="0"/>
              <a:t> e </a:t>
            </a:r>
            <a:r>
              <a:rPr lang="en-US" dirty="0" err="1"/>
              <a:t>mjeteve</a:t>
            </a:r>
            <a:r>
              <a:rPr lang="en-US" dirty="0"/>
              <a:t> </a:t>
            </a:r>
            <a:r>
              <a:rPr lang="en-US" dirty="0" err="1"/>
              <a:t>financiare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/>
          </a:p>
        </p:txBody>
      </p:sp>
    </p:spTree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q-AL" dirty="0"/>
              <a:t>Agjenda e ligjëratës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600200"/>
            <a:ext cx="7499176" cy="4525963"/>
          </a:xfrm>
        </p:spPr>
        <p:txBody>
          <a:bodyPr/>
          <a:lstStyle/>
          <a:p>
            <a:r>
              <a:rPr lang="sq-AL" dirty="0"/>
              <a:t>Sektorët e ekonomisë,</a:t>
            </a:r>
          </a:p>
          <a:p>
            <a:r>
              <a:rPr lang="sq-AL" dirty="0"/>
              <a:t>Llojet e pronës,</a:t>
            </a:r>
            <a:endParaRPr lang="en-US" dirty="0"/>
          </a:p>
          <a:p>
            <a:r>
              <a:rPr lang="en-US" dirty="0" err="1"/>
              <a:t>Definimi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firm</a:t>
            </a:r>
            <a:r>
              <a:rPr lang="sq-AL" dirty="0"/>
              <a:t>ës,</a:t>
            </a:r>
          </a:p>
          <a:p>
            <a:r>
              <a:rPr lang="en-US" dirty="0"/>
              <a:t>Format e </a:t>
            </a:r>
            <a:r>
              <a:rPr lang="en-US" dirty="0" err="1"/>
              <a:t>organizimit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biznesit</a:t>
            </a:r>
            <a:endParaRPr lang="sq-AL" dirty="0"/>
          </a:p>
          <a:p>
            <a:r>
              <a:rPr lang="sq-AL" dirty="0"/>
              <a:t>Karakteristikat themelore të </a:t>
            </a:r>
            <a:r>
              <a:rPr lang="en-US" dirty="0" err="1"/>
              <a:t>formave</a:t>
            </a:r>
            <a:r>
              <a:rPr lang="en-US" dirty="0"/>
              <a:t> t</a:t>
            </a:r>
            <a:r>
              <a:rPr lang="sq-AL" dirty="0"/>
              <a:t>ë</a:t>
            </a:r>
            <a:r>
              <a:rPr lang="en-US" dirty="0"/>
              <a:t> </a:t>
            </a:r>
            <a:r>
              <a:rPr lang="en-US" dirty="0" err="1"/>
              <a:t>organizmit</a:t>
            </a:r>
            <a:r>
              <a:rPr lang="en-US" dirty="0"/>
              <a:t> t</a:t>
            </a:r>
            <a:r>
              <a:rPr lang="sq-AL" dirty="0"/>
              <a:t>ë</a:t>
            </a:r>
            <a:r>
              <a:rPr lang="en-US" dirty="0"/>
              <a:t> </a:t>
            </a:r>
            <a:r>
              <a:rPr lang="en-US" dirty="0" err="1"/>
              <a:t>biznesit</a:t>
            </a:r>
            <a:endParaRPr lang="sq-AL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08F110-BAA0-406C-B5D5-9DCBA6D4D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/>
          </a:p>
        </p:txBody>
      </p:sp>
    </p:spTree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q-AL" b="1" dirty="0"/>
              <a:t>Partneriteti (ortakëria, bashkëpronësia)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/>
              <a:t>Dob</a:t>
            </a:r>
            <a:r>
              <a:rPr lang="sq-AL" b="1" u="sng" dirty="0"/>
              <a:t>ë</a:t>
            </a:r>
            <a:r>
              <a:rPr lang="en-US" b="1" u="sng" dirty="0"/>
              <a:t>sit</a:t>
            </a:r>
            <a:r>
              <a:rPr lang="sq-AL" b="1" u="sng" dirty="0"/>
              <a:t>ë</a:t>
            </a:r>
            <a:r>
              <a:rPr lang="en-US" b="1" u="sng" dirty="0"/>
              <a:t> e </a:t>
            </a:r>
            <a:r>
              <a:rPr lang="en-US" b="1" u="sng" dirty="0" err="1"/>
              <a:t>bashk</a:t>
            </a:r>
            <a:r>
              <a:rPr lang="sq-AL" b="1" u="sng" dirty="0"/>
              <a:t>ë</a:t>
            </a:r>
            <a:r>
              <a:rPr lang="en-US" b="1" u="sng" dirty="0" err="1"/>
              <a:t>pron</a:t>
            </a:r>
            <a:r>
              <a:rPr lang="sq-AL" b="1" u="sng" dirty="0"/>
              <a:t>ë</a:t>
            </a:r>
            <a:r>
              <a:rPr lang="en-US" b="1" u="sng" dirty="0"/>
              <a:t>sis</a:t>
            </a:r>
            <a:r>
              <a:rPr lang="sq-AL" b="1" u="sng" dirty="0"/>
              <a:t>ë</a:t>
            </a:r>
            <a:r>
              <a:rPr lang="en-US" b="1" u="sng" dirty="0"/>
              <a:t>:</a:t>
            </a:r>
            <a:endParaRPr lang="en-US" dirty="0"/>
          </a:p>
          <a:p>
            <a:pPr marL="731520"/>
            <a:r>
              <a:rPr lang="en-US" dirty="0"/>
              <a:t>P</a:t>
            </a:r>
            <a:r>
              <a:rPr lang="sq-AL" dirty="0"/>
              <a:t>ë</a:t>
            </a:r>
            <a:r>
              <a:rPr lang="en-US" dirty="0" err="1"/>
              <a:t>rgjegj</a:t>
            </a:r>
            <a:r>
              <a:rPr lang="sq-AL" dirty="0"/>
              <a:t>ë</a:t>
            </a:r>
            <a:r>
              <a:rPr lang="en-US" dirty="0" err="1"/>
              <a:t>sia</a:t>
            </a:r>
            <a:r>
              <a:rPr lang="en-US" dirty="0"/>
              <a:t> e </a:t>
            </a:r>
            <a:r>
              <a:rPr lang="en-US" dirty="0" err="1"/>
              <a:t>pakufizuar</a:t>
            </a:r>
            <a:r>
              <a:rPr lang="en-US" dirty="0"/>
              <a:t> </a:t>
            </a:r>
            <a:r>
              <a:rPr lang="en-US" dirty="0" err="1"/>
              <a:t>financiare</a:t>
            </a:r>
            <a:endParaRPr lang="en-US" dirty="0"/>
          </a:p>
          <a:p>
            <a:pPr marL="731520"/>
            <a:r>
              <a:rPr lang="en-US" dirty="0" err="1"/>
              <a:t>Jeta</a:t>
            </a:r>
            <a:r>
              <a:rPr lang="en-US" dirty="0"/>
              <a:t> e </a:t>
            </a:r>
            <a:r>
              <a:rPr lang="en-US" dirty="0" err="1"/>
              <a:t>kufizuar</a:t>
            </a:r>
            <a:r>
              <a:rPr lang="en-US" dirty="0"/>
              <a:t> e firm</a:t>
            </a:r>
            <a:r>
              <a:rPr lang="sq-AL" dirty="0"/>
              <a:t>ë</a:t>
            </a:r>
            <a:r>
              <a:rPr lang="en-US" dirty="0"/>
              <a:t>s</a:t>
            </a:r>
          </a:p>
          <a:p>
            <a:pPr marL="731520"/>
            <a:r>
              <a:rPr lang="en-US" dirty="0" err="1"/>
              <a:t>Struktura</a:t>
            </a:r>
            <a:r>
              <a:rPr lang="en-US" dirty="0"/>
              <a:t> e </a:t>
            </a:r>
            <a:r>
              <a:rPr lang="en-US" dirty="0" err="1"/>
              <a:t>organizimit</a:t>
            </a:r>
            <a:r>
              <a:rPr lang="en-US" dirty="0"/>
              <a:t> t</a:t>
            </a:r>
            <a:r>
              <a:rPr lang="sq-AL" dirty="0"/>
              <a:t>ë</a:t>
            </a:r>
            <a:r>
              <a:rPr lang="en-US" dirty="0"/>
              <a:t> </a:t>
            </a:r>
            <a:r>
              <a:rPr lang="en-US" dirty="0" err="1"/>
              <a:t>biznesit</a:t>
            </a:r>
            <a:r>
              <a:rPr lang="en-US" dirty="0"/>
              <a:t> me </a:t>
            </a:r>
            <a:r>
              <a:rPr lang="en-US" dirty="0" err="1"/>
              <a:t>bashkepron</a:t>
            </a:r>
            <a:r>
              <a:rPr lang="sq-AL" dirty="0"/>
              <a:t>ë</a:t>
            </a:r>
            <a:r>
              <a:rPr lang="en-US" dirty="0" err="1"/>
              <a:t>si</a:t>
            </a:r>
            <a:endParaRPr lang="en-US" dirty="0"/>
          </a:p>
          <a:p>
            <a:pPr marL="731520"/>
            <a:r>
              <a:rPr lang="en-US" dirty="0" err="1"/>
              <a:t>Rreziku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marr</a:t>
            </a:r>
            <a:r>
              <a:rPr lang="sq-AL" dirty="0"/>
              <a:t>ë</a:t>
            </a:r>
            <a:r>
              <a:rPr lang="en-US" dirty="0" err="1"/>
              <a:t>veshjeve</a:t>
            </a:r>
            <a:r>
              <a:rPr lang="en-US" dirty="0"/>
              <a:t> midis partner</a:t>
            </a:r>
            <a:r>
              <a:rPr lang="sq-AL" dirty="0"/>
              <a:t>ë</a:t>
            </a:r>
            <a:r>
              <a:rPr lang="en-US" dirty="0" err="1"/>
              <a:t>ve</a:t>
            </a:r>
            <a:endParaRPr lang="en-US" dirty="0"/>
          </a:p>
          <a:p>
            <a:pPr marL="731520"/>
            <a:r>
              <a:rPr lang="en-US" dirty="0" err="1"/>
              <a:t>Ndarja</a:t>
            </a:r>
            <a:r>
              <a:rPr lang="en-US" dirty="0"/>
              <a:t> e </a:t>
            </a:r>
            <a:r>
              <a:rPr lang="en-US" dirty="0" err="1"/>
              <a:t>autoriteteve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/>
          </a:p>
        </p:txBody>
      </p:sp>
    </p:spTree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6712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sq-AL" b="1" dirty="0"/>
              <a:t>Korporata</a:t>
            </a:r>
            <a:endParaRPr lang="en-GB" b="1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2204864"/>
            <a:ext cx="7272808" cy="3960440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  <a:defRPr/>
            </a:pPr>
            <a:r>
              <a:rPr lang="sq-AL" sz="5100" dirty="0"/>
              <a:t>  </a:t>
            </a:r>
            <a:r>
              <a:rPr lang="sq-AL" sz="4600" dirty="0"/>
              <a:t>Korporata paraqet </a:t>
            </a:r>
            <a:r>
              <a:rPr lang="sq-AL" sz="4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entitet legal të ndarë </a:t>
            </a:r>
            <a:r>
              <a:rPr lang="sq-AL" sz="4600" dirty="0"/>
              <a:t>nga aksionarët dhe të punësuarit. </a:t>
            </a:r>
          </a:p>
          <a:p>
            <a:pPr>
              <a:lnSpc>
                <a:spcPct val="90000"/>
              </a:lnSpc>
              <a:buNone/>
              <a:defRPr/>
            </a:pPr>
            <a:endParaRPr lang="sq-AL" sz="46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  <a:defRPr/>
            </a:pPr>
            <a:r>
              <a:rPr lang="sq-AL" sz="4600" dirty="0"/>
              <a:t> </a:t>
            </a:r>
            <a:r>
              <a:rPr lang="en-US" sz="4600" dirty="0" err="1"/>
              <a:t>Nevoja</a:t>
            </a:r>
            <a:r>
              <a:rPr lang="en-US" sz="4600" dirty="0"/>
              <a:t> per me </a:t>
            </a:r>
            <a:r>
              <a:rPr lang="en-US" sz="4600" dirty="0" err="1"/>
              <a:t>shume</a:t>
            </a:r>
            <a:r>
              <a:rPr lang="en-US" sz="4600" dirty="0"/>
              <a:t> </a:t>
            </a:r>
            <a:r>
              <a:rPr lang="en-US" sz="4600" dirty="0" err="1"/>
              <a:t>kapital</a:t>
            </a:r>
            <a:r>
              <a:rPr lang="en-US" sz="4600" dirty="0"/>
              <a:t> </a:t>
            </a:r>
            <a:r>
              <a:rPr lang="en-US" sz="4600" dirty="0" err="1"/>
              <a:t>financiar</a:t>
            </a:r>
            <a:r>
              <a:rPr lang="en-US" sz="4600" dirty="0"/>
              <a:t>, </a:t>
            </a:r>
            <a:r>
              <a:rPr lang="en-US" sz="4600" dirty="0" err="1"/>
              <a:t>lindi</a:t>
            </a:r>
            <a:r>
              <a:rPr lang="en-US" sz="4600" dirty="0"/>
              <a:t> </a:t>
            </a:r>
            <a:r>
              <a:rPr lang="en-US" sz="4600" dirty="0" err="1"/>
              <a:t>organizimin</a:t>
            </a:r>
            <a:r>
              <a:rPr lang="en-US" sz="4600" dirty="0"/>
              <a:t> e </a:t>
            </a:r>
            <a:r>
              <a:rPr lang="en-US" sz="4600" dirty="0" err="1"/>
              <a:t>biznesit</a:t>
            </a:r>
            <a:r>
              <a:rPr lang="en-US" sz="4600" dirty="0"/>
              <a:t> ne </a:t>
            </a:r>
            <a:r>
              <a:rPr lang="en-US" sz="4600" dirty="0" err="1"/>
              <a:t>forme</a:t>
            </a:r>
            <a:r>
              <a:rPr lang="en-US" sz="4600" dirty="0"/>
              <a:t> </a:t>
            </a:r>
            <a:r>
              <a:rPr lang="en-US" sz="4600" dirty="0" err="1"/>
              <a:t>korporate</a:t>
            </a:r>
            <a:r>
              <a:rPr lang="sq-AL" sz="4600" dirty="0"/>
              <a:t>. </a:t>
            </a:r>
            <a:r>
              <a:rPr lang="en-US" sz="4600" dirty="0" err="1"/>
              <a:t>Kapitali</a:t>
            </a:r>
            <a:r>
              <a:rPr lang="en-US" sz="4600" dirty="0"/>
              <a:t> </a:t>
            </a:r>
            <a:r>
              <a:rPr lang="en-US" sz="4600" dirty="0" err="1"/>
              <a:t>i</a:t>
            </a:r>
            <a:r>
              <a:rPr lang="en-US" sz="4600" dirty="0"/>
              <a:t> </a:t>
            </a:r>
            <a:r>
              <a:rPr lang="en-US" sz="4600" dirty="0" err="1"/>
              <a:t>korporates</a:t>
            </a:r>
            <a:r>
              <a:rPr lang="en-US" sz="4600" dirty="0"/>
              <a:t> </a:t>
            </a:r>
            <a:r>
              <a:rPr lang="en-US" sz="4600" dirty="0" err="1"/>
              <a:t>formohet</a:t>
            </a:r>
            <a:r>
              <a:rPr lang="en-US" sz="4600" dirty="0"/>
              <a:t> me </a:t>
            </a:r>
            <a:r>
              <a:rPr lang="en-US" sz="4600" dirty="0" err="1"/>
              <a:t>shitjen</a:t>
            </a:r>
            <a:r>
              <a:rPr lang="en-US" sz="4600" dirty="0"/>
              <a:t> e </a:t>
            </a:r>
            <a:r>
              <a:rPr lang="en-US" sz="4600" dirty="0" err="1"/>
              <a:t>aksioneve</a:t>
            </a:r>
            <a:r>
              <a:rPr lang="en-US" sz="4600" dirty="0"/>
              <a:t>, </a:t>
            </a:r>
            <a:r>
              <a:rPr lang="en-US" sz="4600" dirty="0" err="1"/>
              <a:t>prandaj</a:t>
            </a:r>
            <a:r>
              <a:rPr lang="en-US" sz="4600" dirty="0"/>
              <a:t> </a:t>
            </a:r>
            <a:r>
              <a:rPr lang="en-US" sz="4600" dirty="0" err="1"/>
              <a:t>quhet</a:t>
            </a:r>
            <a:r>
              <a:rPr lang="en-US" sz="4600" dirty="0"/>
              <a:t> </a:t>
            </a:r>
            <a:r>
              <a:rPr lang="en-US" sz="4600" dirty="0" err="1"/>
              <a:t>shoqeri</a:t>
            </a:r>
            <a:r>
              <a:rPr lang="en-US" sz="4600" dirty="0"/>
              <a:t> </a:t>
            </a:r>
            <a:r>
              <a:rPr lang="en-US" sz="4600" dirty="0" err="1"/>
              <a:t>aksionare</a:t>
            </a:r>
            <a:r>
              <a:rPr lang="en-US" sz="4600" dirty="0"/>
              <a:t>.</a:t>
            </a:r>
            <a:endParaRPr lang="sq-AL" sz="46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0BE26D3-6FF3-4A33-9D76-A7FB523D8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/>
          </a:p>
        </p:txBody>
      </p:sp>
    </p:spTree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67291-1005-4E55-8757-F17703DB8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q-AL" b="1" dirty="0"/>
              <a:t>Korporata</a:t>
            </a:r>
            <a:endParaRPr lang="sq-A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D40DBB-1B35-46CB-9913-FC217745F5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q"/>
              <a:defRPr/>
            </a:pPr>
            <a:r>
              <a:rPr lang="sq-AL" dirty="0"/>
              <a:t>  </a:t>
            </a:r>
            <a:r>
              <a:rPr lang="en-US" dirty="0"/>
              <a:t>Aksioni – </a:t>
            </a:r>
            <a:r>
              <a:rPr lang="en-US" dirty="0" err="1"/>
              <a:t>titull</a:t>
            </a:r>
            <a:r>
              <a:rPr lang="en-US" dirty="0"/>
              <a:t> </a:t>
            </a:r>
            <a:r>
              <a:rPr lang="en-US" dirty="0" err="1"/>
              <a:t>pronesie</a:t>
            </a:r>
            <a:r>
              <a:rPr lang="en-US" dirty="0"/>
              <a:t> </a:t>
            </a:r>
            <a:r>
              <a:rPr lang="en-US" dirty="0" err="1"/>
              <a:t>qe</a:t>
            </a:r>
            <a:r>
              <a:rPr lang="en-US" dirty="0"/>
              <a:t> </a:t>
            </a:r>
            <a:r>
              <a:rPr lang="en-US" dirty="0" err="1"/>
              <a:t>tregon</a:t>
            </a:r>
            <a:r>
              <a:rPr lang="en-US" dirty="0"/>
              <a:t> </a:t>
            </a:r>
            <a:r>
              <a:rPr lang="en-US" dirty="0" err="1"/>
              <a:t>shumen</a:t>
            </a:r>
            <a:r>
              <a:rPr lang="en-US" dirty="0"/>
              <a:t> e </a:t>
            </a:r>
            <a:r>
              <a:rPr lang="en-US" dirty="0" err="1"/>
              <a:t>mjeteve</a:t>
            </a:r>
            <a:r>
              <a:rPr lang="en-US" dirty="0"/>
              <a:t> </a:t>
            </a:r>
            <a:r>
              <a:rPr lang="en-US" dirty="0" err="1"/>
              <a:t>financiare</a:t>
            </a:r>
            <a:r>
              <a:rPr lang="en-US" dirty="0"/>
              <a:t> </a:t>
            </a:r>
            <a:r>
              <a:rPr lang="en-US" dirty="0" err="1"/>
              <a:t>qe</a:t>
            </a:r>
            <a:r>
              <a:rPr lang="en-US" dirty="0"/>
              <a:t> ka </a:t>
            </a:r>
            <a:r>
              <a:rPr lang="en-US" dirty="0" err="1"/>
              <a:t>investuar</a:t>
            </a:r>
            <a:r>
              <a:rPr lang="en-US" dirty="0"/>
              <a:t> </a:t>
            </a:r>
            <a:r>
              <a:rPr lang="en-US" dirty="0" err="1"/>
              <a:t>aksionari</a:t>
            </a:r>
            <a:r>
              <a:rPr lang="en-US" dirty="0"/>
              <a:t>, </a:t>
            </a:r>
            <a:r>
              <a:rPr lang="en-US" dirty="0" err="1"/>
              <a:t>nga</a:t>
            </a:r>
            <a:r>
              <a:rPr lang="en-US" dirty="0"/>
              <a:t> e </a:t>
            </a:r>
            <a:r>
              <a:rPr lang="en-US" dirty="0" err="1"/>
              <a:t>cila</a:t>
            </a:r>
            <a:r>
              <a:rPr lang="en-US" dirty="0"/>
              <a:t> </a:t>
            </a:r>
            <a:r>
              <a:rPr lang="en-US" dirty="0" err="1"/>
              <a:t>rrjedhin</a:t>
            </a:r>
            <a:r>
              <a:rPr lang="en-US" dirty="0"/>
              <a:t> </a:t>
            </a:r>
            <a:r>
              <a:rPr lang="en-US" dirty="0" err="1"/>
              <a:t>detyrimet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drejtat</a:t>
            </a:r>
            <a:r>
              <a:rPr lang="en-US" dirty="0"/>
              <a:t> e </a:t>
            </a:r>
            <a:r>
              <a:rPr lang="en-US" dirty="0" err="1"/>
              <a:t>fitimit</a:t>
            </a:r>
            <a:r>
              <a:rPr lang="en-US" dirty="0"/>
              <a:t> ne </a:t>
            </a:r>
            <a:r>
              <a:rPr lang="en-US" dirty="0" err="1"/>
              <a:t>korporate</a:t>
            </a:r>
            <a:r>
              <a:rPr lang="en-US" dirty="0"/>
              <a:t>.</a:t>
            </a:r>
            <a:endParaRPr lang="sq-AL" dirty="0"/>
          </a:p>
          <a:p>
            <a:pPr marL="0" indent="0">
              <a:lnSpc>
                <a:spcPct val="90000"/>
              </a:lnSpc>
              <a:buNone/>
              <a:defRPr/>
            </a:pPr>
            <a:endParaRPr lang="en-US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  <a:defRPr/>
            </a:pPr>
            <a:r>
              <a:rPr lang="sq-AL" dirty="0"/>
              <a:t>  </a:t>
            </a:r>
            <a:r>
              <a:rPr lang="en-US" dirty="0" err="1"/>
              <a:t>Pjesa</a:t>
            </a:r>
            <a:r>
              <a:rPr lang="en-US" dirty="0"/>
              <a:t> e </a:t>
            </a:r>
            <a:r>
              <a:rPr lang="en-US" dirty="0" err="1"/>
              <a:t>fitimit</a:t>
            </a:r>
            <a:r>
              <a:rPr lang="en-US" dirty="0"/>
              <a:t> </a:t>
            </a:r>
            <a:r>
              <a:rPr lang="en-US" dirty="0" err="1"/>
              <a:t>qe</a:t>
            </a:r>
            <a:r>
              <a:rPr lang="en-US" dirty="0"/>
              <a:t> </a:t>
            </a:r>
            <a:r>
              <a:rPr lang="en-US" dirty="0" err="1"/>
              <a:t>marrin</a:t>
            </a:r>
            <a:r>
              <a:rPr lang="en-US" dirty="0"/>
              <a:t> </a:t>
            </a:r>
            <a:r>
              <a:rPr lang="en-US" dirty="0" err="1"/>
              <a:t>aksionaret</a:t>
            </a:r>
            <a:r>
              <a:rPr lang="en-US" dirty="0"/>
              <a:t> </a:t>
            </a:r>
            <a:r>
              <a:rPr lang="en-US" dirty="0" err="1"/>
              <a:t>nga</a:t>
            </a:r>
            <a:r>
              <a:rPr lang="en-US" dirty="0"/>
              <a:t> </a:t>
            </a:r>
            <a:r>
              <a:rPr lang="en-US" dirty="0" err="1"/>
              <a:t>aktiviteti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korporates</a:t>
            </a:r>
            <a:r>
              <a:rPr lang="en-US" dirty="0"/>
              <a:t> </a:t>
            </a:r>
            <a:r>
              <a:rPr lang="en-US" dirty="0" err="1"/>
              <a:t>quhet</a:t>
            </a:r>
            <a:r>
              <a:rPr lang="en-US" dirty="0"/>
              <a:t> </a:t>
            </a:r>
            <a:r>
              <a:rPr lang="en-US" dirty="0" err="1"/>
              <a:t>dividente</a:t>
            </a:r>
            <a:r>
              <a:rPr lang="en-US" dirty="0"/>
              <a:t>.</a:t>
            </a:r>
            <a:endParaRPr lang="sq-AL" dirty="0"/>
          </a:p>
          <a:p>
            <a:endParaRPr lang="sq-A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1F73A1-22E6-4A71-8A6A-11FEBE00B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4136456792"/>
      </p:ext>
    </p:extLst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Char char="q"/>
              <a:defRPr/>
            </a:pPr>
            <a:r>
              <a:rPr lang="sq-AL" dirty="0"/>
              <a:t>  Në kohën bashkëkohore, korporatat janë bë pjesë që është dukshëm e rëndësishme për jetën ekonomike.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sq-AL" dirty="0"/>
          </a:p>
          <a:p>
            <a:pPr eaLnBrk="1" hangingPunct="1">
              <a:buFont typeface="Wingdings" panose="05000000000000000000" pitchFamily="2" charset="2"/>
              <a:buChar char="q"/>
              <a:defRPr/>
            </a:pPr>
            <a:r>
              <a:rPr lang="sq-AL"/>
              <a:t>  Njerëzit </a:t>
            </a:r>
            <a:r>
              <a:rPr lang="sq-AL" dirty="0"/>
              <a:t>kanë besim në korporatat për punësim, për të mirat dhe shërbimet e tyre, vlerën e pensioneve, për rritjen ekonomike dhe zhvillimin kulturor.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sq-AL" dirty="0"/>
              <a:t> 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sq-AL" b="1" dirty="0"/>
              <a:t>Korporata</a:t>
            </a:r>
            <a:endParaRPr lang="en-GB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5E77874-710D-4583-821D-ACFCA7891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/>
          </a:p>
        </p:txBody>
      </p:sp>
    </p:spTree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q-AL" b="1" dirty="0"/>
              <a:t>Korporata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sq-AL" b="1" u="sng" dirty="0"/>
              <a:t>  </a:t>
            </a:r>
            <a:r>
              <a:rPr lang="en-US" b="1" u="sng" dirty="0"/>
              <a:t>P</a:t>
            </a:r>
            <a:r>
              <a:rPr lang="sq-AL" b="1" u="sng" dirty="0"/>
              <a:t>ë</a:t>
            </a:r>
            <a:r>
              <a:rPr lang="en-US" b="1" u="sng" dirty="0" err="1"/>
              <a:t>rparesit</a:t>
            </a:r>
            <a:r>
              <a:rPr lang="sq-AL" b="1" u="sng" dirty="0"/>
              <a:t>ë</a:t>
            </a:r>
            <a:r>
              <a:rPr lang="en-US" b="1" u="sng" dirty="0"/>
              <a:t> e </a:t>
            </a:r>
            <a:r>
              <a:rPr lang="en-US" b="1" u="sng" dirty="0" err="1"/>
              <a:t>korporat</a:t>
            </a:r>
            <a:r>
              <a:rPr lang="sq-AL" b="1" u="sng" dirty="0"/>
              <a:t>ë</a:t>
            </a:r>
            <a:r>
              <a:rPr lang="en-US" b="1" u="sng" dirty="0"/>
              <a:t>s:</a:t>
            </a:r>
            <a:endParaRPr lang="en-US" dirty="0"/>
          </a:p>
          <a:p>
            <a:pPr marL="731520"/>
            <a:r>
              <a:rPr lang="en-US" dirty="0" err="1"/>
              <a:t>Detyrim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kufizuar</a:t>
            </a:r>
            <a:r>
              <a:rPr lang="en-US" dirty="0"/>
              <a:t> p</a:t>
            </a:r>
            <a:r>
              <a:rPr lang="sq-AL" dirty="0"/>
              <a:t>ë</a:t>
            </a:r>
            <a:r>
              <a:rPr lang="en-US" dirty="0"/>
              <a:t>r </a:t>
            </a:r>
            <a:r>
              <a:rPr lang="en-US" dirty="0" err="1"/>
              <a:t>aksionar</a:t>
            </a:r>
            <a:r>
              <a:rPr lang="sq-AL" dirty="0"/>
              <a:t>ë</a:t>
            </a:r>
            <a:r>
              <a:rPr lang="en-US" dirty="0"/>
              <a:t>t</a:t>
            </a:r>
          </a:p>
          <a:p>
            <a:pPr marL="731520"/>
            <a:r>
              <a:rPr lang="en-US" dirty="0" err="1"/>
              <a:t>Pron</a:t>
            </a:r>
            <a:r>
              <a:rPr lang="sq-AL" dirty="0"/>
              <a:t>ë</a:t>
            </a:r>
            <a:r>
              <a:rPr lang="en-US" dirty="0" err="1"/>
              <a:t>sia</a:t>
            </a:r>
            <a:r>
              <a:rPr lang="en-US" dirty="0"/>
              <a:t> e </a:t>
            </a:r>
            <a:r>
              <a:rPr lang="en-US" dirty="0" err="1"/>
              <a:t>transferuar</a:t>
            </a:r>
            <a:endParaRPr lang="en-US" dirty="0"/>
          </a:p>
          <a:p>
            <a:pPr marL="731520"/>
            <a:r>
              <a:rPr lang="en-US" dirty="0"/>
              <a:t>Aft</a:t>
            </a:r>
            <a:r>
              <a:rPr lang="sq-AL" dirty="0"/>
              <a:t>ë</a:t>
            </a:r>
            <a:r>
              <a:rPr lang="en-US" dirty="0" err="1"/>
              <a:t>sia</a:t>
            </a:r>
            <a:r>
              <a:rPr lang="en-US" dirty="0"/>
              <a:t> p</a:t>
            </a:r>
            <a:r>
              <a:rPr lang="sq-AL" dirty="0"/>
              <a:t>ë</a:t>
            </a:r>
            <a:r>
              <a:rPr lang="en-US" dirty="0"/>
              <a:t>r t</a:t>
            </a:r>
            <a:r>
              <a:rPr lang="sq-AL" dirty="0"/>
              <a:t>ë</a:t>
            </a:r>
            <a:r>
              <a:rPr lang="en-US" dirty="0"/>
              <a:t> t</a:t>
            </a:r>
            <a:r>
              <a:rPr lang="sq-AL" dirty="0"/>
              <a:t>ë</a:t>
            </a:r>
            <a:r>
              <a:rPr lang="en-US" dirty="0" err="1"/>
              <a:t>rhequr</a:t>
            </a:r>
            <a:r>
              <a:rPr lang="en-US" dirty="0"/>
              <a:t> </a:t>
            </a:r>
            <a:r>
              <a:rPr lang="en-US" dirty="0" err="1"/>
              <a:t>kapital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/>
          </a:p>
        </p:txBody>
      </p:sp>
    </p:spTree>
  </p:cSld>
  <p:clrMapOvr>
    <a:masterClrMapping/>
  </p:clrMapOvr>
  <p:transition spd="med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q-AL" b="1" dirty="0"/>
              <a:t>Korporata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sq-AL" b="1" u="sng" dirty="0"/>
              <a:t>  </a:t>
            </a:r>
            <a:r>
              <a:rPr lang="en-US" b="1" u="sng" dirty="0" err="1"/>
              <a:t>Dobesite</a:t>
            </a:r>
            <a:r>
              <a:rPr lang="en-US" b="1" u="sng" dirty="0"/>
              <a:t> e </a:t>
            </a:r>
            <a:r>
              <a:rPr lang="en-US" b="1" u="sng" dirty="0" err="1"/>
              <a:t>korporates</a:t>
            </a:r>
            <a:r>
              <a:rPr lang="en-US" b="1" u="sng" dirty="0"/>
              <a:t>:</a:t>
            </a:r>
            <a:endParaRPr lang="en-US" u="sng" dirty="0"/>
          </a:p>
          <a:p>
            <a:pPr marL="731520"/>
            <a:r>
              <a:rPr lang="en-US" dirty="0" err="1"/>
              <a:t>Korporatat</a:t>
            </a:r>
            <a:r>
              <a:rPr lang="en-US" dirty="0"/>
              <a:t> </a:t>
            </a:r>
            <a:r>
              <a:rPr lang="en-US" dirty="0" err="1"/>
              <a:t>jane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kushtueshme</a:t>
            </a:r>
            <a:r>
              <a:rPr lang="en-US" dirty="0"/>
              <a:t> per </a:t>
            </a:r>
            <a:r>
              <a:rPr lang="en-US" dirty="0" err="1"/>
              <a:t>t’u</a:t>
            </a:r>
            <a:r>
              <a:rPr lang="en-US" dirty="0"/>
              <a:t> </a:t>
            </a:r>
            <a:r>
              <a:rPr lang="en-US" dirty="0" err="1"/>
              <a:t>themeluar</a:t>
            </a:r>
            <a:endParaRPr lang="en-US" dirty="0"/>
          </a:p>
          <a:p>
            <a:pPr marL="731520"/>
            <a:r>
              <a:rPr lang="en-US" dirty="0" err="1"/>
              <a:t>Taksat</a:t>
            </a:r>
            <a:r>
              <a:rPr lang="en-US" dirty="0"/>
              <a:t> e </a:t>
            </a:r>
            <a:r>
              <a:rPr lang="en-US" dirty="0" err="1"/>
              <a:t>dyfishta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/>
          </a:p>
        </p:txBody>
      </p:sp>
    </p:spTree>
  </p:cSld>
  <p:clrMapOvr>
    <a:masterClrMapping/>
  </p:clrMapOvr>
  <p:transition spd="med">
    <p:zo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691680" y="1700808"/>
            <a:ext cx="6480720" cy="4104456"/>
            <a:chOff x="1680" y="6555"/>
            <a:chExt cx="8640" cy="3588"/>
          </a:xfrm>
        </p:grpSpPr>
        <p:grpSp>
          <p:nvGrpSpPr>
            <p:cNvPr id="1027" name="Group 3"/>
            <p:cNvGrpSpPr>
              <a:grpSpLocks/>
            </p:cNvGrpSpPr>
            <p:nvPr/>
          </p:nvGrpSpPr>
          <p:grpSpPr bwMode="auto">
            <a:xfrm>
              <a:off x="1680" y="7082"/>
              <a:ext cx="8640" cy="3061"/>
              <a:chOff x="1680" y="7082"/>
              <a:chExt cx="8640" cy="3061"/>
            </a:xfrm>
          </p:grpSpPr>
          <p:sp>
            <p:nvSpPr>
              <p:cNvPr id="1028" name="Rectangle 4"/>
              <p:cNvSpPr>
                <a:spLocks noChangeArrowheads="1"/>
              </p:cNvSpPr>
              <p:nvPr/>
            </p:nvSpPr>
            <p:spPr bwMode="auto">
              <a:xfrm>
                <a:off x="1680" y="7082"/>
                <a:ext cx="555" cy="375"/>
              </a:xfrm>
              <a:prstGeom prst="rect">
                <a:avLst/>
              </a:prstGeom>
              <a:gradFill rotWithShape="0">
                <a:gsLst>
                  <a:gs pos="0">
                    <a:srgbClr val="92CDDC"/>
                  </a:gs>
                  <a:gs pos="50000">
                    <a:srgbClr val="4BACC6"/>
                  </a:gs>
                  <a:gs pos="100000">
                    <a:srgbClr val="92CDDC"/>
                  </a:gs>
                </a:gsLst>
                <a:lin ang="5400000" scaled="1"/>
              </a:gradFill>
              <a:ln w="12700">
                <a:solidFill>
                  <a:srgbClr val="4BACC6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205867"/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9" name="Rectangle 5"/>
              <p:cNvSpPr>
                <a:spLocks noChangeArrowheads="1"/>
              </p:cNvSpPr>
              <p:nvPr/>
            </p:nvSpPr>
            <p:spPr bwMode="auto">
              <a:xfrm>
                <a:off x="2578" y="7082"/>
                <a:ext cx="555" cy="375"/>
              </a:xfrm>
              <a:prstGeom prst="rect">
                <a:avLst/>
              </a:prstGeom>
              <a:gradFill rotWithShape="0">
                <a:gsLst>
                  <a:gs pos="0">
                    <a:srgbClr val="92CDDC"/>
                  </a:gs>
                  <a:gs pos="50000">
                    <a:srgbClr val="4BACC6"/>
                  </a:gs>
                  <a:gs pos="100000">
                    <a:srgbClr val="92CDDC"/>
                  </a:gs>
                </a:gsLst>
                <a:lin ang="5400000" scaled="1"/>
              </a:gradFill>
              <a:ln w="12700">
                <a:solidFill>
                  <a:srgbClr val="4BACC6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205867"/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0" name="Rectangle 6"/>
              <p:cNvSpPr>
                <a:spLocks noChangeArrowheads="1"/>
              </p:cNvSpPr>
              <p:nvPr/>
            </p:nvSpPr>
            <p:spPr bwMode="auto">
              <a:xfrm>
                <a:off x="3476" y="7082"/>
                <a:ext cx="555" cy="375"/>
              </a:xfrm>
              <a:prstGeom prst="rect">
                <a:avLst/>
              </a:prstGeom>
              <a:gradFill rotWithShape="0">
                <a:gsLst>
                  <a:gs pos="0">
                    <a:srgbClr val="92CDDC"/>
                  </a:gs>
                  <a:gs pos="50000">
                    <a:srgbClr val="4BACC6"/>
                  </a:gs>
                  <a:gs pos="100000">
                    <a:srgbClr val="92CDDC"/>
                  </a:gs>
                </a:gsLst>
                <a:lin ang="5400000" scaled="1"/>
              </a:gradFill>
              <a:ln w="12700">
                <a:solidFill>
                  <a:srgbClr val="4BACC6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205867"/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1" name="Rectangle 7"/>
              <p:cNvSpPr>
                <a:spLocks noChangeArrowheads="1"/>
              </p:cNvSpPr>
              <p:nvPr/>
            </p:nvSpPr>
            <p:spPr bwMode="auto">
              <a:xfrm>
                <a:off x="4375" y="7082"/>
                <a:ext cx="555" cy="375"/>
              </a:xfrm>
              <a:prstGeom prst="rect">
                <a:avLst/>
              </a:prstGeom>
              <a:gradFill rotWithShape="0">
                <a:gsLst>
                  <a:gs pos="0">
                    <a:srgbClr val="92CDDC"/>
                  </a:gs>
                  <a:gs pos="50000">
                    <a:srgbClr val="4BACC6"/>
                  </a:gs>
                  <a:gs pos="100000">
                    <a:srgbClr val="92CDDC"/>
                  </a:gs>
                </a:gsLst>
                <a:lin ang="5400000" scaled="1"/>
              </a:gradFill>
              <a:ln w="12700">
                <a:solidFill>
                  <a:srgbClr val="4BACC6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205867"/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2" name="Rectangle 8"/>
              <p:cNvSpPr>
                <a:spLocks noChangeArrowheads="1"/>
              </p:cNvSpPr>
              <p:nvPr/>
            </p:nvSpPr>
            <p:spPr bwMode="auto">
              <a:xfrm>
                <a:off x="5273" y="7082"/>
                <a:ext cx="555" cy="375"/>
              </a:xfrm>
              <a:prstGeom prst="rect">
                <a:avLst/>
              </a:prstGeom>
              <a:gradFill rotWithShape="0">
                <a:gsLst>
                  <a:gs pos="0">
                    <a:srgbClr val="92CDDC"/>
                  </a:gs>
                  <a:gs pos="50000">
                    <a:srgbClr val="4BACC6"/>
                  </a:gs>
                  <a:gs pos="100000">
                    <a:srgbClr val="92CDDC"/>
                  </a:gs>
                </a:gsLst>
                <a:lin ang="5400000" scaled="1"/>
              </a:gradFill>
              <a:ln w="12700">
                <a:solidFill>
                  <a:srgbClr val="4BACC6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205867"/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3" name="Rectangle 9"/>
              <p:cNvSpPr>
                <a:spLocks noChangeArrowheads="1"/>
              </p:cNvSpPr>
              <p:nvPr/>
            </p:nvSpPr>
            <p:spPr bwMode="auto">
              <a:xfrm>
                <a:off x="6171" y="7082"/>
                <a:ext cx="555" cy="375"/>
              </a:xfrm>
              <a:prstGeom prst="rect">
                <a:avLst/>
              </a:prstGeom>
              <a:gradFill rotWithShape="0">
                <a:gsLst>
                  <a:gs pos="0">
                    <a:srgbClr val="92CDDC"/>
                  </a:gs>
                  <a:gs pos="50000">
                    <a:srgbClr val="4BACC6"/>
                  </a:gs>
                  <a:gs pos="100000">
                    <a:srgbClr val="92CDDC"/>
                  </a:gs>
                </a:gsLst>
                <a:lin ang="5400000" scaled="1"/>
              </a:gradFill>
              <a:ln w="12700">
                <a:solidFill>
                  <a:srgbClr val="4BACC6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205867"/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4" name="Rectangle 10"/>
              <p:cNvSpPr>
                <a:spLocks noChangeArrowheads="1"/>
              </p:cNvSpPr>
              <p:nvPr/>
            </p:nvSpPr>
            <p:spPr bwMode="auto">
              <a:xfrm>
                <a:off x="7070" y="7082"/>
                <a:ext cx="555" cy="375"/>
              </a:xfrm>
              <a:prstGeom prst="rect">
                <a:avLst/>
              </a:prstGeom>
              <a:gradFill rotWithShape="0">
                <a:gsLst>
                  <a:gs pos="0">
                    <a:srgbClr val="92CDDC"/>
                  </a:gs>
                  <a:gs pos="50000">
                    <a:srgbClr val="4BACC6"/>
                  </a:gs>
                  <a:gs pos="100000">
                    <a:srgbClr val="92CDDC"/>
                  </a:gs>
                </a:gsLst>
                <a:lin ang="5400000" scaled="1"/>
              </a:gradFill>
              <a:ln w="12700">
                <a:solidFill>
                  <a:srgbClr val="4BACC6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205867"/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7968" y="7082"/>
                <a:ext cx="555" cy="375"/>
              </a:xfrm>
              <a:prstGeom prst="rect">
                <a:avLst/>
              </a:prstGeom>
              <a:gradFill rotWithShape="0">
                <a:gsLst>
                  <a:gs pos="0">
                    <a:srgbClr val="92CDDC"/>
                  </a:gs>
                  <a:gs pos="50000">
                    <a:srgbClr val="4BACC6"/>
                  </a:gs>
                  <a:gs pos="100000">
                    <a:srgbClr val="92CDDC"/>
                  </a:gs>
                </a:gsLst>
                <a:lin ang="5400000" scaled="1"/>
              </a:gradFill>
              <a:ln w="12700">
                <a:solidFill>
                  <a:srgbClr val="4BACC6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205867"/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8866" y="7082"/>
                <a:ext cx="555" cy="375"/>
              </a:xfrm>
              <a:prstGeom prst="rect">
                <a:avLst/>
              </a:prstGeom>
              <a:gradFill rotWithShape="0">
                <a:gsLst>
                  <a:gs pos="0">
                    <a:srgbClr val="92CDDC"/>
                  </a:gs>
                  <a:gs pos="50000">
                    <a:srgbClr val="4BACC6"/>
                  </a:gs>
                  <a:gs pos="100000">
                    <a:srgbClr val="92CDDC"/>
                  </a:gs>
                </a:gsLst>
                <a:lin ang="5400000" scaled="1"/>
              </a:gradFill>
              <a:ln w="12700">
                <a:solidFill>
                  <a:srgbClr val="4BACC6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205867"/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9765" y="7082"/>
                <a:ext cx="555" cy="375"/>
              </a:xfrm>
              <a:prstGeom prst="rect">
                <a:avLst/>
              </a:prstGeom>
              <a:gradFill rotWithShape="0">
                <a:gsLst>
                  <a:gs pos="0">
                    <a:srgbClr val="92CDDC"/>
                  </a:gs>
                  <a:gs pos="50000">
                    <a:srgbClr val="4BACC6"/>
                  </a:gs>
                  <a:gs pos="100000">
                    <a:srgbClr val="92CDDC"/>
                  </a:gs>
                </a:gsLst>
                <a:lin ang="5400000" scaled="1"/>
              </a:gradFill>
              <a:ln w="12700">
                <a:solidFill>
                  <a:srgbClr val="4BACC6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205867"/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4375" y="8672"/>
                <a:ext cx="3250" cy="375"/>
              </a:xfrm>
              <a:prstGeom prst="rect">
                <a:avLst/>
              </a:prstGeom>
              <a:gradFill rotWithShape="0">
                <a:gsLst>
                  <a:gs pos="0">
                    <a:srgbClr val="92CDDC"/>
                  </a:gs>
                  <a:gs pos="50000">
                    <a:srgbClr val="4BACC6"/>
                  </a:gs>
                  <a:gs pos="100000">
                    <a:srgbClr val="92CDDC"/>
                  </a:gs>
                </a:gsLst>
                <a:lin ang="5400000" scaled="1"/>
              </a:gradFill>
              <a:ln w="12700">
                <a:solidFill>
                  <a:srgbClr val="4BACC6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205867"/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q-AL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BORDIN E DREJTORËVE</a:t>
                </a:r>
                <a:endPara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9" name="Rectangle 15"/>
              <p:cNvSpPr>
                <a:spLocks noChangeArrowheads="1"/>
              </p:cNvSpPr>
              <p:nvPr/>
            </p:nvSpPr>
            <p:spPr bwMode="auto">
              <a:xfrm>
                <a:off x="4885" y="9768"/>
                <a:ext cx="2185" cy="375"/>
              </a:xfrm>
              <a:prstGeom prst="rect">
                <a:avLst/>
              </a:prstGeom>
              <a:gradFill rotWithShape="0">
                <a:gsLst>
                  <a:gs pos="0">
                    <a:srgbClr val="92CDDC"/>
                  </a:gs>
                  <a:gs pos="50000">
                    <a:srgbClr val="4BACC6"/>
                  </a:gs>
                  <a:gs pos="100000">
                    <a:srgbClr val="92CDDC"/>
                  </a:gs>
                </a:gsLst>
                <a:lin ang="5400000" scaled="1"/>
              </a:gradFill>
              <a:ln w="12700">
                <a:solidFill>
                  <a:srgbClr val="4BACC6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205867"/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q-AL" sz="20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PRESIDENTIN</a:t>
                </a:r>
                <a:endPara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040" name="AutoShape 16"/>
              <p:cNvCxnSpPr>
                <a:cxnSpLocks noChangeShapeType="1"/>
              </p:cNvCxnSpPr>
              <p:nvPr/>
            </p:nvCxnSpPr>
            <p:spPr bwMode="auto">
              <a:xfrm>
                <a:off x="2010" y="7458"/>
                <a:ext cx="2605" cy="121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041" name="AutoShape 17"/>
              <p:cNvCxnSpPr>
                <a:cxnSpLocks noChangeShapeType="1"/>
              </p:cNvCxnSpPr>
              <p:nvPr/>
            </p:nvCxnSpPr>
            <p:spPr bwMode="auto">
              <a:xfrm flipH="1">
                <a:off x="6171" y="7458"/>
                <a:ext cx="1194" cy="121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042" name="AutoShape 18"/>
              <p:cNvCxnSpPr>
                <a:cxnSpLocks noChangeShapeType="1"/>
              </p:cNvCxnSpPr>
              <p:nvPr/>
            </p:nvCxnSpPr>
            <p:spPr bwMode="auto">
              <a:xfrm>
                <a:off x="4615" y="7458"/>
                <a:ext cx="1115" cy="121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043" name="AutoShape 19"/>
              <p:cNvCxnSpPr>
                <a:cxnSpLocks noChangeShapeType="1"/>
              </p:cNvCxnSpPr>
              <p:nvPr/>
            </p:nvCxnSpPr>
            <p:spPr bwMode="auto">
              <a:xfrm>
                <a:off x="3806" y="7458"/>
                <a:ext cx="1594" cy="121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044" name="AutoShape 20"/>
              <p:cNvCxnSpPr>
                <a:cxnSpLocks noChangeShapeType="1"/>
              </p:cNvCxnSpPr>
              <p:nvPr/>
            </p:nvCxnSpPr>
            <p:spPr bwMode="auto">
              <a:xfrm>
                <a:off x="2970" y="7458"/>
                <a:ext cx="1915" cy="121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045" name="AutoShape 21"/>
              <p:cNvCxnSpPr>
                <a:cxnSpLocks noChangeShapeType="1"/>
              </p:cNvCxnSpPr>
              <p:nvPr/>
            </p:nvCxnSpPr>
            <p:spPr bwMode="auto">
              <a:xfrm flipH="1">
                <a:off x="5925" y="7458"/>
                <a:ext cx="525" cy="121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046" name="AutoShape 22"/>
              <p:cNvCxnSpPr>
                <a:cxnSpLocks noChangeShapeType="1"/>
              </p:cNvCxnSpPr>
              <p:nvPr/>
            </p:nvCxnSpPr>
            <p:spPr bwMode="auto">
              <a:xfrm>
                <a:off x="5565" y="7458"/>
                <a:ext cx="263" cy="121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047" name="AutoShape 23"/>
              <p:cNvCxnSpPr>
                <a:cxnSpLocks noChangeShapeType="1"/>
              </p:cNvCxnSpPr>
              <p:nvPr/>
            </p:nvCxnSpPr>
            <p:spPr bwMode="auto">
              <a:xfrm flipH="1">
                <a:off x="6555" y="7458"/>
                <a:ext cx="1710" cy="121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048" name="AutoShape 24"/>
              <p:cNvCxnSpPr>
                <a:cxnSpLocks noChangeShapeType="1"/>
              </p:cNvCxnSpPr>
              <p:nvPr/>
            </p:nvCxnSpPr>
            <p:spPr bwMode="auto">
              <a:xfrm flipH="1">
                <a:off x="7070" y="7532"/>
                <a:ext cx="2020" cy="114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049" name="AutoShape 25"/>
              <p:cNvCxnSpPr>
                <a:cxnSpLocks noChangeShapeType="1"/>
              </p:cNvCxnSpPr>
              <p:nvPr/>
            </p:nvCxnSpPr>
            <p:spPr bwMode="auto">
              <a:xfrm flipH="1">
                <a:off x="7365" y="7532"/>
                <a:ext cx="2650" cy="114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</p:grpSp>
        <p:cxnSp>
          <p:nvCxnSpPr>
            <p:cNvPr id="1050" name="AutoShape 26"/>
            <p:cNvCxnSpPr>
              <a:cxnSpLocks noChangeShapeType="1"/>
            </p:cNvCxnSpPr>
            <p:nvPr/>
          </p:nvCxnSpPr>
          <p:spPr bwMode="auto">
            <a:xfrm flipH="1">
              <a:off x="5925" y="9048"/>
              <a:ext cx="25" cy="72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051" name="Text Box 27"/>
            <p:cNvSpPr txBox="1">
              <a:spLocks noChangeArrowheads="1"/>
            </p:cNvSpPr>
            <p:nvPr/>
          </p:nvSpPr>
          <p:spPr bwMode="auto">
            <a:xfrm>
              <a:off x="5010" y="7832"/>
              <a:ext cx="1915" cy="46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sq-AL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Zgjedhin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2" name="Text Box 28"/>
            <p:cNvSpPr txBox="1">
              <a:spLocks noChangeArrowheads="1"/>
            </p:cNvSpPr>
            <p:nvPr/>
          </p:nvSpPr>
          <p:spPr bwMode="auto">
            <a:xfrm>
              <a:off x="4798" y="9092"/>
              <a:ext cx="2262" cy="46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sq-AL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Emëron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3" name="Text Box 29"/>
            <p:cNvSpPr txBox="1">
              <a:spLocks noChangeArrowheads="1"/>
            </p:cNvSpPr>
            <p:nvPr/>
          </p:nvSpPr>
          <p:spPr bwMode="auto">
            <a:xfrm>
              <a:off x="4885" y="6555"/>
              <a:ext cx="2459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sq-AL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Aksionarët</a:t>
              </a: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sq-AL" b="1" dirty="0"/>
              <a:t>Korporata</a:t>
            </a:r>
            <a:endParaRPr lang="en-GB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B2D9B83-9470-43D0-A467-F5A99A4BC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/>
          </a:p>
        </p:txBody>
      </p:sp>
    </p:spTree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q-AL"/>
              <a:t>Dy sektorët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9632" y="1600200"/>
            <a:ext cx="6480720" cy="45259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sq-AL" dirty="0"/>
              <a:t>Ekonomia mund të ndahet në dy sektorë:</a:t>
            </a:r>
          </a:p>
          <a:p>
            <a:pPr marL="640080" indent="0" eaLnBrk="1" hangingPunct="1"/>
            <a:r>
              <a:rPr lang="sq-AL" dirty="0"/>
              <a:t> </a:t>
            </a:r>
            <a:r>
              <a:rPr lang="sq-AL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Sektori privat</a:t>
            </a:r>
          </a:p>
          <a:p>
            <a:pPr marL="640080" indent="0" eaLnBrk="1" hangingPunct="1"/>
            <a:r>
              <a:rPr lang="sq-AL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Sektori publik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F4E74EB-EA55-456F-8E0B-2A4401DDC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q-AL" dirty="0"/>
              <a:t>Sektori privat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q-AL" dirty="0"/>
              <a:t>Personat fizik dhe firmat që janë në pronësi të individëve privat</a:t>
            </a:r>
          </a:p>
          <a:p>
            <a:pPr eaLnBrk="1" hangingPunct="1"/>
            <a:r>
              <a:rPr lang="sq-AL" dirty="0"/>
              <a:t>Firmat në sektorin privat përfshijnë:</a:t>
            </a:r>
          </a:p>
          <a:p>
            <a:pPr lvl="1" eaLnBrk="1" hangingPunct="1"/>
            <a:r>
              <a:rPr lang="sq-AL" dirty="0"/>
              <a:t>Pronësia e vetme</a:t>
            </a:r>
          </a:p>
          <a:p>
            <a:pPr lvl="1" eaLnBrk="1" hangingPunct="1"/>
            <a:r>
              <a:rPr lang="sq-AL" dirty="0"/>
              <a:t>Kompanitë private të kufizuara</a:t>
            </a:r>
          </a:p>
          <a:p>
            <a:pPr lvl="1" eaLnBrk="1" hangingPunct="1"/>
            <a:r>
              <a:rPr lang="sq-AL" dirty="0"/>
              <a:t>Ortakëritë </a:t>
            </a:r>
          </a:p>
          <a:p>
            <a:pPr lvl="1" eaLnBrk="1" hangingPunct="1"/>
            <a:r>
              <a:rPr lang="sq-AL" dirty="0"/>
              <a:t>Kompanitë publike të kufizuara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6297907-06FF-440C-BF74-316484CA5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q-AL" dirty="0"/>
              <a:t>Sektori publik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624" y="1600200"/>
            <a:ext cx="7499176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sq-AL" sz="2800" dirty="0"/>
              <a:t>Të themeluara nga qeveria qendrore, qeverisja lokale dhe bizneset që janë në pronë të qeverisë</a:t>
            </a:r>
          </a:p>
          <a:p>
            <a:pPr eaLnBrk="1" hangingPunct="1"/>
            <a:r>
              <a:rPr lang="sq-AL" sz="2800" dirty="0"/>
              <a:t>Numri i firmave në pronësi të qeverisë në kohë të fundit ka ra dukshëm</a:t>
            </a:r>
          </a:p>
          <a:p>
            <a:pPr eaLnBrk="1" hangingPunct="1"/>
            <a:r>
              <a:rPr lang="sq-AL" sz="2800" dirty="0"/>
              <a:t>Për shembull tani kanë ngelur:  Posta e Maqedonisë, ELEM, Hekurudhat e Maqedonisë.......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9C428AD-FFCC-428D-9088-60360A67F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Objektivat</a:t>
            </a:r>
            <a:r>
              <a:rPr lang="en-US" dirty="0"/>
              <a:t> e firm</a:t>
            </a:r>
            <a:r>
              <a:rPr lang="sq-AL" dirty="0"/>
              <a:t>ë</a:t>
            </a:r>
            <a:r>
              <a:rPr lang="en-US" dirty="0"/>
              <a:t>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600200"/>
            <a:ext cx="7715200" cy="4525963"/>
          </a:xfrm>
        </p:spPr>
        <p:txBody>
          <a:bodyPr/>
          <a:lstStyle/>
          <a:p>
            <a:r>
              <a:rPr lang="en-US" dirty="0" err="1"/>
              <a:t>Maksimizimi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fitimit</a:t>
            </a:r>
            <a:endParaRPr lang="en-US" dirty="0"/>
          </a:p>
          <a:p>
            <a:r>
              <a:rPr lang="en-US" dirty="0" err="1"/>
              <a:t>Rritja</a:t>
            </a:r>
            <a:r>
              <a:rPr lang="en-US" dirty="0"/>
              <a:t> e </a:t>
            </a:r>
            <a:r>
              <a:rPr lang="en-US" dirty="0" err="1"/>
              <a:t>pjesemarrjes</a:t>
            </a:r>
            <a:r>
              <a:rPr lang="en-US" dirty="0"/>
              <a:t> n</a:t>
            </a:r>
            <a:r>
              <a:rPr lang="sq-AL" dirty="0"/>
              <a:t>ë</a:t>
            </a:r>
            <a:r>
              <a:rPr lang="en-US" dirty="0"/>
              <a:t> </a:t>
            </a:r>
            <a:r>
              <a:rPr lang="en-US" dirty="0" err="1"/>
              <a:t>treg</a:t>
            </a:r>
            <a:endParaRPr lang="en-US" dirty="0"/>
          </a:p>
          <a:p>
            <a:r>
              <a:rPr lang="en-US" dirty="0"/>
              <a:t>D</a:t>
            </a:r>
            <a:r>
              <a:rPr lang="sq-AL" dirty="0"/>
              <a:t>ë</a:t>
            </a:r>
            <a:r>
              <a:rPr lang="en-US" dirty="0" err="1"/>
              <a:t>shira</a:t>
            </a:r>
            <a:r>
              <a:rPr lang="en-US" dirty="0"/>
              <a:t> p</a:t>
            </a:r>
            <a:r>
              <a:rPr lang="sq-AL" dirty="0"/>
              <a:t>ë</a:t>
            </a:r>
            <a:r>
              <a:rPr lang="en-US" dirty="0"/>
              <a:t>r t</a:t>
            </a:r>
            <a:r>
              <a:rPr lang="sq-AL" dirty="0"/>
              <a:t>ë</a:t>
            </a:r>
            <a:r>
              <a:rPr lang="en-US" dirty="0"/>
              <a:t> </a:t>
            </a:r>
            <a:r>
              <a:rPr lang="en-US" dirty="0" err="1"/>
              <a:t>krijuar</a:t>
            </a:r>
            <a:r>
              <a:rPr lang="en-US" dirty="0"/>
              <a:t> </a:t>
            </a:r>
            <a:r>
              <a:rPr lang="en-US" dirty="0" err="1"/>
              <a:t>imazh</a:t>
            </a:r>
            <a:r>
              <a:rPr lang="en-US" dirty="0"/>
              <a:t> t</a:t>
            </a:r>
            <a:r>
              <a:rPr lang="sq-AL" dirty="0"/>
              <a:t>ë</a:t>
            </a:r>
            <a:r>
              <a:rPr lang="en-US" dirty="0"/>
              <a:t> </a:t>
            </a:r>
            <a:r>
              <a:rPr lang="en-US" dirty="0" err="1"/>
              <a:t>mir</a:t>
            </a:r>
            <a:r>
              <a:rPr lang="sq-AL" dirty="0"/>
              <a:t>ë</a:t>
            </a:r>
            <a:r>
              <a:rPr lang="en-US" dirty="0"/>
              <a:t> n</a:t>
            </a:r>
            <a:r>
              <a:rPr lang="sq-AL" dirty="0"/>
              <a:t>ë</a:t>
            </a:r>
            <a:r>
              <a:rPr lang="en-US" dirty="0"/>
              <a:t> </a:t>
            </a:r>
            <a:r>
              <a:rPr lang="en-US" dirty="0" err="1"/>
              <a:t>sfer</a:t>
            </a:r>
            <a:r>
              <a:rPr lang="sq-AL" dirty="0"/>
              <a:t>ë</a:t>
            </a:r>
            <a:r>
              <a:rPr lang="en-US" dirty="0"/>
              <a:t>n e pun</a:t>
            </a:r>
            <a:r>
              <a:rPr lang="sq-AL" dirty="0"/>
              <a:t>ë</a:t>
            </a:r>
            <a:r>
              <a:rPr lang="en-US" dirty="0" err="1"/>
              <a:t>simit</a:t>
            </a:r>
            <a:endParaRPr lang="en-US" dirty="0"/>
          </a:p>
          <a:p>
            <a:r>
              <a:rPr lang="en-US" dirty="0" err="1"/>
              <a:t>Lufta</a:t>
            </a:r>
            <a:r>
              <a:rPr lang="en-US" dirty="0"/>
              <a:t> p</a:t>
            </a:r>
            <a:r>
              <a:rPr lang="sq-AL" dirty="0"/>
              <a:t>ë</a:t>
            </a:r>
            <a:r>
              <a:rPr lang="en-US" dirty="0"/>
              <a:t>r </a:t>
            </a:r>
            <a:r>
              <a:rPr lang="en-US" dirty="0" err="1"/>
              <a:t>prestigj</a:t>
            </a:r>
            <a:endParaRPr lang="en-US" dirty="0"/>
          </a:p>
          <a:p>
            <a:r>
              <a:rPr lang="en-US" dirty="0" err="1"/>
              <a:t>Organizata</a:t>
            </a:r>
            <a:r>
              <a:rPr lang="en-US" dirty="0"/>
              <a:t> </a:t>
            </a:r>
            <a:r>
              <a:rPr lang="en-US" dirty="0" err="1"/>
              <a:t>jofitimprur</a:t>
            </a:r>
            <a:r>
              <a:rPr lang="sq-AL" dirty="0"/>
              <a:t>ë</a:t>
            </a:r>
            <a:r>
              <a:rPr lang="en-US" dirty="0"/>
              <a:t>se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048EE5-F5B6-44F4-87C2-2B01ED1D9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/>
          </a:p>
        </p:txBody>
      </p:sp>
    </p:spTree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Karakteristikat</a:t>
            </a:r>
            <a:r>
              <a:rPr lang="en-US" dirty="0"/>
              <a:t> e sip</a:t>
            </a:r>
            <a:r>
              <a:rPr lang="sq-AL" dirty="0"/>
              <a:t>ë</a:t>
            </a:r>
            <a:r>
              <a:rPr lang="en-US" dirty="0" err="1"/>
              <a:t>rmarr</a:t>
            </a:r>
            <a:r>
              <a:rPr lang="sq-AL" dirty="0"/>
              <a:t>ë</a:t>
            </a:r>
            <a:r>
              <a:rPr lang="en-US" dirty="0"/>
              <a:t>sit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525963"/>
          </a:xfrm>
        </p:spPr>
        <p:txBody>
          <a:bodyPr/>
          <a:lstStyle/>
          <a:p>
            <a:r>
              <a:rPr lang="en-US" dirty="0"/>
              <a:t>D</a:t>
            </a:r>
            <a:r>
              <a:rPr lang="sq-AL" dirty="0"/>
              <a:t>ë</a:t>
            </a:r>
            <a:r>
              <a:rPr lang="en-US" dirty="0" err="1"/>
              <a:t>shira</a:t>
            </a:r>
            <a:r>
              <a:rPr lang="en-US" dirty="0"/>
              <a:t> p</a:t>
            </a:r>
            <a:r>
              <a:rPr lang="sq-AL" dirty="0"/>
              <a:t>ë</a:t>
            </a:r>
            <a:r>
              <a:rPr lang="en-US" dirty="0"/>
              <a:t>r t</a:t>
            </a:r>
            <a:r>
              <a:rPr lang="sq-AL" dirty="0"/>
              <a:t>ë</a:t>
            </a:r>
            <a:r>
              <a:rPr lang="en-US" dirty="0"/>
              <a:t> b</a:t>
            </a:r>
            <a:r>
              <a:rPr lang="sq-AL" dirty="0"/>
              <a:t>ë</a:t>
            </a:r>
            <a:r>
              <a:rPr lang="en-US" dirty="0"/>
              <a:t>r</a:t>
            </a:r>
            <a:r>
              <a:rPr lang="sq-AL" dirty="0"/>
              <a:t>ë</a:t>
            </a:r>
            <a:r>
              <a:rPr lang="en-US" dirty="0"/>
              <a:t> </a:t>
            </a:r>
            <a:r>
              <a:rPr lang="en-US" dirty="0" err="1"/>
              <a:t>para</a:t>
            </a:r>
            <a:endParaRPr lang="en-US" dirty="0"/>
          </a:p>
          <a:p>
            <a:r>
              <a:rPr lang="en-US" dirty="0" err="1"/>
              <a:t>Fleksibiliteti</a:t>
            </a:r>
            <a:endParaRPr lang="en-US" dirty="0"/>
          </a:p>
          <a:p>
            <a:r>
              <a:rPr lang="en-US" dirty="0" err="1"/>
              <a:t>Zot</a:t>
            </a:r>
            <a:r>
              <a:rPr lang="sq-AL" dirty="0"/>
              <a:t>ë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organizimi</a:t>
            </a:r>
            <a:endParaRPr lang="en-US" dirty="0"/>
          </a:p>
          <a:p>
            <a:r>
              <a:rPr lang="en-US" dirty="0" err="1"/>
              <a:t>Niveli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lart</a:t>
            </a:r>
            <a:r>
              <a:rPr lang="sq-AL" dirty="0"/>
              <a:t>ë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energjis</a:t>
            </a:r>
            <a:r>
              <a:rPr lang="sq-AL" dirty="0"/>
              <a:t>ë</a:t>
            </a:r>
            <a:endParaRPr lang="en-US" dirty="0"/>
          </a:p>
          <a:p>
            <a:r>
              <a:rPr lang="en-US" dirty="0"/>
              <a:t>Mir</a:t>
            </a:r>
            <a:r>
              <a:rPr lang="sq-AL" dirty="0"/>
              <a:t>ë</a:t>
            </a:r>
            <a:r>
              <a:rPr lang="en-US" dirty="0" err="1"/>
              <a:t>besimi</a:t>
            </a:r>
            <a:r>
              <a:rPr lang="en-US" dirty="0"/>
              <a:t> n</a:t>
            </a:r>
            <a:r>
              <a:rPr lang="sq-AL" dirty="0"/>
              <a:t>ë</a:t>
            </a:r>
            <a:r>
              <a:rPr lang="en-US" dirty="0"/>
              <a:t> aft</a:t>
            </a:r>
            <a:r>
              <a:rPr lang="sq-AL" dirty="0"/>
              <a:t>ë</a:t>
            </a:r>
            <a:r>
              <a:rPr lang="en-US" dirty="0" err="1"/>
              <a:t>si</a:t>
            </a:r>
            <a:r>
              <a:rPr lang="en-US" dirty="0"/>
              <a:t> p</a:t>
            </a:r>
            <a:r>
              <a:rPr lang="sq-AL" dirty="0"/>
              <a:t>ë</a:t>
            </a:r>
            <a:r>
              <a:rPr lang="en-US" dirty="0"/>
              <a:t>r t</a:t>
            </a:r>
            <a:r>
              <a:rPr lang="sq-AL" dirty="0"/>
              <a:t>ë</a:t>
            </a:r>
            <a:r>
              <a:rPr lang="en-US" dirty="0"/>
              <a:t> </a:t>
            </a:r>
            <a:r>
              <a:rPr lang="en-US" dirty="0" err="1"/>
              <a:t>pasur</a:t>
            </a:r>
            <a:r>
              <a:rPr lang="en-US" dirty="0"/>
              <a:t> </a:t>
            </a:r>
            <a:r>
              <a:rPr lang="en-US" dirty="0" err="1"/>
              <a:t>sukses</a:t>
            </a:r>
            <a:endParaRPr lang="en-US" dirty="0"/>
          </a:p>
          <a:p>
            <a:r>
              <a:rPr lang="en-US" dirty="0" err="1"/>
              <a:t>Orientimi</a:t>
            </a:r>
            <a:r>
              <a:rPr lang="en-US" dirty="0"/>
              <a:t> n</a:t>
            </a:r>
            <a:r>
              <a:rPr lang="sq-AL" dirty="0"/>
              <a:t>ë</a:t>
            </a:r>
            <a:r>
              <a:rPr lang="en-US" dirty="0"/>
              <a:t> t</a:t>
            </a:r>
            <a:r>
              <a:rPr lang="sq-AL" dirty="0"/>
              <a:t>ë</a:t>
            </a:r>
            <a:r>
              <a:rPr lang="en-US" dirty="0"/>
              <a:t> </a:t>
            </a:r>
            <a:r>
              <a:rPr lang="en-US" dirty="0" err="1"/>
              <a:t>ardhmen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 dirty="0"/>
          </a:p>
        </p:txBody>
      </p:sp>
    </p:spTree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q-AL" dirty="0"/>
              <a:t>Organizatat e biznesit</a:t>
            </a:r>
            <a:endParaRPr lang="en-GB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3528" y="1295400"/>
            <a:ext cx="8363272" cy="4835525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q"/>
              <a:defRPr/>
            </a:pPr>
            <a:r>
              <a:rPr lang="sq-AL" dirty="0"/>
              <a:t> Biznesi </a:t>
            </a:r>
            <a:r>
              <a:rPr lang="en-GB" dirty="0"/>
              <a:t>(</a:t>
            </a:r>
            <a:r>
              <a:rPr lang="sq-AL" b="1" dirty="0"/>
              <a:t>kompani</a:t>
            </a:r>
            <a:r>
              <a:rPr lang="sq-AL" dirty="0"/>
              <a:t>, </a:t>
            </a:r>
            <a:r>
              <a:rPr lang="sq-AL" b="1" dirty="0"/>
              <a:t>ndërmarrje</a:t>
            </a:r>
            <a:r>
              <a:rPr lang="sq-AL" dirty="0"/>
              <a:t> ose </a:t>
            </a:r>
            <a:r>
              <a:rPr lang="sq-AL" b="1" dirty="0"/>
              <a:t>firmë</a:t>
            </a:r>
            <a:r>
              <a:rPr lang="en-GB" dirty="0"/>
              <a:t>)</a:t>
            </a:r>
            <a:r>
              <a:rPr lang="sq-AL" dirty="0"/>
              <a:t> është organizatë e njohur ligjërisht e themeluar për </a:t>
            </a:r>
            <a:r>
              <a:rPr lang="sq-AL" i="1" dirty="0"/>
              <a:t>sigurimin e të mirave dhe shërbimeve </a:t>
            </a:r>
            <a:r>
              <a:rPr lang="sq-AL" dirty="0"/>
              <a:t>për </a:t>
            </a:r>
            <a:r>
              <a:rPr lang="sq-AL" b="1" dirty="0"/>
              <a:t>konsumatorët</a:t>
            </a:r>
            <a:r>
              <a:rPr lang="sq-AL" dirty="0"/>
              <a:t>.</a:t>
            </a:r>
            <a:r>
              <a:rPr lang="en-GB" dirty="0"/>
              <a:t> </a:t>
            </a:r>
          </a:p>
          <a:p>
            <a:pPr eaLnBrk="1" hangingPunct="1">
              <a:buFont typeface="Wingdings" panose="05000000000000000000" pitchFamily="2" charset="2"/>
              <a:buChar char="q"/>
              <a:defRPr/>
            </a:pPr>
            <a:r>
              <a:rPr lang="sq-AL" dirty="0"/>
              <a:t> Bizneset janë dominante në ekonomitë e tregut, të cilat më së shumti janë me pronë private dhe janë të themeluara të sjellin fitim i cili do të rrisë mirëqenien e pronarëve të tij dhe do ta risë biznesin.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54D94CC-9621-4763-B43D-0FFD052A4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/>
          </a:p>
        </p:txBody>
      </p:sp>
    </p:spTree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sq-AL" b="1" dirty="0"/>
              <a:t>Format themelore të pronësisë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q"/>
              <a:defRPr/>
            </a:pPr>
            <a:r>
              <a:rPr lang="sq-AL" dirty="0"/>
              <a:t> Edhe pse llojet e pronësisë së biznesit dallojnë për shkak të legjislacionit, ekzistojnë disa lloje të përgjithshme:  </a:t>
            </a:r>
            <a:endParaRPr lang="en-US" b="1" dirty="0"/>
          </a:p>
          <a:p>
            <a:pPr marL="731520" eaLnBrk="1" hangingPunct="1">
              <a:defRPr/>
            </a:pPr>
            <a:r>
              <a:rPr lang="sq-AL" i="1" dirty="0"/>
              <a:t>Pronësia e vetme</a:t>
            </a:r>
          </a:p>
          <a:p>
            <a:pPr marL="731520" eaLnBrk="1" hangingPunct="1">
              <a:defRPr/>
            </a:pPr>
            <a:r>
              <a:rPr lang="sq-AL" i="1" dirty="0"/>
              <a:t>Ortakëria </a:t>
            </a:r>
          </a:p>
          <a:p>
            <a:pPr marL="731520" eaLnBrk="1" hangingPunct="1">
              <a:defRPr/>
            </a:pPr>
            <a:r>
              <a:rPr lang="sq-AL" i="1" dirty="0"/>
              <a:t>korporata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A711409-EFCA-4546-9105-4ABA96180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b="1"/>
          </a:p>
        </p:txBody>
      </p:sp>
    </p:spTree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4110</TotalTime>
  <Words>1158</Words>
  <Application>Microsoft Office PowerPoint</Application>
  <PresentationFormat>On-screen Show (4:3)</PresentationFormat>
  <Paragraphs>159</Paragraphs>
  <Slides>26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Times New Roman</vt:lpstr>
      <vt:lpstr>Verdana</vt:lpstr>
      <vt:lpstr>Wingdings</vt:lpstr>
      <vt:lpstr>Office Theme</vt:lpstr>
      <vt:lpstr>PowerPoint Presentation</vt:lpstr>
      <vt:lpstr>Agjenda e ligjëratës </vt:lpstr>
      <vt:lpstr>Dy sektorët</vt:lpstr>
      <vt:lpstr>Sektori privat</vt:lpstr>
      <vt:lpstr>Sektori publik</vt:lpstr>
      <vt:lpstr>Objektivat e firmës</vt:lpstr>
      <vt:lpstr>Karakteristikat e sipërmarrësit</vt:lpstr>
      <vt:lpstr>Organizatat e biznesit</vt:lpstr>
      <vt:lpstr>Format themelore të pronësisë</vt:lpstr>
      <vt:lpstr>Llojet e ndërmarrjeve</vt:lpstr>
      <vt:lpstr>Tiparet e organizatave të biznesit</vt:lpstr>
      <vt:lpstr>Pronësia e vetme</vt:lpstr>
      <vt:lpstr>Pronësia e vetme</vt:lpstr>
      <vt:lpstr>Pronësia e vetme</vt:lpstr>
      <vt:lpstr>Pronësia e vetme</vt:lpstr>
      <vt:lpstr>Pronësia e vetme</vt:lpstr>
      <vt:lpstr>Partneriteti (ortakëria, bashkëpronësia)</vt:lpstr>
      <vt:lpstr>Partneriteti (ortakëria, bashkëpronësia)</vt:lpstr>
      <vt:lpstr>Partneriteti (ortakëria, bashkëpronësia)</vt:lpstr>
      <vt:lpstr>Partneriteti (ortakëria, bashkëpronësia)</vt:lpstr>
      <vt:lpstr>Korporata</vt:lpstr>
      <vt:lpstr>Korporata</vt:lpstr>
      <vt:lpstr>Korporata</vt:lpstr>
      <vt:lpstr>Korporata</vt:lpstr>
      <vt:lpstr>Korporata</vt:lpstr>
      <vt:lpstr>Korporata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Taradi Josip</dc:creator>
  <cp:lastModifiedBy>RAMAN</cp:lastModifiedBy>
  <cp:revision>1236</cp:revision>
  <cp:lastPrinted>1601-01-01T00:00:00Z</cp:lastPrinted>
  <dcterms:created xsi:type="dcterms:W3CDTF">2005-05-07T17:27:58Z</dcterms:created>
  <dcterms:modified xsi:type="dcterms:W3CDTF">2020-03-29T21:02:44Z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