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025CC-A940-482E-BF64-27E4F3BE252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01ADF-8A7E-47AF-8C57-CC9830807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2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0007E4-1359-4598-825E-962087DB91A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B5706-EC29-4FC1-8AFA-036A0033D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F3F84D-8AAE-421D-BB86-F761B7914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8295F-C284-42B6-A013-5FEDEDCC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BD2B-84F6-4F9C-A3C6-71C2E78C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9D9FE-06CD-4EF4-8893-AB1CDA8A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9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D52AB-AF3A-431B-9CB1-D23FFCA0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55D867-8494-4FF1-8860-FAB2C4764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517D7-70A2-456E-83D3-48E099CE8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8104D-6F05-49C9-8E30-2139E3F0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C4F44-2572-4FC9-9EE8-7038033F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386C35-9B0B-4E1C-89B0-3946BFC37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BD19E-B1E8-458E-9A4C-3527524D3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8217E-A3D4-4DB5-85B0-D5D58913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E61A9-B685-4A17-BADB-FCE5A214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15D2E-A6E2-4043-AC20-BC899211D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7F75A-D57F-4BC1-B92A-885B74FE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838F7-5D39-4928-B1E0-B3ED190C8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FAA79-8F5C-45D6-A3CC-6358A980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7B931-DA8E-4974-8855-3B790FDF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F0B31-606D-41E8-BA26-99DDA824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9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543DD-870D-4A4D-9CBC-69BE9181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DEBF-E42E-4612-BBB5-EAAAAA829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6B82-73C4-4824-A7F4-25977829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491C8-B8B4-4153-A34A-8009E937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8D4EA-4920-40CD-9E22-605253C08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2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59FC0-59E2-4CC5-97B6-A6F1F208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8A72-A43F-4392-844A-497AB1F98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25FA1-C912-40F1-99CF-7F312F0EA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6187F-581B-4116-9616-E3D3259A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95073-2AE6-4D42-BCF5-66CF383F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4DD7F-1B01-4537-AACD-11670A73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3A55-69E5-40F7-9625-4050DF1B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CE16F-3176-4B0B-AC53-42EBDC1D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7392A-8773-477A-A6A0-2C58C02E1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F31B6-C070-4946-A5D0-83DD4DEBE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D042D-8F33-43E2-A8F2-BC62CF38E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C50EE-60AF-4F81-9E8E-4F9BF48B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965FCA-0B1F-402A-85EB-9EC8FA44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CAAC5-3445-4CEF-A1B1-1C8B933F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4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C4C04-4332-43D8-BF42-E2F5B37B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3AF3AE-738F-4E30-A17C-6BF4FB70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3AA95-4411-4105-AA17-40177D9F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63C73-F9AD-4D0D-9BC3-FA5B1E32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E9C28-8B0F-4E17-A4F9-0BFB1E98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A39C3-CE93-41C9-9311-A137DB14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5073F-5D2C-4AA9-B698-CEC8C32F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9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B4480-C1BC-46C3-995A-9262A00C2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E93C2-129A-472D-A7B5-E753573C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2F2AE-61D0-4000-8CB7-7417EBFC4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36F0C-DCD6-48C7-8B4D-3EA57F4D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E3F4C-40F3-4D96-A4A1-0D9F5796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545BD-C859-4906-A470-094D4488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5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D26EC-B9D8-4ADF-B144-D57A55350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34AEB-6056-41CD-88C2-F056F1245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q-A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7B9E2-3FFC-4C69-A16C-4E716ABF0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4BCD9-7663-4A03-AE1B-3C83615B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61BE3-29AF-4637-9F6D-37971145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452E8-20C8-47F2-9369-D343C2F0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6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650BD-E1C9-4F31-BF08-C7BD8AD5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81213-0065-403D-9DD7-8FCB1E9A5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E8D32-2773-43DC-A985-F05E1AFD6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4722-A2AF-47F0-BEF4-C1FD73F1A55C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CD865-05B3-431A-BD01-13681AA3C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B18EC-2808-4EE2-AEF5-A0010B31B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0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914400" y="5661025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/>
            <a:endParaRPr lang="sq-AL" sz="800" b="1" dirty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75856" y="2276872"/>
            <a:ext cx="5868144" cy="83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5000"/>
              </a:lnSpc>
            </a:pP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Prodhimi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dhe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kostoja</a:t>
            </a:r>
            <a:endParaRPr lang="en-GB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76872"/>
          </a:xfrm>
          <a:prstGeom prst="rect">
            <a:avLst/>
          </a:prstGeom>
          <a:solidFill>
            <a:srgbClr val="276B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2132856"/>
          </a:xfrm>
          <a:prstGeom prst="rect">
            <a:avLst/>
          </a:prstGeom>
          <a:solidFill>
            <a:srgbClr val="82B1E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 descr="C:\BusWeb3\Images\Euro72x.jpg"/>
          <p:cNvPicPr>
            <a:picLocks noChangeAspect="1" noChangeArrowheads="1"/>
          </p:cNvPicPr>
          <p:nvPr/>
        </p:nvPicPr>
        <p:blipFill>
          <a:blip r:embed="rId3" cstate="print"/>
          <a:srcRect l="8347" t="64453" r="1291"/>
          <a:stretch>
            <a:fillRect/>
          </a:stretch>
        </p:blipFill>
        <p:spPr bwMode="auto">
          <a:xfrm>
            <a:off x="3275856" y="4581129"/>
            <a:ext cx="5868144" cy="2276872"/>
          </a:xfrm>
          <a:prstGeom prst="rect">
            <a:avLst/>
          </a:prstGeom>
          <a:noFill/>
        </p:spPr>
      </p:pic>
      <p:pic>
        <p:nvPicPr>
          <p:cNvPr id="10" name="Picture 6" descr="C:\BusWeb3\Images\BS17026B1.jpg"/>
          <p:cNvPicPr>
            <a:picLocks noChangeAspect="1" noChangeArrowheads="1"/>
          </p:cNvPicPr>
          <p:nvPr/>
        </p:nvPicPr>
        <p:blipFill>
          <a:blip r:embed="rId4" cstate="print"/>
          <a:srcRect t="4832" r="44531" b="13757"/>
          <a:stretch>
            <a:fillRect/>
          </a:stretch>
        </p:blipFill>
        <p:spPr bwMode="auto">
          <a:xfrm>
            <a:off x="0" y="1737866"/>
            <a:ext cx="3275856" cy="3131294"/>
          </a:xfrm>
          <a:prstGeom prst="rect">
            <a:avLst/>
          </a:prstGeom>
          <a:noFill/>
        </p:spPr>
      </p:pic>
      <p:pic>
        <p:nvPicPr>
          <p:cNvPr id="11" name="Picture 7" descr="C:\BusWeb3\Images\72y.jpg"/>
          <p:cNvPicPr>
            <a:picLocks noChangeAspect="1" noChangeArrowheads="1"/>
          </p:cNvPicPr>
          <p:nvPr/>
        </p:nvPicPr>
        <p:blipFill>
          <a:blip r:embed="rId5" cstate="print"/>
          <a:srcRect l="1981" t="10497" b="5289"/>
          <a:stretch>
            <a:fillRect/>
          </a:stretch>
        </p:blipFill>
        <p:spPr bwMode="auto">
          <a:xfrm>
            <a:off x="5148064" y="0"/>
            <a:ext cx="3995936" cy="213285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Relacioni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MP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AP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72200" y="609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Times" panose="02020603050405020304" pitchFamily="18" charset="0"/>
                <a:cs typeface="Times" panose="02020603050405020304" pitchFamily="18" charset="0"/>
              </a:rPr>
              <a:t>Puna</a:t>
            </a:r>
            <a:endParaRPr lang="en-US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438400" y="18288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438400" y="5867400"/>
            <a:ext cx="487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4384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00200" y="1828800"/>
            <a:ext cx="762000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16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12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10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8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6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2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</a:pPr>
            <a:endParaRPr lang="en-US" sz="1600" b="1">
              <a:latin typeface="Modern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09800" y="58674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Modern"/>
              </a:rPr>
              <a:t>0      1     2     3     4     5     6     7     8     9     10    11    12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 rot="-5400000">
            <a:off x="527051" y="3290888"/>
            <a:ext cx="1903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Modern"/>
              </a:rPr>
              <a:t>Autputi</a:t>
            </a:r>
            <a:r>
              <a:rPr lang="en-US" b="1" dirty="0">
                <a:latin typeface="Modern"/>
              </a:rPr>
              <a:t>/</a:t>
            </a:r>
            <a:r>
              <a:rPr lang="en-US" b="1" dirty="0" err="1">
                <a:latin typeface="Modern"/>
              </a:rPr>
              <a:t>Prodhimi</a:t>
            </a:r>
            <a:endParaRPr lang="en-US" b="1" dirty="0">
              <a:latin typeface="Modern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438400" y="5486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38400" y="5029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438400" y="4495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438400" y="3962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38400" y="3505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438400" y="2971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438400" y="2514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438400" y="1981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V="1">
            <a:off x="2743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3124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V="1">
            <a:off x="3505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V="1">
            <a:off x="3886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4191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V="1">
            <a:off x="4572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4953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V="1">
            <a:off x="5257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V="1">
            <a:off x="5638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V="1">
            <a:off x="6019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V="1">
            <a:off x="647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V="1">
            <a:off x="6858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62" name="Text Box 30"/>
          <p:cNvSpPr txBox="1">
            <a:spLocks noChangeArrowheads="1"/>
          </p:cNvSpPr>
          <p:nvPr/>
        </p:nvSpPr>
        <p:spPr bwMode="auto">
          <a:xfrm>
            <a:off x="5715000" y="3429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chemeClr val="accent2"/>
                </a:solidFill>
                <a:latin typeface="Calibri" pitchFamily="34" charset="0"/>
              </a:rPr>
              <a:t>AP</a:t>
            </a:r>
            <a:endParaRPr lang="en-US" b="1" i="1">
              <a:latin typeface="Calibri" pitchFamily="34" charset="0"/>
            </a:endParaRPr>
          </a:p>
        </p:txBody>
      </p:sp>
      <p:sp>
        <p:nvSpPr>
          <p:cNvPr id="453663" name="Text Box 31"/>
          <p:cNvSpPr txBox="1">
            <a:spLocks noChangeArrowheads="1"/>
          </p:cNvSpPr>
          <p:nvPr/>
        </p:nvSpPr>
        <p:spPr bwMode="auto">
          <a:xfrm>
            <a:off x="5486400" y="5257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99"/>
                </a:solidFill>
                <a:latin typeface="Calibri" pitchFamily="34" charset="0"/>
              </a:rPr>
              <a:t>MP</a:t>
            </a:r>
            <a:endParaRPr lang="en-US" sz="2000" b="1" i="1">
              <a:latin typeface="Calibri" pitchFamily="34" charset="0"/>
            </a:endParaRP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2438400" y="5257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438400" y="4800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438400" y="4267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2438400" y="3733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2438400" y="3200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4384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438400" y="2209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2438400" y="5715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72" name="Freeform 40"/>
          <p:cNvSpPr>
            <a:spLocks/>
          </p:cNvSpPr>
          <p:nvPr/>
        </p:nvSpPr>
        <p:spPr bwMode="auto">
          <a:xfrm>
            <a:off x="2857500" y="2046288"/>
            <a:ext cx="2792413" cy="3822700"/>
          </a:xfrm>
          <a:custGeom>
            <a:avLst/>
            <a:gdLst>
              <a:gd name="T0" fmla="*/ 0 w 1759"/>
              <a:gd name="T1" fmla="*/ 2147483647 h 2408"/>
              <a:gd name="T2" fmla="*/ 2147483647 w 1759"/>
              <a:gd name="T3" fmla="*/ 2147483647 h 2408"/>
              <a:gd name="T4" fmla="*/ 2147483647 w 1759"/>
              <a:gd name="T5" fmla="*/ 2147483647 h 2408"/>
              <a:gd name="T6" fmla="*/ 2147483647 w 1759"/>
              <a:gd name="T7" fmla="*/ 2147483647 h 2408"/>
              <a:gd name="T8" fmla="*/ 2147483647 w 1759"/>
              <a:gd name="T9" fmla="*/ 2147483647 h 2408"/>
              <a:gd name="T10" fmla="*/ 2147483647 w 1759"/>
              <a:gd name="T11" fmla="*/ 2147483647 h 2408"/>
              <a:gd name="T12" fmla="*/ 2147483647 w 1759"/>
              <a:gd name="T13" fmla="*/ 2147483647 h 2408"/>
              <a:gd name="T14" fmla="*/ 2147483647 w 1759"/>
              <a:gd name="T15" fmla="*/ 2147483647 h 2408"/>
              <a:gd name="T16" fmla="*/ 2147483647 w 1759"/>
              <a:gd name="T17" fmla="*/ 2147483647 h 2408"/>
              <a:gd name="T18" fmla="*/ 2147483647 w 1759"/>
              <a:gd name="T19" fmla="*/ 2147483647 h 2408"/>
              <a:gd name="T20" fmla="*/ 2147483647 w 1759"/>
              <a:gd name="T21" fmla="*/ 2147483647 h 2408"/>
              <a:gd name="T22" fmla="*/ 2147483647 w 1759"/>
              <a:gd name="T23" fmla="*/ 2147483647 h 2408"/>
              <a:gd name="T24" fmla="*/ 2147483647 w 1759"/>
              <a:gd name="T25" fmla="*/ 2147483647 h 2408"/>
              <a:gd name="T26" fmla="*/ 2147483647 w 1759"/>
              <a:gd name="T27" fmla="*/ 2147483647 h 2408"/>
              <a:gd name="T28" fmla="*/ 2147483647 w 1759"/>
              <a:gd name="T29" fmla="*/ 2147483647 h 2408"/>
              <a:gd name="T30" fmla="*/ 2147483647 w 1759"/>
              <a:gd name="T31" fmla="*/ 2147483647 h 2408"/>
              <a:gd name="T32" fmla="*/ 2147483647 w 1759"/>
              <a:gd name="T33" fmla="*/ 2147483647 h 2408"/>
              <a:gd name="T34" fmla="*/ 2147483647 w 1759"/>
              <a:gd name="T35" fmla="*/ 2147483647 h 2408"/>
              <a:gd name="T36" fmla="*/ 2147483647 w 1759"/>
              <a:gd name="T37" fmla="*/ 2147483647 h 2408"/>
              <a:gd name="T38" fmla="*/ 2147483647 w 1759"/>
              <a:gd name="T39" fmla="*/ 2147483647 h 2408"/>
              <a:gd name="T40" fmla="*/ 2147483647 w 1759"/>
              <a:gd name="T41" fmla="*/ 2147483647 h 24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9"/>
              <a:gd name="T64" fmla="*/ 0 h 2408"/>
              <a:gd name="T65" fmla="*/ 1759 w 1759"/>
              <a:gd name="T66" fmla="*/ 2408 h 24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9" h="2408">
                <a:moveTo>
                  <a:pt x="0" y="535"/>
                </a:moveTo>
                <a:cubicBezTo>
                  <a:pt x="20" y="518"/>
                  <a:pt x="65" y="487"/>
                  <a:pt x="120" y="439"/>
                </a:cubicBezTo>
                <a:cubicBezTo>
                  <a:pt x="175" y="391"/>
                  <a:pt x="264" y="308"/>
                  <a:pt x="328" y="247"/>
                </a:cubicBezTo>
                <a:cubicBezTo>
                  <a:pt x="392" y="186"/>
                  <a:pt x="465" y="107"/>
                  <a:pt x="504" y="71"/>
                </a:cubicBezTo>
                <a:cubicBezTo>
                  <a:pt x="543" y="35"/>
                  <a:pt x="540" y="42"/>
                  <a:pt x="560" y="31"/>
                </a:cubicBezTo>
                <a:cubicBezTo>
                  <a:pt x="580" y="20"/>
                  <a:pt x="605" y="11"/>
                  <a:pt x="624" y="7"/>
                </a:cubicBezTo>
                <a:cubicBezTo>
                  <a:pt x="643" y="3"/>
                  <a:pt x="643" y="0"/>
                  <a:pt x="672" y="7"/>
                </a:cubicBezTo>
                <a:cubicBezTo>
                  <a:pt x="701" y="14"/>
                  <a:pt x="763" y="11"/>
                  <a:pt x="800" y="47"/>
                </a:cubicBezTo>
                <a:cubicBezTo>
                  <a:pt x="837" y="83"/>
                  <a:pt x="877" y="188"/>
                  <a:pt x="896" y="223"/>
                </a:cubicBezTo>
                <a:cubicBezTo>
                  <a:pt x="915" y="258"/>
                  <a:pt x="903" y="230"/>
                  <a:pt x="912" y="255"/>
                </a:cubicBezTo>
                <a:cubicBezTo>
                  <a:pt x="921" y="280"/>
                  <a:pt x="931" y="308"/>
                  <a:pt x="952" y="375"/>
                </a:cubicBezTo>
                <a:cubicBezTo>
                  <a:pt x="973" y="442"/>
                  <a:pt x="1016" y="560"/>
                  <a:pt x="1040" y="655"/>
                </a:cubicBezTo>
                <a:cubicBezTo>
                  <a:pt x="1064" y="750"/>
                  <a:pt x="1075" y="842"/>
                  <a:pt x="1096" y="943"/>
                </a:cubicBezTo>
                <a:cubicBezTo>
                  <a:pt x="1117" y="1044"/>
                  <a:pt x="1128" y="1127"/>
                  <a:pt x="1168" y="1263"/>
                </a:cubicBezTo>
                <a:cubicBezTo>
                  <a:pt x="1208" y="1399"/>
                  <a:pt x="1292" y="1639"/>
                  <a:pt x="1336" y="1759"/>
                </a:cubicBezTo>
                <a:cubicBezTo>
                  <a:pt x="1380" y="1879"/>
                  <a:pt x="1393" y="1903"/>
                  <a:pt x="1432" y="1983"/>
                </a:cubicBezTo>
                <a:cubicBezTo>
                  <a:pt x="1471" y="2063"/>
                  <a:pt x="1537" y="2188"/>
                  <a:pt x="1568" y="2239"/>
                </a:cubicBezTo>
                <a:cubicBezTo>
                  <a:pt x="1599" y="2290"/>
                  <a:pt x="1592" y="2266"/>
                  <a:pt x="1616" y="2287"/>
                </a:cubicBezTo>
                <a:cubicBezTo>
                  <a:pt x="1640" y="2308"/>
                  <a:pt x="1689" y="2347"/>
                  <a:pt x="1712" y="2367"/>
                </a:cubicBezTo>
                <a:cubicBezTo>
                  <a:pt x="1735" y="2387"/>
                  <a:pt x="1745" y="2408"/>
                  <a:pt x="1752" y="2407"/>
                </a:cubicBezTo>
                <a:cubicBezTo>
                  <a:pt x="1759" y="2406"/>
                  <a:pt x="1752" y="2383"/>
                  <a:pt x="1752" y="2359"/>
                </a:cubicBezTo>
              </a:path>
            </a:pathLst>
          </a:cu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73" name="Freeform 41"/>
          <p:cNvSpPr>
            <a:spLocks/>
          </p:cNvSpPr>
          <p:nvPr/>
        </p:nvSpPr>
        <p:spPr bwMode="auto">
          <a:xfrm>
            <a:off x="2743200" y="2700338"/>
            <a:ext cx="2933700" cy="1198562"/>
          </a:xfrm>
          <a:custGeom>
            <a:avLst/>
            <a:gdLst>
              <a:gd name="T0" fmla="*/ 0 w 1848"/>
              <a:gd name="T1" fmla="*/ 2147483647 h 755"/>
              <a:gd name="T2" fmla="*/ 2147483647 w 1848"/>
              <a:gd name="T3" fmla="*/ 2147483647 h 755"/>
              <a:gd name="T4" fmla="*/ 2147483647 w 1848"/>
              <a:gd name="T5" fmla="*/ 2147483647 h 755"/>
              <a:gd name="T6" fmla="*/ 2147483647 w 1848"/>
              <a:gd name="T7" fmla="*/ 2147483647 h 755"/>
              <a:gd name="T8" fmla="*/ 2147483647 w 1848"/>
              <a:gd name="T9" fmla="*/ 2147483647 h 755"/>
              <a:gd name="T10" fmla="*/ 2147483647 w 1848"/>
              <a:gd name="T11" fmla="*/ 2147483647 h 755"/>
              <a:gd name="T12" fmla="*/ 2147483647 w 1848"/>
              <a:gd name="T13" fmla="*/ 2147483647 h 755"/>
              <a:gd name="T14" fmla="*/ 2147483647 w 1848"/>
              <a:gd name="T15" fmla="*/ 2147483647 h 7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48"/>
              <a:gd name="T25" fmla="*/ 0 h 755"/>
              <a:gd name="T26" fmla="*/ 1848 w 1848"/>
              <a:gd name="T27" fmla="*/ 755 h 7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8" h="755">
                <a:moveTo>
                  <a:pt x="0" y="507"/>
                </a:moveTo>
                <a:cubicBezTo>
                  <a:pt x="39" y="478"/>
                  <a:pt x="143" y="387"/>
                  <a:pt x="232" y="331"/>
                </a:cubicBezTo>
                <a:cubicBezTo>
                  <a:pt x="321" y="275"/>
                  <a:pt x="441" y="216"/>
                  <a:pt x="536" y="171"/>
                </a:cubicBezTo>
                <a:cubicBezTo>
                  <a:pt x="631" y="126"/>
                  <a:pt x="715" y="84"/>
                  <a:pt x="800" y="59"/>
                </a:cubicBezTo>
                <a:cubicBezTo>
                  <a:pt x="885" y="34"/>
                  <a:pt x="957" y="0"/>
                  <a:pt x="1048" y="19"/>
                </a:cubicBezTo>
                <a:cubicBezTo>
                  <a:pt x="1139" y="38"/>
                  <a:pt x="1243" y="99"/>
                  <a:pt x="1344" y="171"/>
                </a:cubicBezTo>
                <a:cubicBezTo>
                  <a:pt x="1445" y="243"/>
                  <a:pt x="1572" y="354"/>
                  <a:pt x="1656" y="451"/>
                </a:cubicBezTo>
                <a:cubicBezTo>
                  <a:pt x="1740" y="548"/>
                  <a:pt x="1808" y="692"/>
                  <a:pt x="1848" y="755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62" grpId="0" autoUpdateAnimBg="0"/>
      <p:bldP spid="453663" grpId="0" autoUpdateAnimBg="0"/>
      <p:bldP spid="453672" grpId="0" animBg="1"/>
      <p:bldP spid="4536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Relacioni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MP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AP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524000"/>
            <a:ext cx="7886700" cy="466724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Kur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barabartë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arrihet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vlera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lartë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       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 =  AP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Kur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ai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variabil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                  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&gt; AP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Kur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vogël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ai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zvogëlohet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variabil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                  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&lt; AP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7467600" cy="535531"/>
          </a:xfrm>
        </p:spPr>
        <p:txBody>
          <a:bodyPr>
            <a:sp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Ligji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ardhurave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zbritëse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1460"/>
            <a:ext cx="8305800" cy="4827732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qoftë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dhënë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fiksuar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konstant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shtohen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njepasnjëshme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rastin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tonë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ai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eventualisht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do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bien.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Supozimet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thjeshtëzuese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</a:p>
          <a:p>
            <a:pPr marL="731520" eaLnBrk="1" hangingPunct="1">
              <a:lnSpc>
                <a:spcPct val="80000"/>
              </a:lnSpc>
              <a:buFontTx/>
              <a:buChar char="•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afatshkurtë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,,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731520" eaLnBrk="1" hangingPunct="1">
              <a:lnSpc>
                <a:spcPct val="80000"/>
              </a:lnSpc>
              <a:buFontTx/>
              <a:buChar char="•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paktën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njëri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731520" eaLnBrk="1" hangingPunct="1">
              <a:lnSpc>
                <a:spcPct val="80000"/>
              </a:lnSpc>
              <a:buFontTx/>
              <a:buChar char="•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teknologjia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pandryshueshme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600" dirty="0"/>
          </a:p>
        </p:txBody>
      </p:sp>
      <p:graphicFrame>
        <p:nvGraphicFramePr>
          <p:cNvPr id="7170" name="Object 4">
            <a:hlinkClick r:id="" action="ppaction://hlinkshowjump?jump=lastslideviewed"/>
          </p:cNvPr>
          <p:cNvGraphicFramePr>
            <a:graphicFrameLocks noChangeAspect="1"/>
          </p:cNvGraphicFramePr>
          <p:nvPr/>
        </p:nvGraphicFramePr>
        <p:xfrm>
          <a:off x="8305800" y="5867400"/>
          <a:ext cx="2603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Clip" r:id="rId3" imgW="199789" imgH="199789" progId="">
                  <p:embed/>
                </p:oleObj>
              </mc:Choice>
              <mc:Fallback>
                <p:oleObj name="Clip" r:id="rId3" imgW="199789" imgH="19978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867400"/>
                        <a:ext cx="2603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Ligji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ardhurave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zbritëse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172200" y="609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Puna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438400" y="18288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438400" y="5867400"/>
            <a:ext cx="487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4384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600200" y="1828800"/>
            <a:ext cx="762000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16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12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10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8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6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2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</a:pPr>
            <a:endParaRPr lang="en-US" sz="1600" b="1">
              <a:latin typeface="Modern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209800" y="58674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Modern"/>
              </a:rPr>
              <a:t>0      1     2     3     4     5     6     7     8     9     10    11    12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 rot="-5400000">
            <a:off x="449262" y="3206751"/>
            <a:ext cx="2055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Autputi/Prodhimi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438400" y="5486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438400" y="5029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438400" y="4495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438400" y="3962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438400" y="3505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438400" y="2971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2438400" y="2514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2438400" y="1981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V="1">
            <a:off x="2743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3124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3505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3886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V="1">
            <a:off x="4191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4572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V="1">
            <a:off x="4953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V="1">
            <a:off x="5257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V="1">
            <a:off x="5638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V="1">
            <a:off x="6019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647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V="1">
            <a:off x="6858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5715000" y="3429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chemeClr val="accent2"/>
                </a:solidFill>
                <a:latin typeface="Calibri" pitchFamily="34" charset="0"/>
              </a:rPr>
              <a:t>AP</a:t>
            </a:r>
            <a:endParaRPr lang="en-US" b="1" i="1">
              <a:latin typeface="Calibri" pitchFamily="34" charset="0"/>
            </a:endParaRPr>
          </a:p>
        </p:txBody>
      </p:sp>
      <p:sp>
        <p:nvSpPr>
          <p:cNvPr id="487455" name="Text Box 31"/>
          <p:cNvSpPr txBox="1">
            <a:spLocks noChangeArrowheads="1"/>
          </p:cNvSpPr>
          <p:nvPr/>
        </p:nvSpPr>
        <p:spPr bwMode="auto">
          <a:xfrm>
            <a:off x="5486400" y="5257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99"/>
                </a:solidFill>
                <a:latin typeface="Calibri" pitchFamily="34" charset="0"/>
              </a:rPr>
              <a:t>MP</a:t>
            </a:r>
            <a:endParaRPr lang="en-US" sz="2000" b="1" i="1">
              <a:latin typeface="Calibri" pitchFamily="34" charset="0"/>
            </a:endParaRPr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438400" y="5257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438400" y="4800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2438400" y="4267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2438400" y="3733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2438400" y="3200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>
            <a:off x="24384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2438400" y="2209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2438400" y="5715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7464" name="Freeform 40"/>
          <p:cNvSpPr>
            <a:spLocks/>
          </p:cNvSpPr>
          <p:nvPr/>
        </p:nvSpPr>
        <p:spPr bwMode="auto">
          <a:xfrm>
            <a:off x="2857500" y="2046288"/>
            <a:ext cx="2792413" cy="3822700"/>
          </a:xfrm>
          <a:custGeom>
            <a:avLst/>
            <a:gdLst>
              <a:gd name="T0" fmla="*/ 0 w 1759"/>
              <a:gd name="T1" fmla="*/ 2147483647 h 2408"/>
              <a:gd name="T2" fmla="*/ 2147483647 w 1759"/>
              <a:gd name="T3" fmla="*/ 2147483647 h 2408"/>
              <a:gd name="T4" fmla="*/ 2147483647 w 1759"/>
              <a:gd name="T5" fmla="*/ 2147483647 h 2408"/>
              <a:gd name="T6" fmla="*/ 2147483647 w 1759"/>
              <a:gd name="T7" fmla="*/ 2147483647 h 2408"/>
              <a:gd name="T8" fmla="*/ 2147483647 w 1759"/>
              <a:gd name="T9" fmla="*/ 2147483647 h 2408"/>
              <a:gd name="T10" fmla="*/ 2147483647 w 1759"/>
              <a:gd name="T11" fmla="*/ 2147483647 h 2408"/>
              <a:gd name="T12" fmla="*/ 2147483647 w 1759"/>
              <a:gd name="T13" fmla="*/ 2147483647 h 2408"/>
              <a:gd name="T14" fmla="*/ 2147483647 w 1759"/>
              <a:gd name="T15" fmla="*/ 2147483647 h 2408"/>
              <a:gd name="T16" fmla="*/ 2147483647 w 1759"/>
              <a:gd name="T17" fmla="*/ 2147483647 h 2408"/>
              <a:gd name="T18" fmla="*/ 2147483647 w 1759"/>
              <a:gd name="T19" fmla="*/ 2147483647 h 2408"/>
              <a:gd name="T20" fmla="*/ 2147483647 w 1759"/>
              <a:gd name="T21" fmla="*/ 2147483647 h 2408"/>
              <a:gd name="T22" fmla="*/ 2147483647 w 1759"/>
              <a:gd name="T23" fmla="*/ 2147483647 h 2408"/>
              <a:gd name="T24" fmla="*/ 2147483647 w 1759"/>
              <a:gd name="T25" fmla="*/ 2147483647 h 2408"/>
              <a:gd name="T26" fmla="*/ 2147483647 w 1759"/>
              <a:gd name="T27" fmla="*/ 2147483647 h 2408"/>
              <a:gd name="T28" fmla="*/ 2147483647 w 1759"/>
              <a:gd name="T29" fmla="*/ 2147483647 h 2408"/>
              <a:gd name="T30" fmla="*/ 2147483647 w 1759"/>
              <a:gd name="T31" fmla="*/ 2147483647 h 2408"/>
              <a:gd name="T32" fmla="*/ 2147483647 w 1759"/>
              <a:gd name="T33" fmla="*/ 2147483647 h 2408"/>
              <a:gd name="T34" fmla="*/ 2147483647 w 1759"/>
              <a:gd name="T35" fmla="*/ 2147483647 h 2408"/>
              <a:gd name="T36" fmla="*/ 2147483647 w 1759"/>
              <a:gd name="T37" fmla="*/ 2147483647 h 2408"/>
              <a:gd name="T38" fmla="*/ 2147483647 w 1759"/>
              <a:gd name="T39" fmla="*/ 2147483647 h 2408"/>
              <a:gd name="T40" fmla="*/ 2147483647 w 1759"/>
              <a:gd name="T41" fmla="*/ 2147483647 h 24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9"/>
              <a:gd name="T64" fmla="*/ 0 h 2408"/>
              <a:gd name="T65" fmla="*/ 1759 w 1759"/>
              <a:gd name="T66" fmla="*/ 2408 h 24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9" h="2408">
                <a:moveTo>
                  <a:pt x="0" y="535"/>
                </a:moveTo>
                <a:cubicBezTo>
                  <a:pt x="20" y="518"/>
                  <a:pt x="65" y="487"/>
                  <a:pt x="120" y="439"/>
                </a:cubicBezTo>
                <a:cubicBezTo>
                  <a:pt x="175" y="391"/>
                  <a:pt x="264" y="308"/>
                  <a:pt x="328" y="247"/>
                </a:cubicBezTo>
                <a:cubicBezTo>
                  <a:pt x="392" y="186"/>
                  <a:pt x="465" y="107"/>
                  <a:pt x="504" y="71"/>
                </a:cubicBezTo>
                <a:cubicBezTo>
                  <a:pt x="543" y="35"/>
                  <a:pt x="540" y="42"/>
                  <a:pt x="560" y="31"/>
                </a:cubicBezTo>
                <a:cubicBezTo>
                  <a:pt x="580" y="20"/>
                  <a:pt x="605" y="11"/>
                  <a:pt x="624" y="7"/>
                </a:cubicBezTo>
                <a:cubicBezTo>
                  <a:pt x="643" y="3"/>
                  <a:pt x="643" y="0"/>
                  <a:pt x="672" y="7"/>
                </a:cubicBezTo>
                <a:cubicBezTo>
                  <a:pt x="701" y="14"/>
                  <a:pt x="763" y="11"/>
                  <a:pt x="800" y="47"/>
                </a:cubicBezTo>
                <a:cubicBezTo>
                  <a:pt x="837" y="83"/>
                  <a:pt x="877" y="188"/>
                  <a:pt x="896" y="223"/>
                </a:cubicBezTo>
                <a:cubicBezTo>
                  <a:pt x="915" y="258"/>
                  <a:pt x="903" y="230"/>
                  <a:pt x="912" y="255"/>
                </a:cubicBezTo>
                <a:cubicBezTo>
                  <a:pt x="921" y="280"/>
                  <a:pt x="931" y="308"/>
                  <a:pt x="952" y="375"/>
                </a:cubicBezTo>
                <a:cubicBezTo>
                  <a:pt x="973" y="442"/>
                  <a:pt x="1016" y="560"/>
                  <a:pt x="1040" y="655"/>
                </a:cubicBezTo>
                <a:cubicBezTo>
                  <a:pt x="1064" y="750"/>
                  <a:pt x="1075" y="842"/>
                  <a:pt x="1096" y="943"/>
                </a:cubicBezTo>
                <a:cubicBezTo>
                  <a:pt x="1117" y="1044"/>
                  <a:pt x="1128" y="1127"/>
                  <a:pt x="1168" y="1263"/>
                </a:cubicBezTo>
                <a:cubicBezTo>
                  <a:pt x="1208" y="1399"/>
                  <a:pt x="1292" y="1639"/>
                  <a:pt x="1336" y="1759"/>
                </a:cubicBezTo>
                <a:cubicBezTo>
                  <a:pt x="1380" y="1879"/>
                  <a:pt x="1393" y="1903"/>
                  <a:pt x="1432" y="1983"/>
                </a:cubicBezTo>
                <a:cubicBezTo>
                  <a:pt x="1471" y="2063"/>
                  <a:pt x="1537" y="2188"/>
                  <a:pt x="1568" y="2239"/>
                </a:cubicBezTo>
                <a:cubicBezTo>
                  <a:pt x="1599" y="2290"/>
                  <a:pt x="1592" y="2266"/>
                  <a:pt x="1616" y="2287"/>
                </a:cubicBezTo>
                <a:cubicBezTo>
                  <a:pt x="1640" y="2308"/>
                  <a:pt x="1689" y="2347"/>
                  <a:pt x="1712" y="2367"/>
                </a:cubicBezTo>
                <a:cubicBezTo>
                  <a:pt x="1735" y="2387"/>
                  <a:pt x="1745" y="2408"/>
                  <a:pt x="1752" y="2407"/>
                </a:cubicBezTo>
                <a:cubicBezTo>
                  <a:pt x="1759" y="2406"/>
                  <a:pt x="1752" y="2383"/>
                  <a:pt x="1752" y="2359"/>
                </a:cubicBezTo>
              </a:path>
            </a:pathLst>
          </a:cu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7465" name="Freeform 41"/>
          <p:cNvSpPr>
            <a:spLocks/>
          </p:cNvSpPr>
          <p:nvPr/>
        </p:nvSpPr>
        <p:spPr bwMode="auto">
          <a:xfrm>
            <a:off x="2743200" y="2700338"/>
            <a:ext cx="2933700" cy="1198562"/>
          </a:xfrm>
          <a:custGeom>
            <a:avLst/>
            <a:gdLst>
              <a:gd name="T0" fmla="*/ 0 w 1848"/>
              <a:gd name="T1" fmla="*/ 2147483647 h 755"/>
              <a:gd name="T2" fmla="*/ 2147483647 w 1848"/>
              <a:gd name="T3" fmla="*/ 2147483647 h 755"/>
              <a:gd name="T4" fmla="*/ 2147483647 w 1848"/>
              <a:gd name="T5" fmla="*/ 2147483647 h 755"/>
              <a:gd name="T6" fmla="*/ 2147483647 w 1848"/>
              <a:gd name="T7" fmla="*/ 2147483647 h 755"/>
              <a:gd name="T8" fmla="*/ 2147483647 w 1848"/>
              <a:gd name="T9" fmla="*/ 2147483647 h 755"/>
              <a:gd name="T10" fmla="*/ 2147483647 w 1848"/>
              <a:gd name="T11" fmla="*/ 2147483647 h 755"/>
              <a:gd name="T12" fmla="*/ 2147483647 w 1848"/>
              <a:gd name="T13" fmla="*/ 2147483647 h 755"/>
              <a:gd name="T14" fmla="*/ 2147483647 w 1848"/>
              <a:gd name="T15" fmla="*/ 2147483647 h 7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48"/>
              <a:gd name="T25" fmla="*/ 0 h 755"/>
              <a:gd name="T26" fmla="*/ 1848 w 1848"/>
              <a:gd name="T27" fmla="*/ 755 h 7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8" h="755">
                <a:moveTo>
                  <a:pt x="0" y="507"/>
                </a:moveTo>
                <a:cubicBezTo>
                  <a:pt x="39" y="478"/>
                  <a:pt x="143" y="387"/>
                  <a:pt x="232" y="331"/>
                </a:cubicBezTo>
                <a:cubicBezTo>
                  <a:pt x="321" y="275"/>
                  <a:pt x="441" y="216"/>
                  <a:pt x="536" y="171"/>
                </a:cubicBezTo>
                <a:cubicBezTo>
                  <a:pt x="631" y="126"/>
                  <a:pt x="715" y="84"/>
                  <a:pt x="800" y="59"/>
                </a:cubicBezTo>
                <a:cubicBezTo>
                  <a:pt x="885" y="34"/>
                  <a:pt x="957" y="0"/>
                  <a:pt x="1048" y="19"/>
                </a:cubicBezTo>
                <a:cubicBezTo>
                  <a:pt x="1139" y="38"/>
                  <a:pt x="1243" y="99"/>
                  <a:pt x="1344" y="171"/>
                </a:cubicBezTo>
                <a:cubicBezTo>
                  <a:pt x="1445" y="243"/>
                  <a:pt x="1572" y="354"/>
                  <a:pt x="1656" y="451"/>
                </a:cubicBezTo>
                <a:cubicBezTo>
                  <a:pt x="1740" y="548"/>
                  <a:pt x="1808" y="692"/>
                  <a:pt x="1848" y="755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54" grpId="0" autoUpdateAnimBg="0"/>
      <p:bldP spid="487455" grpId="0" autoUpdateAnimBg="0"/>
      <p:bldP spid="487464" grpId="0" animBg="1"/>
      <p:bldP spid="4874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913813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286000"/>
            <a:ext cx="62484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Paraqesin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reagueshmërinë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njëjtin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proporcion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3340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4582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konstante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përpjestimisht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P.sh.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dyfishimin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dyfishohet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zbritëse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përpjestimore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përpjestim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vogël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total. P.sh. 50%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prej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30 %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endParaRPr lang="en-US" sz="2800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rritëse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r>
              <a:rPr lang="en-US" sz="28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përpjestimore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përpjestim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total. P.sh. 15%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prej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30 %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74320"/>
            <a:ext cx="6534150" cy="85248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Faktori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kohë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-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Dinamika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0772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momentale</a:t>
            </a:r>
            <a:r>
              <a:rPr lang="sq-AL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-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afatshkurtër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ndërmarrja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shtojë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duke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P.Sh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afatgjatë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bëhen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shumë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afatgjatë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teknologjia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Faktori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kohë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-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Ndryshimet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3200" dirty="0"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eknologji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4191000" y="60960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Modern"/>
              </a:rPr>
              <a:t>Faktoret</a:t>
            </a:r>
            <a:r>
              <a:rPr lang="en-US" b="1" dirty="0">
                <a:latin typeface="Modern"/>
              </a:rPr>
              <a:t> e </a:t>
            </a:r>
            <a:r>
              <a:rPr lang="en-US" b="1" dirty="0" err="1">
                <a:latin typeface="Modern"/>
              </a:rPr>
              <a:t>prodhimit</a:t>
            </a:r>
            <a:endParaRPr lang="en-US" b="1" dirty="0">
              <a:latin typeface="Modern"/>
            </a:endParaRP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2438400" y="18288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2438400" y="5867400"/>
            <a:ext cx="487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24384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 rot="-5400000">
            <a:off x="447675" y="3586163"/>
            <a:ext cx="2058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Outputi/Prodhimi</a:t>
            </a:r>
          </a:p>
        </p:txBody>
      </p:sp>
      <p:sp>
        <p:nvSpPr>
          <p:cNvPr id="19464" name="Line 11"/>
          <p:cNvSpPr>
            <a:spLocks noChangeShapeType="1"/>
          </p:cNvSpPr>
          <p:nvPr/>
        </p:nvSpPr>
        <p:spPr bwMode="auto">
          <a:xfrm>
            <a:off x="2438400" y="5486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12"/>
          <p:cNvSpPr>
            <a:spLocks noChangeShapeType="1"/>
          </p:cNvSpPr>
          <p:nvPr/>
        </p:nvSpPr>
        <p:spPr bwMode="auto">
          <a:xfrm>
            <a:off x="2438400" y="5029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3"/>
          <p:cNvSpPr>
            <a:spLocks noChangeShapeType="1"/>
          </p:cNvSpPr>
          <p:nvPr/>
        </p:nvSpPr>
        <p:spPr bwMode="auto">
          <a:xfrm>
            <a:off x="2438400" y="4495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4"/>
          <p:cNvSpPr>
            <a:spLocks noChangeShapeType="1"/>
          </p:cNvSpPr>
          <p:nvPr/>
        </p:nvSpPr>
        <p:spPr bwMode="auto">
          <a:xfrm>
            <a:off x="2438400" y="3962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5"/>
          <p:cNvSpPr>
            <a:spLocks noChangeShapeType="1"/>
          </p:cNvSpPr>
          <p:nvPr/>
        </p:nvSpPr>
        <p:spPr bwMode="auto">
          <a:xfrm>
            <a:off x="2438400" y="3505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6"/>
          <p:cNvSpPr>
            <a:spLocks noChangeShapeType="1"/>
          </p:cNvSpPr>
          <p:nvPr/>
        </p:nvSpPr>
        <p:spPr bwMode="auto">
          <a:xfrm>
            <a:off x="2438400" y="2971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7"/>
          <p:cNvSpPr>
            <a:spLocks noChangeShapeType="1"/>
          </p:cNvSpPr>
          <p:nvPr/>
        </p:nvSpPr>
        <p:spPr bwMode="auto">
          <a:xfrm>
            <a:off x="2438400" y="2514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8"/>
          <p:cNvSpPr>
            <a:spLocks noChangeShapeType="1"/>
          </p:cNvSpPr>
          <p:nvPr/>
        </p:nvSpPr>
        <p:spPr bwMode="auto">
          <a:xfrm>
            <a:off x="2438400" y="1981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 flipV="1">
            <a:off x="2743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3124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 flipV="1">
            <a:off x="3505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 flipV="1">
            <a:off x="3886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 flipV="1">
            <a:off x="4191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 flipV="1">
            <a:off x="4572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5"/>
          <p:cNvSpPr>
            <a:spLocks noChangeShapeType="1"/>
          </p:cNvSpPr>
          <p:nvPr/>
        </p:nvSpPr>
        <p:spPr bwMode="auto">
          <a:xfrm flipV="1">
            <a:off x="4953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26"/>
          <p:cNvSpPr>
            <a:spLocks noChangeShapeType="1"/>
          </p:cNvSpPr>
          <p:nvPr/>
        </p:nvSpPr>
        <p:spPr bwMode="auto">
          <a:xfrm flipV="1">
            <a:off x="5257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7"/>
          <p:cNvSpPr>
            <a:spLocks noChangeShapeType="1"/>
          </p:cNvSpPr>
          <p:nvPr/>
        </p:nvSpPr>
        <p:spPr bwMode="auto">
          <a:xfrm flipV="1">
            <a:off x="5638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Line 28"/>
          <p:cNvSpPr>
            <a:spLocks noChangeShapeType="1"/>
          </p:cNvSpPr>
          <p:nvPr/>
        </p:nvSpPr>
        <p:spPr bwMode="auto">
          <a:xfrm flipV="1">
            <a:off x="6019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Line 29"/>
          <p:cNvSpPr>
            <a:spLocks noChangeShapeType="1"/>
          </p:cNvSpPr>
          <p:nvPr/>
        </p:nvSpPr>
        <p:spPr bwMode="auto">
          <a:xfrm flipV="1">
            <a:off x="647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30"/>
          <p:cNvSpPr>
            <a:spLocks noChangeShapeType="1"/>
          </p:cNvSpPr>
          <p:nvPr/>
        </p:nvSpPr>
        <p:spPr bwMode="auto">
          <a:xfrm flipV="1">
            <a:off x="6858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9807" name="Text Box 31"/>
          <p:cNvSpPr txBox="1">
            <a:spLocks noChangeArrowheads="1"/>
          </p:cNvSpPr>
          <p:nvPr/>
        </p:nvSpPr>
        <p:spPr bwMode="auto">
          <a:xfrm>
            <a:off x="6934200" y="3429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chemeClr val="accent2"/>
                </a:solidFill>
                <a:latin typeface="Calibri" pitchFamily="34" charset="0"/>
              </a:rPr>
              <a:t>TP</a:t>
            </a:r>
            <a:endParaRPr lang="en-US" b="1" i="1">
              <a:latin typeface="Calibri" pitchFamily="34" charset="0"/>
            </a:endParaRPr>
          </a:p>
        </p:txBody>
      </p:sp>
      <p:sp>
        <p:nvSpPr>
          <p:cNvPr id="459808" name="Text Box 32"/>
          <p:cNvSpPr txBox="1">
            <a:spLocks noChangeArrowheads="1"/>
          </p:cNvSpPr>
          <p:nvPr/>
        </p:nvSpPr>
        <p:spPr bwMode="auto">
          <a:xfrm>
            <a:off x="7239000" y="26670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99"/>
                </a:solidFill>
                <a:latin typeface="Calibri" pitchFamily="34" charset="0"/>
              </a:rPr>
              <a:t>TP”</a:t>
            </a:r>
            <a:endParaRPr lang="en-US" sz="2000" b="1" i="1">
              <a:latin typeface="Calibri" pitchFamily="34" charset="0"/>
            </a:endParaRPr>
          </a:p>
        </p:txBody>
      </p:sp>
      <p:sp>
        <p:nvSpPr>
          <p:cNvPr id="19486" name="Line 33"/>
          <p:cNvSpPr>
            <a:spLocks noChangeShapeType="1"/>
          </p:cNvSpPr>
          <p:nvPr/>
        </p:nvSpPr>
        <p:spPr bwMode="auto">
          <a:xfrm>
            <a:off x="2438400" y="5257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34"/>
          <p:cNvSpPr>
            <a:spLocks noChangeShapeType="1"/>
          </p:cNvSpPr>
          <p:nvPr/>
        </p:nvSpPr>
        <p:spPr bwMode="auto">
          <a:xfrm>
            <a:off x="2438400" y="4800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Line 35"/>
          <p:cNvSpPr>
            <a:spLocks noChangeShapeType="1"/>
          </p:cNvSpPr>
          <p:nvPr/>
        </p:nvSpPr>
        <p:spPr bwMode="auto">
          <a:xfrm>
            <a:off x="2438400" y="4267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Line 36"/>
          <p:cNvSpPr>
            <a:spLocks noChangeShapeType="1"/>
          </p:cNvSpPr>
          <p:nvPr/>
        </p:nvSpPr>
        <p:spPr bwMode="auto">
          <a:xfrm>
            <a:off x="2438400" y="3733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Line 37"/>
          <p:cNvSpPr>
            <a:spLocks noChangeShapeType="1"/>
          </p:cNvSpPr>
          <p:nvPr/>
        </p:nvSpPr>
        <p:spPr bwMode="auto">
          <a:xfrm>
            <a:off x="2438400" y="3200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Line 38"/>
          <p:cNvSpPr>
            <a:spLocks noChangeShapeType="1"/>
          </p:cNvSpPr>
          <p:nvPr/>
        </p:nvSpPr>
        <p:spPr bwMode="auto">
          <a:xfrm>
            <a:off x="24384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Line 39"/>
          <p:cNvSpPr>
            <a:spLocks noChangeShapeType="1"/>
          </p:cNvSpPr>
          <p:nvPr/>
        </p:nvSpPr>
        <p:spPr bwMode="auto">
          <a:xfrm>
            <a:off x="2438400" y="2209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Line 40"/>
          <p:cNvSpPr>
            <a:spLocks noChangeShapeType="1"/>
          </p:cNvSpPr>
          <p:nvPr/>
        </p:nvSpPr>
        <p:spPr bwMode="auto">
          <a:xfrm>
            <a:off x="2438400" y="5715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9819" name="Freeform 43"/>
          <p:cNvSpPr>
            <a:spLocks/>
          </p:cNvSpPr>
          <p:nvPr/>
        </p:nvSpPr>
        <p:spPr bwMode="auto">
          <a:xfrm>
            <a:off x="2438400" y="3251200"/>
            <a:ext cx="5016500" cy="2616200"/>
          </a:xfrm>
          <a:custGeom>
            <a:avLst/>
            <a:gdLst>
              <a:gd name="T0" fmla="*/ 0 w 3160"/>
              <a:gd name="T1" fmla="*/ 2147483647 h 1648"/>
              <a:gd name="T2" fmla="*/ 2147483647 w 3160"/>
              <a:gd name="T3" fmla="*/ 2147483647 h 1648"/>
              <a:gd name="T4" fmla="*/ 2147483647 w 3160"/>
              <a:gd name="T5" fmla="*/ 2147483647 h 1648"/>
              <a:gd name="T6" fmla="*/ 2147483647 w 3160"/>
              <a:gd name="T7" fmla="*/ 2147483647 h 1648"/>
              <a:gd name="T8" fmla="*/ 2147483647 w 3160"/>
              <a:gd name="T9" fmla="*/ 2147483647 h 16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60"/>
              <a:gd name="T16" fmla="*/ 0 h 1648"/>
              <a:gd name="T17" fmla="*/ 3160 w 3160"/>
              <a:gd name="T18" fmla="*/ 1648 h 16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60" h="1648">
                <a:moveTo>
                  <a:pt x="0" y="1648"/>
                </a:moveTo>
                <a:cubicBezTo>
                  <a:pt x="172" y="1320"/>
                  <a:pt x="344" y="992"/>
                  <a:pt x="672" y="736"/>
                </a:cubicBezTo>
                <a:cubicBezTo>
                  <a:pt x="1000" y="480"/>
                  <a:pt x="1584" y="224"/>
                  <a:pt x="1968" y="112"/>
                </a:cubicBezTo>
                <a:cubicBezTo>
                  <a:pt x="2352" y="0"/>
                  <a:pt x="2792" y="72"/>
                  <a:pt x="2976" y="64"/>
                </a:cubicBezTo>
                <a:cubicBezTo>
                  <a:pt x="3160" y="56"/>
                  <a:pt x="3116" y="60"/>
                  <a:pt x="3072" y="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Freeform 44"/>
          <p:cNvSpPr>
            <a:spLocks/>
          </p:cNvSpPr>
          <p:nvPr/>
        </p:nvSpPr>
        <p:spPr bwMode="auto">
          <a:xfrm>
            <a:off x="2514600" y="3860800"/>
            <a:ext cx="4419600" cy="2006600"/>
          </a:xfrm>
          <a:custGeom>
            <a:avLst/>
            <a:gdLst>
              <a:gd name="T0" fmla="*/ 0 w 2784"/>
              <a:gd name="T1" fmla="*/ 2147483647 h 1264"/>
              <a:gd name="T2" fmla="*/ 2147483647 w 2784"/>
              <a:gd name="T3" fmla="*/ 2147483647 h 1264"/>
              <a:gd name="T4" fmla="*/ 2147483647 w 2784"/>
              <a:gd name="T5" fmla="*/ 2147483647 h 1264"/>
              <a:gd name="T6" fmla="*/ 2147483647 w 2784"/>
              <a:gd name="T7" fmla="*/ 2147483647 h 1264"/>
              <a:gd name="T8" fmla="*/ 2147483647 w 2784"/>
              <a:gd name="T9" fmla="*/ 2147483647 h 1264"/>
              <a:gd name="T10" fmla="*/ 2147483647 w 2784"/>
              <a:gd name="T11" fmla="*/ 2147483647 h 12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84"/>
              <a:gd name="T19" fmla="*/ 0 h 1264"/>
              <a:gd name="T20" fmla="*/ 2784 w 2784"/>
              <a:gd name="T21" fmla="*/ 1264 h 12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84" h="1264">
                <a:moveTo>
                  <a:pt x="0" y="1264"/>
                </a:moveTo>
                <a:cubicBezTo>
                  <a:pt x="84" y="1000"/>
                  <a:pt x="168" y="736"/>
                  <a:pt x="384" y="544"/>
                </a:cubicBezTo>
                <a:cubicBezTo>
                  <a:pt x="600" y="352"/>
                  <a:pt x="944" y="200"/>
                  <a:pt x="1296" y="112"/>
                </a:cubicBezTo>
                <a:cubicBezTo>
                  <a:pt x="1648" y="24"/>
                  <a:pt x="2272" y="32"/>
                  <a:pt x="2496" y="16"/>
                </a:cubicBezTo>
                <a:cubicBezTo>
                  <a:pt x="2720" y="0"/>
                  <a:pt x="2592" y="16"/>
                  <a:pt x="2640" y="16"/>
                </a:cubicBezTo>
                <a:cubicBezTo>
                  <a:pt x="2688" y="16"/>
                  <a:pt x="2736" y="16"/>
                  <a:pt x="2784" y="16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9821" name="Freeform 45"/>
          <p:cNvSpPr>
            <a:spLocks/>
          </p:cNvSpPr>
          <p:nvPr/>
        </p:nvSpPr>
        <p:spPr bwMode="auto">
          <a:xfrm>
            <a:off x="2438400" y="2870200"/>
            <a:ext cx="4724400" cy="2997200"/>
          </a:xfrm>
          <a:custGeom>
            <a:avLst/>
            <a:gdLst>
              <a:gd name="T0" fmla="*/ 0 w 2976"/>
              <a:gd name="T1" fmla="*/ 2147483647 h 1888"/>
              <a:gd name="T2" fmla="*/ 2147483647 w 2976"/>
              <a:gd name="T3" fmla="*/ 2147483647 h 1888"/>
              <a:gd name="T4" fmla="*/ 2147483647 w 2976"/>
              <a:gd name="T5" fmla="*/ 2147483647 h 1888"/>
              <a:gd name="T6" fmla="*/ 2147483647 w 2976"/>
              <a:gd name="T7" fmla="*/ 2147483647 h 1888"/>
              <a:gd name="T8" fmla="*/ 2147483647 w 2976"/>
              <a:gd name="T9" fmla="*/ 2147483647 h 1888"/>
              <a:gd name="T10" fmla="*/ 2147483647 w 2976"/>
              <a:gd name="T11" fmla="*/ 2147483647 h 1888"/>
              <a:gd name="T12" fmla="*/ 2147483647 w 2976"/>
              <a:gd name="T13" fmla="*/ 2147483647 h 1888"/>
              <a:gd name="T14" fmla="*/ 2147483647 w 2976"/>
              <a:gd name="T15" fmla="*/ 2147483647 h 18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76"/>
              <a:gd name="T25" fmla="*/ 0 h 1888"/>
              <a:gd name="T26" fmla="*/ 2976 w 2976"/>
              <a:gd name="T27" fmla="*/ 1888 h 18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76" h="1888">
                <a:moveTo>
                  <a:pt x="0" y="1888"/>
                </a:moveTo>
                <a:cubicBezTo>
                  <a:pt x="84" y="1548"/>
                  <a:pt x="168" y="1208"/>
                  <a:pt x="288" y="976"/>
                </a:cubicBezTo>
                <a:cubicBezTo>
                  <a:pt x="408" y="744"/>
                  <a:pt x="584" y="608"/>
                  <a:pt x="720" y="496"/>
                </a:cubicBezTo>
                <a:cubicBezTo>
                  <a:pt x="856" y="384"/>
                  <a:pt x="952" y="368"/>
                  <a:pt x="1104" y="304"/>
                </a:cubicBezTo>
                <a:cubicBezTo>
                  <a:pt x="1256" y="240"/>
                  <a:pt x="1440" y="160"/>
                  <a:pt x="1632" y="112"/>
                </a:cubicBezTo>
                <a:cubicBezTo>
                  <a:pt x="1824" y="64"/>
                  <a:pt x="2088" y="32"/>
                  <a:pt x="2256" y="16"/>
                </a:cubicBezTo>
                <a:cubicBezTo>
                  <a:pt x="2424" y="0"/>
                  <a:pt x="2520" y="16"/>
                  <a:pt x="2640" y="16"/>
                </a:cubicBezTo>
                <a:cubicBezTo>
                  <a:pt x="2760" y="16"/>
                  <a:pt x="2868" y="16"/>
                  <a:pt x="2976" y="16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7" name="Rectangle 46"/>
          <p:cNvSpPr>
            <a:spLocks noChangeArrowheads="1"/>
          </p:cNvSpPr>
          <p:nvPr/>
        </p:nvSpPr>
        <p:spPr bwMode="auto">
          <a:xfrm>
            <a:off x="3657600" y="1828800"/>
            <a:ext cx="510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en-US" sz="2600">
                <a:solidFill>
                  <a:schemeClr val="tx2"/>
                </a:solidFill>
                <a:latin typeface="Times New Roman" pitchFamily="18" charset="0"/>
              </a:rPr>
              <a:t>Kur ndryshon teknologjia, ndyshon edhe funksioni i prodhimit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9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9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807" grpId="0" autoUpdateAnimBg="0"/>
      <p:bldP spid="459808" grpId="0" autoUpdateAnimBg="0"/>
      <p:bldP spid="459819" grpId="0" animBg="1"/>
      <p:bldP spid="4598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Funksioni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afatgjata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>
          <a:xfrm>
            <a:off x="1067093" y="1690689"/>
            <a:ext cx="74295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ndryshojë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Ka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shumë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alternativa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para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vetes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Funksioni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afatgjata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paraqet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kombinime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ndryshme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dy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kapitalit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tabela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vijim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),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arritur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maksimume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kombinim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tillë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cs typeface="Times" panose="02020603050405020304" pitchFamily="18" charset="0"/>
              </a:rPr>
              <a:t>ceteris paribus.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6581"/>
            <a:ext cx="78867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Funksioni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afatgjata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  <p:graphicFrame>
        <p:nvGraphicFramePr>
          <p:cNvPr id="461921" name="Group 97"/>
          <p:cNvGraphicFramePr>
            <a:graphicFrameLocks noGrp="1"/>
          </p:cNvGraphicFramePr>
          <p:nvPr/>
        </p:nvGraphicFramePr>
        <p:xfrm>
          <a:off x="1371600" y="2362200"/>
          <a:ext cx="6629400" cy="3632200"/>
        </p:xfrm>
        <a:graphic>
          <a:graphicData uri="http://schemas.openxmlformats.org/drawingml/2006/table">
            <a:tbl>
              <a:tblPr/>
              <a:tblGrid>
                <a:gridCol w="94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  <a:endParaRPr kumimoji="0" lang="en-GB" sz="2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39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39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  <a:endParaRPr kumimoji="0" lang="en-GB" sz="2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  <a:endParaRPr kumimoji="0" lang="en-GB" sz="2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573" name="Text Box 72"/>
          <p:cNvSpPr txBox="1">
            <a:spLocks noChangeArrowheads="1"/>
          </p:cNvSpPr>
          <p:nvPr/>
        </p:nvSpPr>
        <p:spPr bwMode="auto">
          <a:xfrm rot="-5400000">
            <a:off x="-946150" y="3990975"/>
            <a:ext cx="305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" pitchFamily="18" charset="0"/>
              </a:rPr>
              <a:t>Njësitë e kapitalit (K)</a:t>
            </a:r>
          </a:p>
        </p:txBody>
      </p:sp>
      <p:sp>
        <p:nvSpPr>
          <p:cNvPr id="21574" name="Text Box 73"/>
          <p:cNvSpPr txBox="1">
            <a:spLocks noChangeArrowheads="1"/>
          </p:cNvSpPr>
          <p:nvPr/>
        </p:nvSpPr>
        <p:spPr bwMode="auto">
          <a:xfrm>
            <a:off x="5334000" y="61722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" pitchFamily="18" charset="0"/>
              </a:rPr>
              <a:t>Njësitë e Punës (L)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" panose="02020603050405020304" pitchFamily="18" charset="0"/>
                <a:cs typeface="Times" panose="02020603050405020304" pitchFamily="18" charset="0"/>
              </a:rPr>
              <a:t>Konceptet</a:t>
            </a:r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b="1" dirty="0" err="1">
                <a:latin typeface="Times" panose="02020603050405020304" pitchFamily="18" charset="0"/>
                <a:cs typeface="Times" panose="02020603050405020304" pitchFamily="18" charset="0"/>
              </a:rPr>
              <a:t>ky</a:t>
            </a:r>
            <a:r>
              <a:rPr lang="sq-AL" sz="3200" b="1" dirty="0">
                <a:latin typeface="Times" panose="02020603050405020304" pitchFamily="18" charset="0"/>
                <a:cs typeface="Times" panose="02020603050405020304" pitchFamily="18" charset="0"/>
              </a:rPr>
              <a:t>ç</a:t>
            </a:r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81328"/>
            <a:ext cx="7620000" cy="4525963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Funksioni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total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Veprimi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ardhurave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zbritëse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ardhurat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shkallës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Faktori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kohë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ndryshimet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teknologji</a:t>
            </a:r>
            <a:r>
              <a:rPr lang="sq-AL" sz="24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Vijat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barazsasi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idx="1"/>
          </p:nvPr>
        </p:nvSpPr>
        <p:spPr>
          <a:xfrm>
            <a:off x="1049215" y="1456006"/>
            <a:ext cx="76200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lakore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kombinimet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japin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nivelin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njëjtë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tabela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paraprake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Pjerrësia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lakores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normën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teknike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zëvendësimit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P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sh.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prej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24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duke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përdorur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3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2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2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3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0"/>
            <a:ext cx="584835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Karakteristikat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izokuanteve</a:t>
            </a:r>
            <a:r>
              <a:rPr lang="sq-AL" sz="3200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310347" y="2286000"/>
            <a:ext cx="6523306" cy="3581400"/>
          </a:xfrm>
        </p:spPr>
        <p:txBody>
          <a:bodyPr/>
          <a:lstStyle/>
          <a:p>
            <a:pPr marL="457200" indent="-457200" eaLnBrk="1" hangingPunct="1">
              <a:buSzPct val="115000"/>
              <a:buFont typeface="+mj-lt"/>
              <a:buAutoNum type="arabicPeriod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larg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origjinës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preferuara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saj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 eaLnBrk="1" hangingPunct="1">
              <a:buSzPct val="115000"/>
              <a:buFont typeface="+mj-lt"/>
              <a:buAutoNum type="arabicPeriod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pjerrësi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negative.</a:t>
            </a:r>
          </a:p>
          <a:p>
            <a:pPr marL="457200" indent="-457200" eaLnBrk="1" hangingPunct="1">
              <a:buSzPct val="115000"/>
              <a:buFont typeface="+mj-lt"/>
              <a:buAutoNum type="arabicPeriod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priten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 eaLnBrk="1" hangingPunct="1">
              <a:buSzPct val="115000"/>
              <a:buFont typeface="+mj-lt"/>
              <a:buAutoNum type="arabicPeriod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konvekse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Izokuantet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Vijat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barazsasi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6172200" y="609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Puna</a:t>
            </a:r>
          </a:p>
        </p:txBody>
      </p:sp>
      <p:sp>
        <p:nvSpPr>
          <p:cNvPr id="24580" name="Line 5"/>
          <p:cNvSpPr>
            <a:spLocks noChangeShapeType="1"/>
          </p:cNvSpPr>
          <p:nvPr/>
        </p:nvSpPr>
        <p:spPr bwMode="auto">
          <a:xfrm>
            <a:off x="2438400" y="18288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6"/>
          <p:cNvSpPr>
            <a:spLocks noChangeShapeType="1"/>
          </p:cNvSpPr>
          <p:nvPr/>
        </p:nvSpPr>
        <p:spPr bwMode="auto">
          <a:xfrm>
            <a:off x="2438400" y="5867400"/>
            <a:ext cx="487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24384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 rot="-5400000">
            <a:off x="1097757" y="3474243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Kapitlai </a:t>
            </a:r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2438400" y="5486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11"/>
          <p:cNvSpPr>
            <a:spLocks noChangeShapeType="1"/>
          </p:cNvSpPr>
          <p:nvPr/>
        </p:nvSpPr>
        <p:spPr bwMode="auto">
          <a:xfrm>
            <a:off x="2438400" y="5029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>
            <a:off x="2438400" y="4495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3"/>
          <p:cNvSpPr>
            <a:spLocks noChangeShapeType="1"/>
          </p:cNvSpPr>
          <p:nvPr/>
        </p:nvSpPr>
        <p:spPr bwMode="auto">
          <a:xfrm>
            <a:off x="2438400" y="3962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4"/>
          <p:cNvSpPr>
            <a:spLocks noChangeShapeType="1"/>
          </p:cNvSpPr>
          <p:nvPr/>
        </p:nvSpPr>
        <p:spPr bwMode="auto">
          <a:xfrm>
            <a:off x="2438400" y="3505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2438400" y="2971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6"/>
          <p:cNvSpPr>
            <a:spLocks noChangeShapeType="1"/>
          </p:cNvSpPr>
          <p:nvPr/>
        </p:nvSpPr>
        <p:spPr bwMode="auto">
          <a:xfrm>
            <a:off x="2438400" y="2514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>
            <a:off x="2438400" y="1981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 flipV="1">
            <a:off x="2743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9"/>
          <p:cNvSpPr>
            <a:spLocks noChangeShapeType="1"/>
          </p:cNvSpPr>
          <p:nvPr/>
        </p:nvSpPr>
        <p:spPr bwMode="auto">
          <a:xfrm flipV="1">
            <a:off x="3124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20"/>
          <p:cNvSpPr>
            <a:spLocks noChangeShapeType="1"/>
          </p:cNvSpPr>
          <p:nvPr/>
        </p:nvSpPr>
        <p:spPr bwMode="auto">
          <a:xfrm flipV="1">
            <a:off x="3505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 flipV="1">
            <a:off x="38862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2"/>
          <p:cNvSpPr>
            <a:spLocks noChangeShapeType="1"/>
          </p:cNvSpPr>
          <p:nvPr/>
        </p:nvSpPr>
        <p:spPr bwMode="auto">
          <a:xfrm flipV="1">
            <a:off x="4191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3"/>
          <p:cNvSpPr>
            <a:spLocks noChangeShapeType="1"/>
          </p:cNvSpPr>
          <p:nvPr/>
        </p:nvSpPr>
        <p:spPr bwMode="auto">
          <a:xfrm flipV="1">
            <a:off x="4572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 flipV="1">
            <a:off x="4953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5"/>
          <p:cNvSpPr>
            <a:spLocks noChangeShapeType="1"/>
          </p:cNvSpPr>
          <p:nvPr/>
        </p:nvSpPr>
        <p:spPr bwMode="auto">
          <a:xfrm flipV="1">
            <a:off x="5257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6"/>
          <p:cNvSpPr>
            <a:spLocks noChangeShapeType="1"/>
          </p:cNvSpPr>
          <p:nvPr/>
        </p:nvSpPr>
        <p:spPr bwMode="auto">
          <a:xfrm flipV="1">
            <a:off x="5638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 flipV="1">
            <a:off x="60198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28"/>
          <p:cNvSpPr>
            <a:spLocks noChangeShapeType="1"/>
          </p:cNvSpPr>
          <p:nvPr/>
        </p:nvSpPr>
        <p:spPr bwMode="auto">
          <a:xfrm flipV="1">
            <a:off x="647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Line 29"/>
          <p:cNvSpPr>
            <a:spLocks noChangeShapeType="1"/>
          </p:cNvSpPr>
          <p:nvPr/>
        </p:nvSpPr>
        <p:spPr bwMode="auto">
          <a:xfrm flipV="1">
            <a:off x="6858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30"/>
          <p:cNvSpPr txBox="1">
            <a:spLocks noChangeArrowheads="1"/>
          </p:cNvSpPr>
          <p:nvPr/>
        </p:nvSpPr>
        <p:spPr bwMode="auto">
          <a:xfrm>
            <a:off x="2895600" y="34290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 i="1">
              <a:latin typeface="Calibri" pitchFamily="34" charset="0"/>
            </a:endParaRPr>
          </a:p>
        </p:txBody>
      </p:sp>
      <p:sp>
        <p:nvSpPr>
          <p:cNvPr id="463903" name="Text Box 31"/>
          <p:cNvSpPr txBox="1">
            <a:spLocks noChangeArrowheads="1"/>
          </p:cNvSpPr>
          <p:nvPr/>
        </p:nvSpPr>
        <p:spPr bwMode="auto">
          <a:xfrm>
            <a:off x="7239000" y="4648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99"/>
                </a:solidFill>
                <a:latin typeface="Calibri" pitchFamily="34" charset="0"/>
              </a:rPr>
              <a:t>Q=35</a:t>
            </a:r>
            <a:endParaRPr lang="en-US" sz="2000" b="1" i="1">
              <a:latin typeface="Calibri" pitchFamily="34" charset="0"/>
            </a:endParaRPr>
          </a:p>
        </p:txBody>
      </p:sp>
      <p:sp>
        <p:nvSpPr>
          <p:cNvPr id="24606" name="Line 32"/>
          <p:cNvSpPr>
            <a:spLocks noChangeShapeType="1"/>
          </p:cNvSpPr>
          <p:nvPr/>
        </p:nvSpPr>
        <p:spPr bwMode="auto">
          <a:xfrm>
            <a:off x="2438400" y="5257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Line 33"/>
          <p:cNvSpPr>
            <a:spLocks noChangeShapeType="1"/>
          </p:cNvSpPr>
          <p:nvPr/>
        </p:nvSpPr>
        <p:spPr bwMode="auto">
          <a:xfrm>
            <a:off x="2438400" y="4800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Line 34"/>
          <p:cNvSpPr>
            <a:spLocks noChangeShapeType="1"/>
          </p:cNvSpPr>
          <p:nvPr/>
        </p:nvSpPr>
        <p:spPr bwMode="auto">
          <a:xfrm>
            <a:off x="2438400" y="4267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Line 35"/>
          <p:cNvSpPr>
            <a:spLocks noChangeShapeType="1"/>
          </p:cNvSpPr>
          <p:nvPr/>
        </p:nvSpPr>
        <p:spPr bwMode="auto">
          <a:xfrm>
            <a:off x="2438400" y="3733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Line 36"/>
          <p:cNvSpPr>
            <a:spLocks noChangeShapeType="1"/>
          </p:cNvSpPr>
          <p:nvPr/>
        </p:nvSpPr>
        <p:spPr bwMode="auto">
          <a:xfrm>
            <a:off x="2438400" y="3200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1" name="Line 37"/>
          <p:cNvSpPr>
            <a:spLocks noChangeShapeType="1"/>
          </p:cNvSpPr>
          <p:nvPr/>
        </p:nvSpPr>
        <p:spPr bwMode="auto">
          <a:xfrm>
            <a:off x="24384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Line 38"/>
          <p:cNvSpPr>
            <a:spLocks noChangeShapeType="1"/>
          </p:cNvSpPr>
          <p:nvPr/>
        </p:nvSpPr>
        <p:spPr bwMode="auto">
          <a:xfrm>
            <a:off x="2438400" y="2209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Line 39"/>
          <p:cNvSpPr>
            <a:spLocks noChangeShapeType="1"/>
          </p:cNvSpPr>
          <p:nvPr/>
        </p:nvSpPr>
        <p:spPr bwMode="auto">
          <a:xfrm>
            <a:off x="2438400" y="5715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3914" name="Freeform 42"/>
          <p:cNvSpPr>
            <a:spLocks/>
          </p:cNvSpPr>
          <p:nvPr/>
        </p:nvSpPr>
        <p:spPr bwMode="auto">
          <a:xfrm>
            <a:off x="2819400" y="2971800"/>
            <a:ext cx="3429000" cy="2527300"/>
          </a:xfrm>
          <a:custGeom>
            <a:avLst/>
            <a:gdLst>
              <a:gd name="T0" fmla="*/ 0 w 2208"/>
              <a:gd name="T1" fmla="*/ 0 h 1256"/>
              <a:gd name="T2" fmla="*/ 2147483647 w 2208"/>
              <a:gd name="T3" fmla="*/ 2147483647 h 1256"/>
              <a:gd name="T4" fmla="*/ 2147483647 w 2208"/>
              <a:gd name="T5" fmla="*/ 2147483647 h 1256"/>
              <a:gd name="T6" fmla="*/ 2147483647 w 2208"/>
              <a:gd name="T7" fmla="*/ 2147483647 h 1256"/>
              <a:gd name="T8" fmla="*/ 2147483647 w 2208"/>
              <a:gd name="T9" fmla="*/ 2147483647 h 1256"/>
              <a:gd name="T10" fmla="*/ 2147483647 w 2208"/>
              <a:gd name="T11" fmla="*/ 2147483647 h 1256"/>
              <a:gd name="T12" fmla="*/ 2147483647 w 2208"/>
              <a:gd name="T13" fmla="*/ 2147483647 h 1256"/>
              <a:gd name="T14" fmla="*/ 2147483647 w 2208"/>
              <a:gd name="T15" fmla="*/ 2147483647 h 1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208"/>
              <a:gd name="T25" fmla="*/ 0 h 1256"/>
              <a:gd name="T26" fmla="*/ 2208 w 2208"/>
              <a:gd name="T27" fmla="*/ 1256 h 1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208" h="1256">
                <a:moveTo>
                  <a:pt x="0" y="0"/>
                </a:moveTo>
                <a:cubicBezTo>
                  <a:pt x="12" y="152"/>
                  <a:pt x="24" y="304"/>
                  <a:pt x="48" y="432"/>
                </a:cubicBezTo>
                <a:cubicBezTo>
                  <a:pt x="72" y="560"/>
                  <a:pt x="80" y="664"/>
                  <a:pt x="144" y="768"/>
                </a:cubicBezTo>
                <a:cubicBezTo>
                  <a:pt x="208" y="872"/>
                  <a:pt x="312" y="984"/>
                  <a:pt x="432" y="1056"/>
                </a:cubicBezTo>
                <a:cubicBezTo>
                  <a:pt x="552" y="1128"/>
                  <a:pt x="712" y="1168"/>
                  <a:pt x="864" y="1200"/>
                </a:cubicBezTo>
                <a:cubicBezTo>
                  <a:pt x="1016" y="1232"/>
                  <a:pt x="1152" y="1240"/>
                  <a:pt x="1344" y="1248"/>
                </a:cubicBezTo>
                <a:cubicBezTo>
                  <a:pt x="1536" y="1256"/>
                  <a:pt x="1872" y="1248"/>
                  <a:pt x="2016" y="1248"/>
                </a:cubicBezTo>
                <a:cubicBezTo>
                  <a:pt x="2160" y="1248"/>
                  <a:pt x="2176" y="1248"/>
                  <a:pt x="2208" y="124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915" name="Freeform 43"/>
          <p:cNvSpPr>
            <a:spLocks/>
          </p:cNvSpPr>
          <p:nvPr/>
        </p:nvSpPr>
        <p:spPr bwMode="auto">
          <a:xfrm>
            <a:off x="3276600" y="2133600"/>
            <a:ext cx="3733800" cy="2755900"/>
          </a:xfrm>
          <a:custGeom>
            <a:avLst/>
            <a:gdLst>
              <a:gd name="T0" fmla="*/ 0 w 2208"/>
              <a:gd name="T1" fmla="*/ 0 h 1256"/>
              <a:gd name="T2" fmla="*/ 2147483647 w 2208"/>
              <a:gd name="T3" fmla="*/ 2147483647 h 1256"/>
              <a:gd name="T4" fmla="*/ 2147483647 w 2208"/>
              <a:gd name="T5" fmla="*/ 2147483647 h 1256"/>
              <a:gd name="T6" fmla="*/ 2147483647 w 2208"/>
              <a:gd name="T7" fmla="*/ 2147483647 h 1256"/>
              <a:gd name="T8" fmla="*/ 2147483647 w 2208"/>
              <a:gd name="T9" fmla="*/ 2147483647 h 1256"/>
              <a:gd name="T10" fmla="*/ 2147483647 w 2208"/>
              <a:gd name="T11" fmla="*/ 2147483647 h 1256"/>
              <a:gd name="T12" fmla="*/ 2147483647 w 2208"/>
              <a:gd name="T13" fmla="*/ 2147483647 h 1256"/>
              <a:gd name="T14" fmla="*/ 2147483647 w 2208"/>
              <a:gd name="T15" fmla="*/ 2147483647 h 1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208"/>
              <a:gd name="T25" fmla="*/ 0 h 1256"/>
              <a:gd name="T26" fmla="*/ 2208 w 2208"/>
              <a:gd name="T27" fmla="*/ 1256 h 1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208" h="1256">
                <a:moveTo>
                  <a:pt x="0" y="0"/>
                </a:moveTo>
                <a:cubicBezTo>
                  <a:pt x="12" y="152"/>
                  <a:pt x="24" y="304"/>
                  <a:pt x="48" y="432"/>
                </a:cubicBezTo>
                <a:cubicBezTo>
                  <a:pt x="72" y="560"/>
                  <a:pt x="80" y="664"/>
                  <a:pt x="144" y="768"/>
                </a:cubicBezTo>
                <a:cubicBezTo>
                  <a:pt x="208" y="872"/>
                  <a:pt x="312" y="984"/>
                  <a:pt x="432" y="1056"/>
                </a:cubicBezTo>
                <a:cubicBezTo>
                  <a:pt x="552" y="1128"/>
                  <a:pt x="712" y="1168"/>
                  <a:pt x="864" y="1200"/>
                </a:cubicBezTo>
                <a:cubicBezTo>
                  <a:pt x="1016" y="1232"/>
                  <a:pt x="1152" y="1240"/>
                  <a:pt x="1344" y="1248"/>
                </a:cubicBezTo>
                <a:cubicBezTo>
                  <a:pt x="1536" y="1256"/>
                  <a:pt x="1872" y="1248"/>
                  <a:pt x="2016" y="1248"/>
                </a:cubicBezTo>
                <a:cubicBezTo>
                  <a:pt x="2160" y="1248"/>
                  <a:pt x="2176" y="1248"/>
                  <a:pt x="2208" y="124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916" name="Text Box 44"/>
          <p:cNvSpPr txBox="1">
            <a:spLocks noChangeArrowheads="1"/>
          </p:cNvSpPr>
          <p:nvPr/>
        </p:nvSpPr>
        <p:spPr bwMode="auto">
          <a:xfrm>
            <a:off x="6705600" y="52578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99"/>
                </a:solidFill>
                <a:latin typeface="Calibri" pitchFamily="34" charset="0"/>
              </a:rPr>
              <a:t>Q=24</a:t>
            </a:r>
            <a:endParaRPr lang="en-US" sz="2000" b="1" i="1">
              <a:latin typeface="Calibri" pitchFamily="34" charset="0"/>
            </a:endParaRPr>
          </a:p>
        </p:txBody>
      </p:sp>
      <p:sp>
        <p:nvSpPr>
          <p:cNvPr id="463917" name="Freeform 45"/>
          <p:cNvSpPr>
            <a:spLocks/>
          </p:cNvSpPr>
          <p:nvPr/>
        </p:nvSpPr>
        <p:spPr bwMode="auto">
          <a:xfrm>
            <a:off x="3886200" y="2057400"/>
            <a:ext cx="3657600" cy="2222500"/>
          </a:xfrm>
          <a:custGeom>
            <a:avLst/>
            <a:gdLst>
              <a:gd name="T0" fmla="*/ 0 w 2208"/>
              <a:gd name="T1" fmla="*/ 0 h 1256"/>
              <a:gd name="T2" fmla="*/ 2147483647 w 2208"/>
              <a:gd name="T3" fmla="*/ 2147483647 h 1256"/>
              <a:gd name="T4" fmla="*/ 2147483647 w 2208"/>
              <a:gd name="T5" fmla="*/ 2147483647 h 1256"/>
              <a:gd name="T6" fmla="*/ 2147483647 w 2208"/>
              <a:gd name="T7" fmla="*/ 2147483647 h 1256"/>
              <a:gd name="T8" fmla="*/ 2147483647 w 2208"/>
              <a:gd name="T9" fmla="*/ 2147483647 h 1256"/>
              <a:gd name="T10" fmla="*/ 2147483647 w 2208"/>
              <a:gd name="T11" fmla="*/ 2147483647 h 1256"/>
              <a:gd name="T12" fmla="*/ 2147483647 w 2208"/>
              <a:gd name="T13" fmla="*/ 2147483647 h 1256"/>
              <a:gd name="T14" fmla="*/ 2147483647 w 2208"/>
              <a:gd name="T15" fmla="*/ 2147483647 h 1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208"/>
              <a:gd name="T25" fmla="*/ 0 h 1256"/>
              <a:gd name="T26" fmla="*/ 2208 w 2208"/>
              <a:gd name="T27" fmla="*/ 1256 h 1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208" h="1256">
                <a:moveTo>
                  <a:pt x="0" y="0"/>
                </a:moveTo>
                <a:cubicBezTo>
                  <a:pt x="12" y="152"/>
                  <a:pt x="24" y="304"/>
                  <a:pt x="48" y="432"/>
                </a:cubicBezTo>
                <a:cubicBezTo>
                  <a:pt x="72" y="560"/>
                  <a:pt x="80" y="664"/>
                  <a:pt x="144" y="768"/>
                </a:cubicBezTo>
                <a:cubicBezTo>
                  <a:pt x="208" y="872"/>
                  <a:pt x="312" y="984"/>
                  <a:pt x="432" y="1056"/>
                </a:cubicBezTo>
                <a:cubicBezTo>
                  <a:pt x="552" y="1128"/>
                  <a:pt x="712" y="1168"/>
                  <a:pt x="864" y="1200"/>
                </a:cubicBezTo>
                <a:cubicBezTo>
                  <a:pt x="1016" y="1232"/>
                  <a:pt x="1152" y="1240"/>
                  <a:pt x="1344" y="1248"/>
                </a:cubicBezTo>
                <a:cubicBezTo>
                  <a:pt x="1536" y="1256"/>
                  <a:pt x="1872" y="1248"/>
                  <a:pt x="2016" y="1248"/>
                </a:cubicBezTo>
                <a:cubicBezTo>
                  <a:pt x="2160" y="1248"/>
                  <a:pt x="2176" y="1248"/>
                  <a:pt x="2208" y="1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3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3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3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3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4" grpId="0" autoUpdateAnimBg="0"/>
      <p:bldP spid="463903" grpId="0" autoUpdateAnimBg="0"/>
      <p:bldP spid="463914" grpId="0" animBg="1"/>
      <p:bldP spid="463915" grpId="0" animBg="1"/>
      <p:bldP spid="463916" grpId="0" autoUpdateAnimBg="0"/>
      <p:bldP spid="4639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Izokostet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Vijat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barazkosto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41120"/>
            <a:ext cx="72390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lakore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kombinimet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blihen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çmim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dhënë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Shërben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përcaktimin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metodës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eficiente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cdo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nivel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dhënë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Supozoni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blen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20 euro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30 euro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Firma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planifikon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shpenzojë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120 euro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blerë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këto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0772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Izokosto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Vijat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barazkosto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086600" y="6477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Puna</a:t>
            </a:r>
          </a:p>
        </p:txBody>
      </p:sp>
      <p:sp>
        <p:nvSpPr>
          <p:cNvPr id="26628" name="Line 43"/>
          <p:cNvSpPr>
            <a:spLocks noChangeShapeType="1"/>
          </p:cNvSpPr>
          <p:nvPr/>
        </p:nvSpPr>
        <p:spPr bwMode="auto">
          <a:xfrm>
            <a:off x="1492250" y="18288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44"/>
          <p:cNvSpPr>
            <a:spLocks noChangeShapeType="1"/>
          </p:cNvSpPr>
          <p:nvPr/>
        </p:nvSpPr>
        <p:spPr bwMode="auto">
          <a:xfrm>
            <a:off x="1492250" y="5867400"/>
            <a:ext cx="711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45"/>
          <p:cNvSpPr>
            <a:spLocks noChangeShapeType="1"/>
          </p:cNvSpPr>
          <p:nvPr/>
        </p:nvSpPr>
        <p:spPr bwMode="auto">
          <a:xfrm>
            <a:off x="149225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 Box 46"/>
          <p:cNvSpPr txBox="1">
            <a:spLocks noChangeArrowheads="1"/>
          </p:cNvSpPr>
          <p:nvPr/>
        </p:nvSpPr>
        <p:spPr bwMode="auto">
          <a:xfrm>
            <a:off x="622300" y="1828800"/>
            <a:ext cx="790575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3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2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</a:pPr>
            <a:endParaRPr lang="en-US" sz="1600" b="1">
              <a:latin typeface="Modern"/>
            </a:endParaRPr>
          </a:p>
        </p:txBody>
      </p:sp>
      <p:sp>
        <p:nvSpPr>
          <p:cNvPr id="26632" name="Text Box 47"/>
          <p:cNvSpPr txBox="1">
            <a:spLocks noChangeArrowheads="1"/>
          </p:cNvSpPr>
          <p:nvPr/>
        </p:nvSpPr>
        <p:spPr bwMode="auto">
          <a:xfrm rot="-5400000">
            <a:off x="-346868" y="3390106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Kapitali</a:t>
            </a:r>
          </a:p>
        </p:txBody>
      </p:sp>
      <p:sp>
        <p:nvSpPr>
          <p:cNvPr id="26633" name="Line 48"/>
          <p:cNvSpPr>
            <a:spLocks noChangeShapeType="1"/>
          </p:cNvSpPr>
          <p:nvPr/>
        </p:nvSpPr>
        <p:spPr bwMode="auto">
          <a:xfrm>
            <a:off x="1492250" y="5486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49"/>
          <p:cNvSpPr>
            <a:spLocks noChangeShapeType="1"/>
          </p:cNvSpPr>
          <p:nvPr/>
        </p:nvSpPr>
        <p:spPr bwMode="auto">
          <a:xfrm>
            <a:off x="1492250" y="5029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50"/>
          <p:cNvSpPr>
            <a:spLocks noChangeShapeType="1"/>
          </p:cNvSpPr>
          <p:nvPr/>
        </p:nvSpPr>
        <p:spPr bwMode="auto">
          <a:xfrm>
            <a:off x="1492250" y="4495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51"/>
          <p:cNvSpPr>
            <a:spLocks noChangeShapeType="1"/>
          </p:cNvSpPr>
          <p:nvPr/>
        </p:nvSpPr>
        <p:spPr bwMode="auto">
          <a:xfrm>
            <a:off x="1492250" y="3962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52"/>
          <p:cNvSpPr>
            <a:spLocks noChangeShapeType="1"/>
          </p:cNvSpPr>
          <p:nvPr/>
        </p:nvSpPr>
        <p:spPr bwMode="auto">
          <a:xfrm>
            <a:off x="1492250" y="3505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53"/>
          <p:cNvSpPr>
            <a:spLocks noChangeShapeType="1"/>
          </p:cNvSpPr>
          <p:nvPr/>
        </p:nvSpPr>
        <p:spPr bwMode="auto">
          <a:xfrm>
            <a:off x="1492250" y="2971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54"/>
          <p:cNvSpPr>
            <a:spLocks noChangeShapeType="1"/>
          </p:cNvSpPr>
          <p:nvPr/>
        </p:nvSpPr>
        <p:spPr bwMode="auto">
          <a:xfrm>
            <a:off x="1492250" y="25146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55"/>
          <p:cNvSpPr>
            <a:spLocks noChangeShapeType="1"/>
          </p:cNvSpPr>
          <p:nvPr/>
        </p:nvSpPr>
        <p:spPr bwMode="auto">
          <a:xfrm>
            <a:off x="1492250" y="1981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56"/>
          <p:cNvSpPr>
            <a:spLocks noChangeShapeType="1"/>
          </p:cNvSpPr>
          <p:nvPr/>
        </p:nvSpPr>
        <p:spPr bwMode="auto">
          <a:xfrm flipV="1">
            <a:off x="180816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57"/>
          <p:cNvSpPr>
            <a:spLocks noChangeShapeType="1"/>
          </p:cNvSpPr>
          <p:nvPr/>
        </p:nvSpPr>
        <p:spPr bwMode="auto">
          <a:xfrm flipV="1">
            <a:off x="220345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58"/>
          <p:cNvSpPr>
            <a:spLocks noChangeShapeType="1"/>
          </p:cNvSpPr>
          <p:nvPr/>
        </p:nvSpPr>
        <p:spPr bwMode="auto">
          <a:xfrm flipV="1">
            <a:off x="2598738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59"/>
          <p:cNvSpPr>
            <a:spLocks noChangeShapeType="1"/>
          </p:cNvSpPr>
          <p:nvPr/>
        </p:nvSpPr>
        <p:spPr bwMode="auto">
          <a:xfrm flipV="1">
            <a:off x="29940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Line 60"/>
          <p:cNvSpPr>
            <a:spLocks noChangeShapeType="1"/>
          </p:cNvSpPr>
          <p:nvPr/>
        </p:nvSpPr>
        <p:spPr bwMode="auto">
          <a:xfrm flipV="1">
            <a:off x="3309938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61"/>
          <p:cNvSpPr>
            <a:spLocks noChangeShapeType="1"/>
          </p:cNvSpPr>
          <p:nvPr/>
        </p:nvSpPr>
        <p:spPr bwMode="auto">
          <a:xfrm flipV="1">
            <a:off x="37052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Line 62"/>
          <p:cNvSpPr>
            <a:spLocks noChangeShapeType="1"/>
          </p:cNvSpPr>
          <p:nvPr/>
        </p:nvSpPr>
        <p:spPr bwMode="auto">
          <a:xfrm flipV="1">
            <a:off x="410051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63"/>
          <p:cNvSpPr>
            <a:spLocks noChangeShapeType="1"/>
          </p:cNvSpPr>
          <p:nvPr/>
        </p:nvSpPr>
        <p:spPr bwMode="auto">
          <a:xfrm flipV="1">
            <a:off x="44164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64"/>
          <p:cNvSpPr>
            <a:spLocks noChangeShapeType="1"/>
          </p:cNvSpPr>
          <p:nvPr/>
        </p:nvSpPr>
        <p:spPr bwMode="auto">
          <a:xfrm flipV="1">
            <a:off x="481171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Line 65"/>
          <p:cNvSpPr>
            <a:spLocks noChangeShapeType="1"/>
          </p:cNvSpPr>
          <p:nvPr/>
        </p:nvSpPr>
        <p:spPr bwMode="auto">
          <a:xfrm flipV="1">
            <a:off x="520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Line 66"/>
          <p:cNvSpPr>
            <a:spLocks noChangeShapeType="1"/>
          </p:cNvSpPr>
          <p:nvPr/>
        </p:nvSpPr>
        <p:spPr bwMode="auto">
          <a:xfrm flipV="1">
            <a:off x="568007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67"/>
          <p:cNvSpPr>
            <a:spLocks noChangeShapeType="1"/>
          </p:cNvSpPr>
          <p:nvPr/>
        </p:nvSpPr>
        <p:spPr bwMode="auto">
          <a:xfrm flipV="1">
            <a:off x="607536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Text Box 68"/>
          <p:cNvSpPr txBox="1">
            <a:spLocks noChangeArrowheads="1"/>
          </p:cNvSpPr>
          <p:nvPr/>
        </p:nvSpPr>
        <p:spPr bwMode="auto">
          <a:xfrm>
            <a:off x="7924800" y="52578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Calibri" pitchFamily="34" charset="0"/>
              </a:rPr>
              <a:t>B</a:t>
            </a:r>
          </a:p>
        </p:txBody>
      </p:sp>
      <p:sp>
        <p:nvSpPr>
          <p:cNvPr id="26654" name="Line 70"/>
          <p:cNvSpPr>
            <a:spLocks noChangeShapeType="1"/>
          </p:cNvSpPr>
          <p:nvPr/>
        </p:nvSpPr>
        <p:spPr bwMode="auto">
          <a:xfrm>
            <a:off x="1492250" y="5257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Line 71"/>
          <p:cNvSpPr>
            <a:spLocks noChangeShapeType="1"/>
          </p:cNvSpPr>
          <p:nvPr/>
        </p:nvSpPr>
        <p:spPr bwMode="auto">
          <a:xfrm>
            <a:off x="1492250" y="48006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Line 72"/>
          <p:cNvSpPr>
            <a:spLocks noChangeShapeType="1"/>
          </p:cNvSpPr>
          <p:nvPr/>
        </p:nvSpPr>
        <p:spPr bwMode="auto">
          <a:xfrm>
            <a:off x="1492250" y="4267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Line 73"/>
          <p:cNvSpPr>
            <a:spLocks noChangeShapeType="1"/>
          </p:cNvSpPr>
          <p:nvPr/>
        </p:nvSpPr>
        <p:spPr bwMode="auto">
          <a:xfrm>
            <a:off x="1492250" y="3733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Line 74"/>
          <p:cNvSpPr>
            <a:spLocks noChangeShapeType="1"/>
          </p:cNvSpPr>
          <p:nvPr/>
        </p:nvSpPr>
        <p:spPr bwMode="auto">
          <a:xfrm>
            <a:off x="1492250" y="3200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9" name="Line 75"/>
          <p:cNvSpPr>
            <a:spLocks noChangeShapeType="1"/>
          </p:cNvSpPr>
          <p:nvPr/>
        </p:nvSpPr>
        <p:spPr bwMode="auto">
          <a:xfrm>
            <a:off x="1492250" y="2743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Line 76"/>
          <p:cNvSpPr>
            <a:spLocks noChangeShapeType="1"/>
          </p:cNvSpPr>
          <p:nvPr/>
        </p:nvSpPr>
        <p:spPr bwMode="auto">
          <a:xfrm>
            <a:off x="1492250" y="2209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1" name="Line 77"/>
          <p:cNvSpPr>
            <a:spLocks noChangeShapeType="1"/>
          </p:cNvSpPr>
          <p:nvPr/>
        </p:nvSpPr>
        <p:spPr bwMode="auto">
          <a:xfrm>
            <a:off x="1492250" y="57150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2" name="Text Box 80"/>
          <p:cNvSpPr txBox="1">
            <a:spLocks noChangeArrowheads="1"/>
          </p:cNvSpPr>
          <p:nvPr/>
        </p:nvSpPr>
        <p:spPr bwMode="auto">
          <a:xfrm>
            <a:off x="1649413" y="5943600"/>
            <a:ext cx="7113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        1		2	    3             4		5	  6</a:t>
            </a:r>
          </a:p>
        </p:txBody>
      </p:sp>
      <p:sp>
        <p:nvSpPr>
          <p:cNvPr id="466001" name="Line 81"/>
          <p:cNvSpPr>
            <a:spLocks noChangeShapeType="1"/>
          </p:cNvSpPr>
          <p:nvPr/>
        </p:nvSpPr>
        <p:spPr bwMode="auto">
          <a:xfrm>
            <a:off x="1492250" y="1981200"/>
            <a:ext cx="6954838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6004" name="AutoShape 84"/>
          <p:cNvSpPr>
            <a:spLocks noChangeArrowheads="1"/>
          </p:cNvSpPr>
          <p:nvPr/>
        </p:nvSpPr>
        <p:spPr bwMode="auto">
          <a:xfrm>
            <a:off x="7375585" y="2612231"/>
            <a:ext cx="1600200" cy="1738313"/>
          </a:xfrm>
          <a:prstGeom prst="wedgeRoundRectCallout">
            <a:avLst>
              <a:gd name="adj1" fmla="val 13394"/>
              <a:gd name="adj2" fmla="val 173134"/>
              <a:gd name="adj3" fmla="val 16667"/>
            </a:avLst>
          </a:prstGeom>
          <a:solidFill>
            <a:srgbClr val="99FF99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6 njësi x 20 euro=120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26665" name="Text Box 85"/>
          <p:cNvSpPr txBox="1">
            <a:spLocks noChangeArrowheads="1"/>
          </p:cNvSpPr>
          <p:nvPr/>
        </p:nvSpPr>
        <p:spPr bwMode="auto">
          <a:xfrm>
            <a:off x="1676400" y="16764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Calibri" pitchFamily="34" charset="0"/>
              </a:rPr>
              <a:t>A</a:t>
            </a:r>
          </a:p>
        </p:txBody>
      </p:sp>
      <p:sp>
        <p:nvSpPr>
          <p:cNvPr id="466010" name="AutoShape 90"/>
          <p:cNvSpPr>
            <a:spLocks noChangeArrowheads="1"/>
          </p:cNvSpPr>
          <p:nvPr/>
        </p:nvSpPr>
        <p:spPr bwMode="auto">
          <a:xfrm>
            <a:off x="2209800" y="1752600"/>
            <a:ext cx="2209800" cy="381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5400">
              <a:latin typeface="Times New Roman" pitchFamily="18" charset="0"/>
            </a:endParaRPr>
          </a:p>
        </p:txBody>
      </p:sp>
      <p:sp>
        <p:nvSpPr>
          <p:cNvPr id="26667" name="AutoShape 91"/>
          <p:cNvSpPr>
            <a:spLocks noChangeArrowheads="1"/>
          </p:cNvSpPr>
          <p:nvPr/>
        </p:nvSpPr>
        <p:spPr bwMode="auto">
          <a:xfrm>
            <a:off x="2057400" y="1676400"/>
            <a:ext cx="1905000" cy="838200"/>
          </a:xfrm>
          <a:prstGeom prst="wedgeRoundRectCallout">
            <a:avLst>
              <a:gd name="adj1" fmla="val -44500"/>
              <a:gd name="adj2" fmla="val 35417"/>
              <a:gd name="adj3" fmla="val 16667"/>
            </a:avLst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</a:rPr>
              <a:t>4 njësi x 30euro=120</a:t>
            </a:r>
            <a:endParaRPr lang="en-GB" sz="2400" b="1">
              <a:latin typeface="Times New Roman" pitchFamily="18" charset="0"/>
            </a:endParaRPr>
          </a:p>
        </p:txBody>
      </p:sp>
      <p:sp>
        <p:nvSpPr>
          <p:cNvPr id="466013" name="AutoShape 93"/>
          <p:cNvSpPr>
            <a:spLocks noChangeArrowheads="1"/>
          </p:cNvSpPr>
          <p:nvPr/>
        </p:nvSpPr>
        <p:spPr bwMode="auto">
          <a:xfrm>
            <a:off x="5638800" y="1447800"/>
            <a:ext cx="3276600" cy="9906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Cka nëse ndryshon cmimi i punës prej 20 në 30 euro?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466014" name="Line 94"/>
          <p:cNvSpPr>
            <a:spLocks noChangeShapeType="1"/>
          </p:cNvSpPr>
          <p:nvPr/>
        </p:nvSpPr>
        <p:spPr bwMode="auto">
          <a:xfrm>
            <a:off x="1447800" y="1981200"/>
            <a:ext cx="45720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6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6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6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6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6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6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6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6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2" grpId="0" autoUpdateAnimBg="0"/>
      <p:bldP spid="466001" grpId="0" animBg="1"/>
      <p:bldP spid="466004" grpId="0" animBg="1" autoUpdateAnimBg="0"/>
      <p:bldP spid="466010" grpId="0" autoUpdateAnimBg="0"/>
      <p:bldP spid="466013" grpId="0" animBg="1" autoUpdateAnimBg="0"/>
      <p:bldP spid="4660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Zgjedhja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Kostominimizuese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477000" y="6400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" pitchFamily="18" charset="0"/>
              </a:rPr>
              <a:t>Puna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492250" y="1828800"/>
            <a:ext cx="0" cy="3657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492250" y="5867400"/>
            <a:ext cx="711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492250" y="54864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22300" y="1828800"/>
            <a:ext cx="790575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4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3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2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r>
              <a:rPr lang="en-US" sz="1600" b="1">
                <a:latin typeface="Modern"/>
              </a:rPr>
              <a:t>1</a:t>
            </a:r>
          </a:p>
          <a:p>
            <a:pPr algn="r">
              <a:lnSpc>
                <a:spcPct val="90000"/>
              </a:lnSpc>
              <a:spcBef>
                <a:spcPct val="115000"/>
              </a:spcBef>
            </a:pPr>
            <a:endParaRPr lang="en-US" sz="1600" b="1">
              <a:latin typeface="Modern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</a:pPr>
            <a:endParaRPr lang="en-US" sz="1600" b="1">
              <a:latin typeface="Modern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 rot="-5400000">
            <a:off x="-303212" y="3351213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" pitchFamily="18" charset="0"/>
              </a:rPr>
              <a:t>Kapitali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492250" y="5486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492250" y="5029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1492250" y="4495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492250" y="3962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1492250" y="3505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1492250" y="2971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492250" y="25146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1492250" y="1981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180816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220345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V="1">
            <a:off x="2598738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29940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3309938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37052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 flipV="1">
            <a:off x="410051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V="1">
            <a:off x="441642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 flipV="1">
            <a:off x="481171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 flipV="1">
            <a:off x="52070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V="1">
            <a:off x="5680075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 flipV="1">
            <a:off x="6075363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Line 30"/>
          <p:cNvSpPr>
            <a:spLocks noChangeShapeType="1"/>
          </p:cNvSpPr>
          <p:nvPr/>
        </p:nvSpPr>
        <p:spPr bwMode="auto">
          <a:xfrm>
            <a:off x="1492250" y="5257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Line 31"/>
          <p:cNvSpPr>
            <a:spLocks noChangeShapeType="1"/>
          </p:cNvSpPr>
          <p:nvPr/>
        </p:nvSpPr>
        <p:spPr bwMode="auto">
          <a:xfrm>
            <a:off x="1492250" y="48006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Line 32"/>
          <p:cNvSpPr>
            <a:spLocks noChangeShapeType="1"/>
          </p:cNvSpPr>
          <p:nvPr/>
        </p:nvSpPr>
        <p:spPr bwMode="auto">
          <a:xfrm>
            <a:off x="1492250" y="4267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>
            <a:off x="1492250" y="3733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Line 34"/>
          <p:cNvSpPr>
            <a:spLocks noChangeShapeType="1"/>
          </p:cNvSpPr>
          <p:nvPr/>
        </p:nvSpPr>
        <p:spPr bwMode="auto">
          <a:xfrm>
            <a:off x="1492250" y="32004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Line 35"/>
          <p:cNvSpPr>
            <a:spLocks noChangeShapeType="1"/>
          </p:cNvSpPr>
          <p:nvPr/>
        </p:nvSpPr>
        <p:spPr bwMode="auto">
          <a:xfrm>
            <a:off x="1492250" y="27432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Line 36"/>
          <p:cNvSpPr>
            <a:spLocks noChangeShapeType="1"/>
          </p:cNvSpPr>
          <p:nvPr/>
        </p:nvSpPr>
        <p:spPr bwMode="auto">
          <a:xfrm>
            <a:off x="1492250" y="22098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Line 37"/>
          <p:cNvSpPr>
            <a:spLocks noChangeShapeType="1"/>
          </p:cNvSpPr>
          <p:nvPr/>
        </p:nvSpPr>
        <p:spPr bwMode="auto">
          <a:xfrm>
            <a:off x="1492250" y="5715000"/>
            <a:ext cx="157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Text Box 38"/>
          <p:cNvSpPr txBox="1">
            <a:spLocks noChangeArrowheads="1"/>
          </p:cNvSpPr>
          <p:nvPr/>
        </p:nvSpPr>
        <p:spPr bwMode="auto">
          <a:xfrm>
            <a:off x="1649413" y="5943600"/>
            <a:ext cx="7113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Modern"/>
              </a:rPr>
              <a:t>        1		2	    3             4		5	  6</a:t>
            </a:r>
          </a:p>
        </p:txBody>
      </p:sp>
      <p:sp>
        <p:nvSpPr>
          <p:cNvPr id="468007" name="Line 39"/>
          <p:cNvSpPr>
            <a:spLocks noChangeShapeType="1"/>
          </p:cNvSpPr>
          <p:nvPr/>
        </p:nvSpPr>
        <p:spPr bwMode="auto">
          <a:xfrm>
            <a:off x="1492250" y="1981200"/>
            <a:ext cx="6954838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7" name="AutoShape 42"/>
          <p:cNvSpPr>
            <a:spLocks noChangeArrowheads="1"/>
          </p:cNvSpPr>
          <p:nvPr/>
        </p:nvSpPr>
        <p:spPr bwMode="auto">
          <a:xfrm>
            <a:off x="2209800" y="1752600"/>
            <a:ext cx="2209800" cy="381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5400">
              <a:latin typeface="Times New Roman" pitchFamily="18" charset="0"/>
            </a:endParaRPr>
          </a:p>
        </p:txBody>
      </p:sp>
      <p:sp>
        <p:nvSpPr>
          <p:cNvPr id="468014" name="Line 46"/>
          <p:cNvSpPr>
            <a:spLocks noChangeShapeType="1"/>
          </p:cNvSpPr>
          <p:nvPr/>
        </p:nvSpPr>
        <p:spPr bwMode="auto">
          <a:xfrm>
            <a:off x="1524000" y="3962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8015" name="Line 47"/>
          <p:cNvSpPr>
            <a:spLocks noChangeShapeType="1"/>
          </p:cNvSpPr>
          <p:nvPr/>
        </p:nvSpPr>
        <p:spPr bwMode="auto">
          <a:xfrm flipV="1">
            <a:off x="4953000" y="3962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0" name="Freeform 49"/>
          <p:cNvSpPr>
            <a:spLocks/>
          </p:cNvSpPr>
          <p:nvPr/>
        </p:nvSpPr>
        <p:spPr bwMode="auto">
          <a:xfrm>
            <a:off x="3479800" y="1752600"/>
            <a:ext cx="1778000" cy="1587500"/>
          </a:xfrm>
          <a:custGeom>
            <a:avLst/>
            <a:gdLst>
              <a:gd name="T0" fmla="*/ 2147483647 w 1120"/>
              <a:gd name="T1" fmla="*/ 0 h 1000"/>
              <a:gd name="T2" fmla="*/ 2147483647 w 1120"/>
              <a:gd name="T3" fmla="*/ 2147483647 h 1000"/>
              <a:gd name="T4" fmla="*/ 2147483647 w 1120"/>
              <a:gd name="T5" fmla="*/ 2147483647 h 1000"/>
              <a:gd name="T6" fmla="*/ 2147483647 w 1120"/>
              <a:gd name="T7" fmla="*/ 2147483647 h 1000"/>
              <a:gd name="T8" fmla="*/ 2147483647 w 1120"/>
              <a:gd name="T9" fmla="*/ 2147483647 h 1000"/>
              <a:gd name="T10" fmla="*/ 2147483647 w 1120"/>
              <a:gd name="T11" fmla="*/ 2147483647 h 1000"/>
              <a:gd name="T12" fmla="*/ 2147483647 w 1120"/>
              <a:gd name="T13" fmla="*/ 2147483647 h 1000"/>
              <a:gd name="T14" fmla="*/ 2147483647 w 1120"/>
              <a:gd name="T15" fmla="*/ 2147483647 h 1000"/>
              <a:gd name="T16" fmla="*/ 2147483647 w 1120"/>
              <a:gd name="T17" fmla="*/ 2147483647 h 1000"/>
              <a:gd name="T18" fmla="*/ 2147483647 w 1120"/>
              <a:gd name="T19" fmla="*/ 2147483647 h 1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20"/>
              <a:gd name="T31" fmla="*/ 0 h 1000"/>
              <a:gd name="T32" fmla="*/ 1120 w 1120"/>
              <a:gd name="T33" fmla="*/ 1000 h 10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20" h="1000">
                <a:moveTo>
                  <a:pt x="16" y="0"/>
                </a:moveTo>
                <a:cubicBezTo>
                  <a:pt x="8" y="108"/>
                  <a:pt x="0" y="216"/>
                  <a:pt x="16" y="336"/>
                </a:cubicBezTo>
                <a:cubicBezTo>
                  <a:pt x="32" y="456"/>
                  <a:pt x="72" y="624"/>
                  <a:pt x="112" y="720"/>
                </a:cubicBezTo>
                <a:cubicBezTo>
                  <a:pt x="152" y="816"/>
                  <a:pt x="240" y="1000"/>
                  <a:pt x="256" y="912"/>
                </a:cubicBezTo>
                <a:cubicBezTo>
                  <a:pt x="272" y="824"/>
                  <a:pt x="120" y="216"/>
                  <a:pt x="208" y="192"/>
                </a:cubicBezTo>
                <a:cubicBezTo>
                  <a:pt x="296" y="168"/>
                  <a:pt x="656" y="712"/>
                  <a:pt x="784" y="768"/>
                </a:cubicBezTo>
                <a:cubicBezTo>
                  <a:pt x="912" y="824"/>
                  <a:pt x="976" y="576"/>
                  <a:pt x="976" y="528"/>
                </a:cubicBezTo>
                <a:cubicBezTo>
                  <a:pt x="976" y="480"/>
                  <a:pt x="776" y="536"/>
                  <a:pt x="784" y="480"/>
                </a:cubicBezTo>
                <a:cubicBezTo>
                  <a:pt x="792" y="424"/>
                  <a:pt x="968" y="184"/>
                  <a:pt x="1024" y="192"/>
                </a:cubicBezTo>
                <a:cubicBezTo>
                  <a:pt x="1080" y="200"/>
                  <a:pt x="1100" y="364"/>
                  <a:pt x="1120" y="528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8020" name="Arc 52"/>
          <p:cNvSpPr>
            <a:spLocks/>
          </p:cNvSpPr>
          <p:nvPr/>
        </p:nvSpPr>
        <p:spPr bwMode="auto">
          <a:xfrm flipH="1">
            <a:off x="3810000" y="1524000"/>
            <a:ext cx="3929063" cy="2959100"/>
          </a:xfrm>
          <a:custGeom>
            <a:avLst/>
            <a:gdLst>
              <a:gd name="T0" fmla="*/ 2147483647 w 27164"/>
              <a:gd name="T1" fmla="*/ 0 h 26231"/>
              <a:gd name="T2" fmla="*/ 0 w 27164"/>
              <a:gd name="T3" fmla="*/ 2147483647 h 26231"/>
              <a:gd name="T4" fmla="*/ 2147483647 w 27164"/>
              <a:gd name="T5" fmla="*/ 2147483647 h 26231"/>
              <a:gd name="T6" fmla="*/ 0 60000 65536"/>
              <a:gd name="T7" fmla="*/ 0 60000 65536"/>
              <a:gd name="T8" fmla="*/ 0 60000 65536"/>
              <a:gd name="T9" fmla="*/ 0 w 27164"/>
              <a:gd name="T10" fmla="*/ 0 h 26231"/>
              <a:gd name="T11" fmla="*/ 27164 w 27164"/>
              <a:gd name="T12" fmla="*/ 26231 h 262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64" h="26231" fill="none" extrusionOk="0">
                <a:moveTo>
                  <a:pt x="26661" y="0"/>
                </a:moveTo>
                <a:cubicBezTo>
                  <a:pt x="26995" y="1521"/>
                  <a:pt x="27164" y="3073"/>
                  <a:pt x="27164" y="4631"/>
                </a:cubicBezTo>
                <a:cubicBezTo>
                  <a:pt x="27164" y="16560"/>
                  <a:pt x="17493" y="26231"/>
                  <a:pt x="5564" y="26231"/>
                </a:cubicBezTo>
                <a:cubicBezTo>
                  <a:pt x="3685" y="26231"/>
                  <a:pt x="1815" y="25985"/>
                  <a:pt x="-1" y="25502"/>
                </a:cubicBezTo>
              </a:path>
              <a:path w="27164" h="26231" stroke="0" extrusionOk="0">
                <a:moveTo>
                  <a:pt x="26661" y="0"/>
                </a:moveTo>
                <a:cubicBezTo>
                  <a:pt x="26995" y="1521"/>
                  <a:pt x="27164" y="3073"/>
                  <a:pt x="27164" y="4631"/>
                </a:cubicBezTo>
                <a:cubicBezTo>
                  <a:pt x="27164" y="16560"/>
                  <a:pt x="17493" y="26231"/>
                  <a:pt x="5564" y="26231"/>
                </a:cubicBezTo>
                <a:cubicBezTo>
                  <a:pt x="3685" y="26231"/>
                  <a:pt x="1815" y="25985"/>
                  <a:pt x="-1" y="25502"/>
                </a:cubicBezTo>
                <a:lnTo>
                  <a:pt x="5564" y="4631"/>
                </a:lnTo>
                <a:close/>
              </a:path>
            </a:pathLst>
          </a:custGeom>
          <a:noFill/>
          <a:ln w="38100">
            <a:solidFill>
              <a:srgbClr val="FF66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8022" name="Arc 54"/>
          <p:cNvSpPr>
            <a:spLocks/>
          </p:cNvSpPr>
          <p:nvPr/>
        </p:nvSpPr>
        <p:spPr bwMode="auto">
          <a:xfrm flipH="1">
            <a:off x="4419600" y="1089025"/>
            <a:ext cx="3929063" cy="2786063"/>
          </a:xfrm>
          <a:custGeom>
            <a:avLst/>
            <a:gdLst>
              <a:gd name="T0" fmla="*/ 2147483647 w 27164"/>
              <a:gd name="T1" fmla="*/ 0 h 24691"/>
              <a:gd name="T2" fmla="*/ 0 w 27164"/>
              <a:gd name="T3" fmla="*/ 2147483647 h 24691"/>
              <a:gd name="T4" fmla="*/ 2147483647 w 27164"/>
              <a:gd name="T5" fmla="*/ 2147483647 h 24691"/>
              <a:gd name="T6" fmla="*/ 0 60000 65536"/>
              <a:gd name="T7" fmla="*/ 0 60000 65536"/>
              <a:gd name="T8" fmla="*/ 0 60000 65536"/>
              <a:gd name="T9" fmla="*/ 0 w 27164"/>
              <a:gd name="T10" fmla="*/ 0 h 24691"/>
              <a:gd name="T11" fmla="*/ 27164 w 27164"/>
              <a:gd name="T12" fmla="*/ 24691 h 246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64" h="24691" fill="none" extrusionOk="0">
                <a:moveTo>
                  <a:pt x="26941" y="0"/>
                </a:moveTo>
                <a:cubicBezTo>
                  <a:pt x="27089" y="1023"/>
                  <a:pt x="27164" y="2056"/>
                  <a:pt x="27164" y="3091"/>
                </a:cubicBezTo>
                <a:cubicBezTo>
                  <a:pt x="27164" y="15020"/>
                  <a:pt x="17493" y="24691"/>
                  <a:pt x="5564" y="24691"/>
                </a:cubicBezTo>
                <a:cubicBezTo>
                  <a:pt x="3685" y="24691"/>
                  <a:pt x="1815" y="24445"/>
                  <a:pt x="-1" y="23962"/>
                </a:cubicBezTo>
              </a:path>
              <a:path w="27164" h="24691" stroke="0" extrusionOk="0">
                <a:moveTo>
                  <a:pt x="26941" y="0"/>
                </a:moveTo>
                <a:cubicBezTo>
                  <a:pt x="27089" y="1023"/>
                  <a:pt x="27164" y="2056"/>
                  <a:pt x="27164" y="3091"/>
                </a:cubicBezTo>
                <a:cubicBezTo>
                  <a:pt x="27164" y="15020"/>
                  <a:pt x="17493" y="24691"/>
                  <a:pt x="5564" y="24691"/>
                </a:cubicBezTo>
                <a:cubicBezTo>
                  <a:pt x="3685" y="24691"/>
                  <a:pt x="1815" y="24445"/>
                  <a:pt x="-1" y="23962"/>
                </a:cubicBezTo>
                <a:lnTo>
                  <a:pt x="5564" y="3091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8023" name="Text Box 55"/>
          <p:cNvSpPr txBox="1">
            <a:spLocks noChangeArrowheads="1"/>
          </p:cNvSpPr>
          <p:nvPr/>
        </p:nvSpPr>
        <p:spPr bwMode="auto">
          <a:xfrm>
            <a:off x="7848600" y="41910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6699"/>
                </a:solidFill>
                <a:latin typeface="Calibri" pitchFamily="34" charset="0"/>
              </a:rPr>
              <a:t>Q=24	</a:t>
            </a:r>
          </a:p>
        </p:txBody>
      </p:sp>
      <p:sp>
        <p:nvSpPr>
          <p:cNvPr id="468024" name="Text Box 56"/>
          <p:cNvSpPr txBox="1">
            <a:spLocks noChangeArrowheads="1"/>
          </p:cNvSpPr>
          <p:nvPr/>
        </p:nvSpPr>
        <p:spPr bwMode="auto">
          <a:xfrm>
            <a:off x="8382000" y="35814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  <a:latin typeface="Calibri" pitchFamily="34" charset="0"/>
              </a:rPr>
              <a:t>Q=35</a:t>
            </a:r>
            <a:r>
              <a:rPr lang="en-US" b="1" i="1">
                <a:solidFill>
                  <a:srgbClr val="FF6699"/>
                </a:solidFill>
                <a:latin typeface="Calibri" pitchFamily="34" charset="0"/>
              </a:rPr>
              <a:t>	</a:t>
            </a:r>
          </a:p>
        </p:txBody>
      </p:sp>
      <p:sp>
        <p:nvSpPr>
          <p:cNvPr id="468025" name="Text Box 57"/>
          <p:cNvSpPr txBox="1">
            <a:spLocks noChangeArrowheads="1"/>
          </p:cNvSpPr>
          <p:nvPr/>
        </p:nvSpPr>
        <p:spPr bwMode="auto">
          <a:xfrm>
            <a:off x="4876800" y="35052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Calibri" pitchFamily="34" charset="0"/>
              </a:rPr>
              <a:t>E</a:t>
            </a:r>
          </a:p>
        </p:txBody>
      </p:sp>
      <p:sp>
        <p:nvSpPr>
          <p:cNvPr id="27696" name="Line 58"/>
          <p:cNvSpPr>
            <a:spLocks noChangeShapeType="1"/>
          </p:cNvSpPr>
          <p:nvPr/>
        </p:nvSpPr>
        <p:spPr bwMode="auto">
          <a:xfrm flipH="1">
            <a:off x="5334000" y="2743200"/>
            <a:ext cx="1639888" cy="7254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Rectangle 59"/>
          <p:cNvSpPr>
            <a:spLocks noChangeArrowheads="1"/>
          </p:cNvSpPr>
          <p:nvPr/>
        </p:nvSpPr>
        <p:spPr bwMode="auto">
          <a:xfrm>
            <a:off x="4635500" y="1273175"/>
            <a:ext cx="3350277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Zgjedhja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optimale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duke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marrë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parasysh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izokuantin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izokoston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8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8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8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8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0" grpId="0" autoUpdateAnimBg="0"/>
      <p:bldP spid="468007" grpId="0" animBg="1"/>
      <p:bldP spid="468014" grpId="0" animBg="1"/>
      <p:bldP spid="468015" grpId="0" animBg="1"/>
      <p:bldP spid="468020" grpId="0" animBg="1"/>
      <p:bldP spid="468022" grpId="0" animBg="1"/>
      <p:bldP spid="468023" grpId="0" autoUpdateAnimBg="0"/>
      <p:bldP spid="468024" grpId="0" autoUpdateAnimBg="0"/>
      <p:bldP spid="46802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1079500"/>
            <a:ext cx="5200650" cy="746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Zgjedhja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Kostominimizuese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6457950" cy="43513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Pika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lakorja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drejtëzn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izokostos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dmth.është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tangjente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quhet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optimum.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Prodhuesi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zgjedh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kombinimin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dy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ashtu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norma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teknike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zëvendësimit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barazohet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cmimin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relativ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308" y="809209"/>
            <a:ext cx="5164895" cy="101959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Zgjedhja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Kostominimizuese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6474655" cy="4351338"/>
          </a:xfrm>
        </p:spPr>
        <p:txBody>
          <a:bodyPr/>
          <a:lstStyle/>
          <a:p>
            <a:pPr eaLnBrk="1" hangingPunct="1"/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Pjerrësia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izokuantit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është i </a:t>
            </a:r>
            <a:r>
              <a:rPr lang="sq-AL" sz="2800" dirty="0" err="1">
                <a:latin typeface="Times" panose="02020603050405020304" pitchFamily="18" charset="0"/>
                <a:cs typeface="Times" panose="02020603050405020304" pitchFamily="18" charset="0"/>
              </a:rPr>
              <a:t>barabart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me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pjerrësi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izokostos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eaLnBrk="1" hangingPunct="1"/>
            <a:endParaRPr lang="sq-AL" sz="28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en-US" sz="280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Raporti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është i </a:t>
            </a:r>
            <a:r>
              <a:rPr lang="sq-AL" sz="2800" dirty="0" err="1">
                <a:latin typeface="Times" panose="02020603050405020304" pitchFamily="18" charset="0"/>
                <a:cs typeface="Times" panose="02020603050405020304" pitchFamily="18" charset="0"/>
              </a:rPr>
              <a:t>barabart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raporti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ç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mimeve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r>
              <a:rPr lang="en-US" sz="280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    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MP</a:t>
            </a:r>
            <a:r>
              <a:rPr lang="en-US" sz="2800" baseline="-25000" dirty="0">
                <a:latin typeface="Times" panose="02020603050405020304" pitchFamily="18" charset="0"/>
                <a:cs typeface="Times" panose="02020603050405020304" pitchFamily="18" charset="0"/>
              </a:rPr>
              <a:t>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/MP</a:t>
            </a:r>
            <a:r>
              <a:rPr lang="en-US" sz="2800" baseline="-25000" dirty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= P</a:t>
            </a:r>
            <a:r>
              <a:rPr lang="en-US" sz="2800" baseline="-25000" dirty="0">
                <a:latin typeface="Times" panose="02020603050405020304" pitchFamily="18" charset="0"/>
                <a:cs typeface="Times" panose="02020603050405020304" pitchFamily="18" charset="0"/>
              </a:rPr>
              <a:t>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/P</a:t>
            </a:r>
            <a:r>
              <a:rPr lang="en-US" sz="2800" baseline="-25000" dirty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KUPTIMI I KOSTOVE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0723" name="Text Box 15"/>
          <p:cNvSpPr txBox="1">
            <a:spLocks noChangeArrowheads="1"/>
          </p:cNvSpPr>
          <p:nvPr/>
        </p:nvSpPr>
        <p:spPr bwMode="auto">
          <a:xfrm>
            <a:off x="6629400" y="54102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5613" indent="-455613">
              <a:spcBef>
                <a:spcPct val="75000"/>
              </a:spcBef>
              <a:buClr>
                <a:schemeClr val="tx1"/>
              </a:buClr>
            </a:pPr>
            <a:r>
              <a:rPr lang="en-US" b="1">
                <a:solidFill>
                  <a:schemeClr val="tx2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28650" y="843474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Konceptet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kyçe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73763"/>
            <a:ext cx="7886700" cy="4351338"/>
          </a:xfrm>
        </p:spPr>
        <p:txBody>
          <a:bodyPr rtlCol="0">
            <a:normAutofit/>
          </a:bodyPr>
          <a:lstStyle/>
          <a:p>
            <a:pPr marL="293688" indent="-293688" eaLnBrk="1" fontAlgn="auto" hangingPunct="1">
              <a:spcAft>
                <a:spcPts val="0"/>
              </a:spcAft>
              <a:buSzPct val="55000"/>
              <a:buFont typeface="Wingdings" pitchFamily="2" charset="2"/>
              <a:buChar char="u"/>
              <a:defRPr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Llojet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293688" indent="-293688" eaLnBrk="1" fontAlgn="auto" hangingPunct="1">
              <a:spcAft>
                <a:spcPts val="0"/>
              </a:spcAft>
              <a:buSzPct val="55000"/>
              <a:buFont typeface="Wingdings" pitchFamily="2" charset="2"/>
              <a:buChar char="u"/>
              <a:defRPr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afatshkurtëra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293688" indent="-293688" eaLnBrk="1" fontAlgn="auto" hangingPunct="1">
              <a:spcAft>
                <a:spcPts val="0"/>
              </a:spcAft>
              <a:buSzPct val="55000"/>
              <a:buFont typeface="Wingdings" pitchFamily="2" charset="2"/>
              <a:buChar char="u"/>
              <a:defRPr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afatgjata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381000" y="2057400"/>
            <a:ext cx="8229600" cy="2514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endParaRPr lang="en-US" sz="2500" b="1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sq-AL" sz="2500" dirty="0">
                <a:latin typeface="Times New Roman" pitchFamily="18" charset="0"/>
              </a:rPr>
              <a:t>  </a:t>
            </a:r>
            <a:r>
              <a:rPr lang="en-US" sz="2500" dirty="0" err="1">
                <a:latin typeface="Times New Roman" pitchFamily="18" charset="0"/>
              </a:rPr>
              <a:t>Prodhimi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paraqet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procesin</a:t>
            </a:r>
            <a:r>
              <a:rPr lang="en-US" sz="2500" dirty="0">
                <a:latin typeface="Times New Roman" pitchFamily="18" charset="0"/>
              </a:rPr>
              <a:t> e </a:t>
            </a:r>
            <a:r>
              <a:rPr lang="en-US" sz="2500" dirty="0" err="1">
                <a:latin typeface="Times New Roman" pitchFamily="18" charset="0"/>
              </a:rPr>
              <a:t>shndërrimt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të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inputeve</a:t>
            </a:r>
            <a:r>
              <a:rPr lang="en-US" sz="2500" dirty="0">
                <a:latin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500" dirty="0">
                <a:latin typeface="Times New Roman" pitchFamily="18" charset="0"/>
              </a:rPr>
              <a:t>    </a:t>
            </a:r>
            <a:r>
              <a:rPr lang="en-US" sz="2500" dirty="0" err="1">
                <a:latin typeface="Times New Roman" pitchFamily="18" charset="0"/>
              </a:rPr>
              <a:t>në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autpute</a:t>
            </a:r>
            <a:r>
              <a:rPr lang="en-US" sz="2500" dirty="0">
                <a:latin typeface="Times New Roman" pitchFamily="18" charset="0"/>
              </a:rPr>
              <a:t> - </a:t>
            </a:r>
            <a:r>
              <a:rPr lang="en-US" sz="2500" dirty="0" err="1">
                <a:latin typeface="Times New Roman" pitchFamily="18" charset="0"/>
              </a:rPr>
              <a:t>të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mira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dhe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shërbime</a:t>
            </a:r>
            <a:r>
              <a:rPr lang="sq-AL" sz="2500" dirty="0">
                <a:latin typeface="Times New Roman" pitchFamily="18" charset="0"/>
              </a:rPr>
              <a:t>,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500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sq-AL" sz="2500" dirty="0">
                <a:latin typeface="Times New Roman" pitchFamily="18" charset="0"/>
              </a:rPr>
              <a:t>  </a:t>
            </a:r>
            <a:r>
              <a:rPr lang="en-US" sz="2500" dirty="0" err="1">
                <a:latin typeface="Times New Roman" pitchFamily="18" charset="0"/>
              </a:rPr>
              <a:t>Lidhja</a:t>
            </a:r>
            <a:r>
              <a:rPr lang="en-US" sz="2500" dirty="0">
                <a:latin typeface="Times New Roman" pitchFamily="18" charset="0"/>
              </a:rPr>
              <a:t> midis </a:t>
            </a:r>
            <a:r>
              <a:rPr lang="en-US" sz="2500" dirty="0" err="1">
                <a:latin typeface="Times New Roman" pitchFamily="18" charset="0"/>
              </a:rPr>
              <a:t>inputeve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të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përdorura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në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prodhim</a:t>
            </a:r>
            <a:r>
              <a:rPr lang="en-US" sz="2500" dirty="0">
                <a:latin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500" dirty="0">
                <a:latin typeface="Times New Roman" pitchFamily="18" charset="0"/>
              </a:rPr>
              <a:t>    </a:t>
            </a:r>
            <a:r>
              <a:rPr lang="en-US" sz="2500" dirty="0" err="1">
                <a:latin typeface="Times New Roman" pitchFamily="18" charset="0"/>
              </a:rPr>
              <a:t>dhe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autputit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shprehet</a:t>
            </a:r>
            <a:r>
              <a:rPr lang="en-US" sz="2500" dirty="0">
                <a:latin typeface="Times New Roman" pitchFamily="18" charset="0"/>
              </a:rPr>
              <a:t> me </a:t>
            </a:r>
            <a:r>
              <a:rPr lang="en-US" sz="2500" dirty="0" err="1">
                <a:latin typeface="Times New Roman" pitchFamily="18" charset="0"/>
              </a:rPr>
              <a:t>anë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të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funksionit</a:t>
            </a:r>
            <a:r>
              <a:rPr lang="en-US" sz="2500" dirty="0">
                <a:latin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</a:rPr>
              <a:t>të</a:t>
            </a:r>
            <a:r>
              <a:rPr lang="en-US" sz="2500" dirty="0">
                <a:latin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500" dirty="0">
                <a:latin typeface="Times New Roman" pitchFamily="18" charset="0"/>
              </a:rPr>
              <a:t>    </a:t>
            </a:r>
            <a:r>
              <a:rPr lang="en-US" sz="2500" dirty="0" err="1">
                <a:latin typeface="Times New Roman" pitchFamily="18" charset="0"/>
              </a:rPr>
              <a:t>prodhimit</a:t>
            </a:r>
            <a:r>
              <a:rPr lang="sq-AL" sz="2500" dirty="0">
                <a:latin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endParaRPr lang="en-US" sz="2500" b="1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sq-AL" sz="2500" b="1" dirty="0">
                <a:latin typeface="Times New Roman" pitchFamily="18" charset="0"/>
              </a:rPr>
              <a:t> </a:t>
            </a:r>
            <a:endParaRPr lang="en-GB" sz="2500" b="1" dirty="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71906"/>
            <a:ext cx="8001000" cy="473976"/>
          </a:xfrm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sz="3200" dirty="0" err="1"/>
              <a:t>Funksioni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sq-AL" sz="3200" dirty="0"/>
              <a:t>p</a:t>
            </a:r>
            <a:r>
              <a:rPr lang="en-US" sz="3200" dirty="0" err="1"/>
              <a:t>rodhimit</a:t>
            </a:r>
            <a:r>
              <a:rPr lang="en-US" sz="3200" dirty="0"/>
              <a:t>: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2438400"/>
            <a:ext cx="868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04800" y="2514600"/>
            <a:ext cx="8458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533400" y="2286000"/>
            <a:ext cx="8382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4191000" y="5791200"/>
            <a:ext cx="266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graphicFrame>
        <p:nvGraphicFramePr>
          <p:cNvPr id="1026" name="Object 14">
            <a:hlinkClick r:id="" action="ppaction://hlinkshowjump?jump=lastslideviewed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317297"/>
              </p:ext>
            </p:extLst>
          </p:nvPr>
        </p:nvGraphicFramePr>
        <p:xfrm>
          <a:off x="5991225" y="4594225"/>
          <a:ext cx="2603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Clip" r:id="rId4" imgW="199789" imgH="199789" progId="">
                  <p:embed/>
                </p:oleObj>
              </mc:Choice>
              <mc:Fallback>
                <p:oleObj name="Clip" r:id="rId4" imgW="199789" imgH="19978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4594225"/>
                        <a:ext cx="2603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442924"/>
              </p:ext>
            </p:extLst>
          </p:nvPr>
        </p:nvGraphicFramePr>
        <p:xfrm>
          <a:off x="1970136" y="4572000"/>
          <a:ext cx="1792288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Clip" r:id="rId6" imgW="2328120" imgH="2327040" progId="">
                  <p:embed/>
                </p:oleObj>
              </mc:Choice>
              <mc:Fallback>
                <p:oleObj name="Clip" r:id="rId6" imgW="2328120" imgH="232704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136" y="4572000"/>
                        <a:ext cx="1792288" cy="179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4533900" y="5579598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1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694712"/>
              </p:ext>
            </p:extLst>
          </p:nvPr>
        </p:nvGraphicFramePr>
        <p:xfrm>
          <a:off x="5759450" y="4665198"/>
          <a:ext cx="9842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Clip" r:id="rId8" imgW="798120" imgH="1357560" progId="">
                  <p:embed/>
                </p:oleObj>
              </mc:Choice>
              <mc:Fallback>
                <p:oleObj name="Clip" r:id="rId8" imgW="798120" imgH="1357560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4665198"/>
                        <a:ext cx="9842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5"/>
          <p:cNvSpPr txBox="1">
            <a:spLocks noChangeArrowheads="1"/>
          </p:cNvSpPr>
          <p:nvPr/>
        </p:nvSpPr>
        <p:spPr bwMode="auto">
          <a:xfrm>
            <a:off x="228600" y="1219200"/>
            <a:ext cx="4038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800" i="1" dirty="0">
              <a:solidFill>
                <a:schemeClr val="tx2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Ligji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ofertës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gatshme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prodhojnë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shesin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mëdha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çmimi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tij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lartë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shkak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tipike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produktivitetit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32772" name="Line 10"/>
          <p:cNvSpPr>
            <a:spLocks noChangeShapeType="1"/>
          </p:cNvSpPr>
          <p:nvPr/>
        </p:nvSpPr>
        <p:spPr bwMode="auto">
          <a:xfrm>
            <a:off x="5181600" y="1676400"/>
            <a:ext cx="0" cy="426720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11"/>
          <p:cNvSpPr>
            <a:spLocks noChangeShapeType="1"/>
          </p:cNvSpPr>
          <p:nvPr/>
        </p:nvSpPr>
        <p:spPr bwMode="auto">
          <a:xfrm>
            <a:off x="5105400" y="5943600"/>
            <a:ext cx="3886200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 flipV="1">
            <a:off x="5257800" y="2209800"/>
            <a:ext cx="2971800" cy="2971800"/>
          </a:xfrm>
          <a:prstGeom prst="line">
            <a:avLst/>
          </a:prstGeom>
          <a:noFill/>
          <a:ln w="1016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7529513" y="1698625"/>
            <a:ext cx="12303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 dirty="0" err="1">
                <a:latin typeface="Times" panose="02020603050405020304" pitchFamily="18" charset="0"/>
                <a:cs typeface="Times" panose="02020603050405020304" pitchFamily="18" charset="0"/>
              </a:rPr>
              <a:t>Oferta</a:t>
            </a:r>
            <a:endParaRPr lang="en-US" sz="28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4800600" y="12192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P</a:t>
            </a:r>
          </a:p>
        </p:txBody>
      </p:sp>
      <p:sp>
        <p:nvSpPr>
          <p:cNvPr id="32777" name="Text Box 17"/>
          <p:cNvSpPr txBox="1">
            <a:spLocks noChangeArrowheads="1"/>
          </p:cNvSpPr>
          <p:nvPr/>
        </p:nvSpPr>
        <p:spPr bwMode="auto">
          <a:xfrm>
            <a:off x="8610600" y="60198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81000" y="601663"/>
            <a:ext cx="6248400" cy="1082674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Pse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studiojmë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sjelljen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?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1066800" y="1981200"/>
            <a:ext cx="4191001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125000"/>
              <a:buFont typeface="Wingdings" pitchFamily="2" charset="2"/>
              <a:buChar char="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fitojmë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njohuri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mira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lidhje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vendimet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marrin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prodhuesit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SzPct val="125000"/>
              <a:buFont typeface="Wingdings" pitchFamily="2" charset="2"/>
              <a:buChar char="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studiojmë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struktura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tregut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</p:txBody>
      </p:sp>
      <p:graphicFrame>
        <p:nvGraphicFramePr>
          <p:cNvPr id="819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88000" y="1860550"/>
          <a:ext cx="3479800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ClipArt" r:id="rId3" imgW="3462120" imgH="3657600" progId="">
                  <p:embed/>
                </p:oleObj>
              </mc:Choice>
              <mc:Fallback>
                <p:oleObj name="ClipArt" r:id="rId3" imgW="3462120" imgH="3657600" progId="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1860550"/>
                        <a:ext cx="3479800" cy="385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04800" y="838201"/>
            <a:ext cx="5105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Qëllimi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firmave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tipike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628650" y="1965325"/>
            <a:ext cx="75247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Qëllimi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ekonomik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maksimizimi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fitimit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!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=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–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firme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individuale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: 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minus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1295400" y="1752600"/>
            <a:ext cx="7315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shuma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merr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kompenzim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shitjen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j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Çmimi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tregut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x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shitur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=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Shuma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sakrifikon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blerë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minus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762000" y="1752600"/>
            <a:ext cx="7391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zakonisht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marrim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parasysh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lloje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marrim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vendime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lidhur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ofertën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Sunk</a:t>
            </a:r>
            <a:r>
              <a:rPr lang="sq-AL" sz="2800" dirty="0">
                <a:solidFill>
                  <a:schemeClr val="hlin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solidFill>
                <a:schemeClr val="hlink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457200" y="17526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përfshijnë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sq-AL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-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bëjnë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shpenzime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direkte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monetare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faktorët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sq-AL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-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bëjnë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shpenzime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direkte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monetare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(p.sh.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vet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pronarit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–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renta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4552950" cy="85407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914400" y="1905000"/>
            <a:ext cx="7391400" cy="458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Kontabilistët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por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shpesh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injorojnë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Ekonomistët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përfshijnë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b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</a:b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 -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Kontabël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= TR –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endParaRPr lang="en-US" sz="20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 -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Fitimi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Ekonomik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= TR –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Eksplicite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–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0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480108"/>
            <a:ext cx="478155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838200" y="1394508"/>
            <a:ext cx="7239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tretë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implicite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>
                <a:solidFill>
                  <a:schemeClr val="hlin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sunk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>
                <a:solidFill>
                  <a:schemeClr val="hlin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Sunk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veç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zotuar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rikthehen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 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hlin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Sunk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. . .</a:t>
            </a:r>
          </a:p>
          <a:p>
            <a:pPr lvl="1"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opurtune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-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Shpesh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injoruara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merren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vendimet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ofrimin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Afatshkurtër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vs.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Afatgjatë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685800" y="1219200"/>
            <a:ext cx="7086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Dy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horizonte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kohore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rëndësishme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analizojmë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Afatshkurtër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kohore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gjatë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disa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variabile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materialet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disa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fikse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objektet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Afatgjatë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Periudha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kohore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gjatë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janë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variabile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duke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përfshirë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objektet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afatshkurtër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838200" y="1447800"/>
            <a:ext cx="6781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Monotype Sorts" pitchFamily="2" charset="2"/>
              <a:buNone/>
            </a:pPr>
            <a:r>
              <a:rPr lang="en-US" sz="3600" dirty="0">
                <a:latin typeface="Calibri" pitchFamily="34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ndahet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kategori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shkurtër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: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fikse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ndryshojnë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variabile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endParaRPr lang="en-US" sz="2800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ndryshojnë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1169"/>
            <a:ext cx="8382000" cy="992579"/>
          </a:xfrm>
        </p:spPr>
        <p:txBody>
          <a:bodyPr>
            <a:sp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Cilat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supozime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duhen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bëhen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paraqitur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funksionin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?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09800"/>
            <a:ext cx="7839075" cy="3494033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Qëllimi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firmës-maksimizimi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profitit</a:t>
            </a:r>
            <a:r>
              <a:rPr lang="sq-AL" sz="26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6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ta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mbajtur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analizën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thjeshtë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supozojmë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firma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përdor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vetëm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dy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inpute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kapitalin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pandryshueshëm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afat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shkurtër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punën</a:t>
            </a:r>
            <a:r>
              <a:rPr lang="sq-AL" sz="26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6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Konkurrenca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plotë</a:t>
            </a:r>
            <a:r>
              <a:rPr lang="sq-AL" sz="26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6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Paga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përfaqëson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vetmen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kosto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puna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shfrytëzon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ndërmarrja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homogjene</a:t>
            </a:r>
            <a:r>
              <a:rPr lang="sq-AL" sz="26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6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Firma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nuk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ndryshon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teknologjinë</a:t>
            </a:r>
            <a:r>
              <a:rPr lang="en-US" sz="26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600" dirty="0" err="1">
                <a:latin typeface="Times" panose="02020603050405020304" pitchFamily="18" charset="0"/>
                <a:cs typeface="Times" panose="02020603050405020304" pitchFamily="18" charset="0"/>
              </a:rPr>
              <a:t>përdorur</a:t>
            </a:r>
            <a:r>
              <a:rPr lang="sq-AL" sz="26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6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81000" y="746126"/>
            <a:ext cx="6076950" cy="108267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Familja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përgjthshme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...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1987" name="Rectangle 11"/>
          <p:cNvSpPr txBox="1">
            <a:spLocks noChangeArrowheads="1"/>
          </p:cNvSpPr>
          <p:nvPr/>
        </p:nvSpPr>
        <p:spPr bwMode="auto">
          <a:xfrm>
            <a:off x="1143000" y="1828800"/>
            <a:ext cx="7051675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q-AL" sz="2800" i="1" dirty="0">
                <a:latin typeface="Times" panose="02020603050405020304" pitchFamily="18" charset="0"/>
                <a:cs typeface="Times" panose="02020603050405020304" pitchFamily="18" charset="0"/>
              </a:rPr>
              <a:t>1.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fikse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(TFC)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q-AL" sz="2800" i="1" dirty="0">
                <a:latin typeface="Times" panose="02020603050405020304" pitchFamily="18" charset="0"/>
                <a:cs typeface="Times" panose="02020603050405020304" pitchFamily="18" charset="0"/>
              </a:rPr>
              <a:t>2.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variabile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(TVC)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q-AL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(TC)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 TC = TFC + TVC</a:t>
            </a:r>
            <a:endParaRPr lang="en-US" sz="2800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40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Familja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 . .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0" y="1712913"/>
            <a:ext cx="906780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sq-AL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endParaRPr lang="en-US" sz="2800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specifike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/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prodhuar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fikse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(AFC) = TFC / Q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variabile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(AVC) = TVC / Q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(ATC) = TC /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b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“Sa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kushton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prodhimi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njësie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shtesë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outputit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?”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4035" name="Rectangle 11"/>
          <p:cNvSpPr txBox="1">
            <a:spLocks noChangeArrowheads="1"/>
          </p:cNvSpPr>
          <p:nvPr/>
        </p:nvSpPr>
        <p:spPr bwMode="auto">
          <a:xfrm>
            <a:off x="1219200" y="19050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u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(MC):</a:t>
            </a:r>
          </a:p>
          <a:p>
            <a:pPr marL="342900" indent="-342900" algn="ctr"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	“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shtesë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apo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ekstra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prodhimin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njësie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shtesë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latin typeface="Times" panose="02020603050405020304" pitchFamily="18" charset="0"/>
                <a:cs typeface="Times" panose="02020603050405020304" pitchFamily="18" charset="0"/>
              </a:rPr>
              <a:t>outputit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.”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shtesa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duhet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mbulohet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hyrat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shtesë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maksimizuar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fitimin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MC =  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TC  ÷ 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Q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Forma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lakoreve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afatshkurtëra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990600" y="17526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afatshkurtër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bazohet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produktivitetin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inputeve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burimeve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rastet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vazhdon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outputin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),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situatën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madhësia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fikse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përfundimisht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prodhimi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çdo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punëtori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angazhuar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pas  do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zvogëlohet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zbritës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shkakton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rritet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shkurtër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Kjo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pas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ndikon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sjelljen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Forma e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lakoreve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tipike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6083" name="Line 11"/>
          <p:cNvSpPr>
            <a:spLocks noChangeShapeType="1"/>
          </p:cNvSpPr>
          <p:nvPr/>
        </p:nvSpPr>
        <p:spPr bwMode="auto">
          <a:xfrm>
            <a:off x="1468438" y="1447800"/>
            <a:ext cx="0" cy="449580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4" name="Line 12"/>
          <p:cNvSpPr>
            <a:spLocks noChangeShapeType="1"/>
          </p:cNvSpPr>
          <p:nvPr/>
        </p:nvSpPr>
        <p:spPr bwMode="auto">
          <a:xfrm>
            <a:off x="1447799" y="5943599"/>
            <a:ext cx="5867399" cy="138111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Rectangle 13"/>
          <p:cNvSpPr>
            <a:spLocks noChangeArrowheads="1"/>
          </p:cNvSpPr>
          <p:nvPr/>
        </p:nvSpPr>
        <p:spPr bwMode="auto">
          <a:xfrm rot="-5400000">
            <a:off x="-154780" y="2932906"/>
            <a:ext cx="2068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latin typeface="Calibri" pitchFamily="34" charset="0"/>
              </a:rPr>
              <a:t>Kostoja (euro)</a:t>
            </a:r>
          </a:p>
        </p:txBody>
      </p:sp>
      <p:sp>
        <p:nvSpPr>
          <p:cNvPr id="46086" name="Line 15"/>
          <p:cNvSpPr>
            <a:spLocks noChangeShapeType="1"/>
          </p:cNvSpPr>
          <p:nvPr/>
        </p:nvSpPr>
        <p:spPr bwMode="auto">
          <a:xfrm flipV="1">
            <a:off x="1828800" y="1828800"/>
            <a:ext cx="3200400" cy="32004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Line 16"/>
          <p:cNvSpPr>
            <a:spLocks noChangeShapeType="1"/>
          </p:cNvSpPr>
          <p:nvPr/>
        </p:nvSpPr>
        <p:spPr bwMode="auto">
          <a:xfrm flipV="1">
            <a:off x="2133600" y="3352800"/>
            <a:ext cx="4572000" cy="1905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Arc 17"/>
          <p:cNvSpPr>
            <a:spLocks/>
          </p:cNvSpPr>
          <p:nvPr/>
        </p:nvSpPr>
        <p:spPr bwMode="auto">
          <a:xfrm rot="2220000">
            <a:off x="2478088" y="881063"/>
            <a:ext cx="3108325" cy="26320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Arc 18"/>
          <p:cNvSpPr>
            <a:spLocks/>
          </p:cNvSpPr>
          <p:nvPr/>
        </p:nvSpPr>
        <p:spPr bwMode="auto">
          <a:xfrm>
            <a:off x="1830388" y="2743200"/>
            <a:ext cx="5181600" cy="28194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Rectangle 19"/>
          <p:cNvSpPr>
            <a:spLocks noChangeArrowheads="1"/>
          </p:cNvSpPr>
          <p:nvPr/>
        </p:nvSpPr>
        <p:spPr bwMode="auto">
          <a:xfrm>
            <a:off x="4862513" y="1225550"/>
            <a:ext cx="892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MC</a:t>
            </a:r>
          </a:p>
        </p:txBody>
      </p:sp>
      <p:sp>
        <p:nvSpPr>
          <p:cNvPr id="46091" name="Rectangle 20"/>
          <p:cNvSpPr>
            <a:spLocks noChangeArrowheads="1"/>
          </p:cNvSpPr>
          <p:nvPr/>
        </p:nvSpPr>
        <p:spPr bwMode="auto">
          <a:xfrm>
            <a:off x="5853113" y="1530350"/>
            <a:ext cx="1120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ATC</a:t>
            </a:r>
          </a:p>
        </p:txBody>
      </p:sp>
      <p:sp>
        <p:nvSpPr>
          <p:cNvPr id="46092" name="Rectangle 21"/>
          <p:cNvSpPr>
            <a:spLocks noChangeArrowheads="1"/>
          </p:cNvSpPr>
          <p:nvPr/>
        </p:nvSpPr>
        <p:spPr bwMode="auto">
          <a:xfrm>
            <a:off x="6767513" y="2901950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AVC</a:t>
            </a:r>
          </a:p>
        </p:txBody>
      </p:sp>
      <p:sp>
        <p:nvSpPr>
          <p:cNvPr id="46093" name="Rectangle 22"/>
          <p:cNvSpPr>
            <a:spLocks noChangeArrowheads="1"/>
          </p:cNvSpPr>
          <p:nvPr/>
        </p:nvSpPr>
        <p:spPr bwMode="auto">
          <a:xfrm>
            <a:off x="6919913" y="4953000"/>
            <a:ext cx="1120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AFC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Forma e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lakoreve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tipike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1181100" y="1295400"/>
            <a:ext cx="73342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Forma – U e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(ATC)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nivelet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ulta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ATC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zvogëlohet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nivele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larta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ATC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Pjesa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poshtme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formës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– U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paraqitet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niveli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outputit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cili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minimizon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Kjo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quhet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madhësia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eficiente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Raporti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8131" name="Rectangle 11"/>
          <p:cNvSpPr txBox="1">
            <a:spLocks noChangeArrowheads="1"/>
          </p:cNvSpPr>
          <p:nvPr/>
        </p:nvSpPr>
        <p:spPr bwMode="auto">
          <a:xfrm>
            <a:off x="1181100" y="1600200"/>
            <a:ext cx="78867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ATC 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ka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formë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U -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?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-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Kur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vogël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zvogëlim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sipër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lvl="1" algn="ctr">
              <a:spcBef>
                <a:spcPct val="20000"/>
              </a:spcBef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 &lt;  ATC      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ATC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      </a:t>
            </a: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-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Kur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ë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se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sq-AL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rritje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sipër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lvl="1" algn="ctr">
              <a:spcBef>
                <a:spcPct val="20000"/>
              </a:spcBef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MC  &gt;  ATC         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ATC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      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Raporti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endParaRPr lang="en-GB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9155" name="Line 11"/>
          <p:cNvSpPr>
            <a:spLocks noChangeShapeType="1"/>
          </p:cNvSpPr>
          <p:nvPr/>
        </p:nvSpPr>
        <p:spPr bwMode="auto">
          <a:xfrm>
            <a:off x="1524000" y="1447800"/>
            <a:ext cx="0" cy="449580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6" name="Rectangle 13"/>
          <p:cNvSpPr>
            <a:spLocks noChangeArrowheads="1"/>
          </p:cNvSpPr>
          <p:nvPr/>
        </p:nvSpPr>
        <p:spPr bwMode="auto">
          <a:xfrm rot="-5400000">
            <a:off x="-115017" y="3137894"/>
            <a:ext cx="210878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 err="1"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400" b="1" dirty="0">
                <a:latin typeface="Times" panose="02020603050405020304" pitchFamily="18" charset="0"/>
                <a:cs typeface="Times" panose="02020603050405020304" pitchFamily="18" charset="0"/>
              </a:rPr>
              <a:t> (euro</a:t>
            </a:r>
            <a:r>
              <a:rPr lang="en-US" sz="3200" b="1" dirty="0">
                <a:latin typeface="Calibri" pitchFamily="34" charset="0"/>
              </a:rPr>
              <a:t>)</a:t>
            </a:r>
          </a:p>
        </p:txBody>
      </p:sp>
      <p:sp>
        <p:nvSpPr>
          <p:cNvPr id="49157" name="Line 15"/>
          <p:cNvSpPr>
            <a:spLocks noChangeShapeType="1"/>
          </p:cNvSpPr>
          <p:nvPr/>
        </p:nvSpPr>
        <p:spPr bwMode="auto">
          <a:xfrm flipV="1">
            <a:off x="1828800" y="1828800"/>
            <a:ext cx="3200400" cy="32004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8" name="Arc 16"/>
          <p:cNvSpPr>
            <a:spLocks/>
          </p:cNvSpPr>
          <p:nvPr/>
        </p:nvSpPr>
        <p:spPr bwMode="auto">
          <a:xfrm rot="2220000">
            <a:off x="2478088" y="881063"/>
            <a:ext cx="3108325" cy="26320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Rectangle 17"/>
          <p:cNvSpPr>
            <a:spLocks noChangeArrowheads="1"/>
          </p:cNvSpPr>
          <p:nvPr/>
        </p:nvSpPr>
        <p:spPr bwMode="auto">
          <a:xfrm>
            <a:off x="4862513" y="1225550"/>
            <a:ext cx="892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 dirty="0">
                <a:latin typeface="Calibri" pitchFamily="34" charset="0"/>
              </a:rPr>
              <a:t>MC</a:t>
            </a:r>
          </a:p>
        </p:txBody>
      </p:sp>
      <p:sp>
        <p:nvSpPr>
          <p:cNvPr id="49160" name="Rectangle 18"/>
          <p:cNvSpPr>
            <a:spLocks noChangeArrowheads="1"/>
          </p:cNvSpPr>
          <p:nvPr/>
        </p:nvSpPr>
        <p:spPr bwMode="auto">
          <a:xfrm>
            <a:off x="5853113" y="1530350"/>
            <a:ext cx="1120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ATC</a:t>
            </a:r>
          </a:p>
        </p:txBody>
      </p:sp>
      <p:sp>
        <p:nvSpPr>
          <p:cNvPr id="49161" name="Rectangle 19"/>
          <p:cNvSpPr>
            <a:spLocks noChangeArrowheads="1"/>
          </p:cNvSpPr>
          <p:nvPr/>
        </p:nvSpPr>
        <p:spPr bwMode="auto">
          <a:xfrm>
            <a:off x="3643313" y="3200400"/>
            <a:ext cx="5422900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Lakorja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marxhinale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gjithmonë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atë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algn="ctr"/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minimumin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kostos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përgjithshme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!</a:t>
            </a:r>
          </a:p>
        </p:txBody>
      </p:sp>
      <p:sp>
        <p:nvSpPr>
          <p:cNvPr id="49162" name="Line 12"/>
          <p:cNvSpPr>
            <a:spLocks noChangeShapeType="1"/>
          </p:cNvSpPr>
          <p:nvPr/>
        </p:nvSpPr>
        <p:spPr bwMode="auto">
          <a:xfrm>
            <a:off x="1447800" y="5943600"/>
            <a:ext cx="4800600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afatgjata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533400" y="1387474"/>
            <a:ext cx="7239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u"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Si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sjellen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rrit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gjitha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edhe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madhësia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shkalla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operimit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u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Kostoja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mesatare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afatgjatë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(LRATC)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reflekton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koston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vogël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mundshme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relacion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ndryshme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firmës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/apo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shkallën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operimit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u"/>
            </a:pP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Lakorja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LRATC ka 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formën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e U-</a:t>
            </a:r>
            <a:r>
              <a:rPr lang="en-US" sz="2800" i="1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së</a:t>
            </a:r>
            <a:r>
              <a:rPr lang="en-US" sz="2800" i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sic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paraqitur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sllajdin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vijim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728589" y="-452438"/>
            <a:ext cx="7886700" cy="1325563"/>
          </a:xfrm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38100" y="411140"/>
            <a:ext cx="90678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" panose="02020603050405020304" pitchFamily="18" charset="0"/>
                <a:ea typeface="+mj-ea"/>
                <a:cs typeface="Times" panose="02020603050405020304" pitchFamily="18" charset="0"/>
              </a:rPr>
              <a:t>Kostot</a:t>
            </a:r>
            <a:r>
              <a:rPr lang="en-US" sz="3200" dirty="0">
                <a:latin typeface="Times" panose="02020603050405020304" pitchFamily="18" charset="0"/>
                <a:ea typeface="+mj-ea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ea typeface="+mj-ea"/>
                <a:cs typeface="Times" panose="02020603050405020304" pitchFamily="18" charset="0"/>
              </a:rPr>
              <a:t>afatgjata</a:t>
            </a:r>
            <a:endParaRPr lang="en-US" sz="3200" dirty="0">
              <a:latin typeface="Times" panose="02020603050405020304" pitchFamily="18" charset="0"/>
              <a:ea typeface="+mj-ea"/>
              <a:cs typeface="Times" panose="02020603050405020304" pitchFamily="18" charset="0"/>
            </a:endParaRPr>
          </a:p>
        </p:txBody>
      </p:sp>
      <p:sp>
        <p:nvSpPr>
          <p:cNvPr id="51204" name="Line 11"/>
          <p:cNvSpPr>
            <a:spLocks noChangeShapeType="1"/>
          </p:cNvSpPr>
          <p:nvPr/>
        </p:nvSpPr>
        <p:spPr bwMode="auto">
          <a:xfrm>
            <a:off x="800100" y="1835150"/>
            <a:ext cx="0" cy="37369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5" name="Line 12"/>
          <p:cNvSpPr>
            <a:spLocks noChangeShapeType="1"/>
          </p:cNvSpPr>
          <p:nvPr/>
        </p:nvSpPr>
        <p:spPr bwMode="auto">
          <a:xfrm>
            <a:off x="800100" y="5554663"/>
            <a:ext cx="7543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66813" y="1562100"/>
            <a:ext cx="6554787" cy="1612900"/>
            <a:chOff x="735" y="984"/>
            <a:chExt cx="4129" cy="1016"/>
          </a:xfrm>
        </p:grpSpPr>
        <p:sp>
          <p:nvSpPr>
            <p:cNvPr id="51218" name="Arc 13"/>
            <p:cNvSpPr>
              <a:spLocks/>
            </p:cNvSpPr>
            <p:nvPr/>
          </p:nvSpPr>
          <p:spPr bwMode="auto">
            <a:xfrm>
              <a:off x="735" y="1041"/>
              <a:ext cx="1165" cy="957"/>
            </a:xfrm>
            <a:custGeom>
              <a:avLst/>
              <a:gdLst>
                <a:gd name="T0" fmla="*/ 0 w 21600"/>
                <a:gd name="T1" fmla="*/ 0 h 21596"/>
                <a:gd name="T2" fmla="*/ 0 w 21600"/>
                <a:gd name="T3" fmla="*/ 0 h 21596"/>
                <a:gd name="T4" fmla="*/ 0 w 21600"/>
                <a:gd name="T5" fmla="*/ 0 h 2159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6"/>
                <a:gd name="T11" fmla="*/ 21600 w 21600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6" fill="none" extrusionOk="0">
                  <a:moveTo>
                    <a:pt x="21209" y="21596"/>
                  </a:moveTo>
                  <a:cubicBezTo>
                    <a:pt x="9434" y="21383"/>
                    <a:pt x="0" y="11777"/>
                    <a:pt x="0" y="0"/>
                  </a:cubicBezTo>
                </a:path>
                <a:path w="21600" h="21596" stroke="0" extrusionOk="0">
                  <a:moveTo>
                    <a:pt x="21209" y="21596"/>
                  </a:moveTo>
                  <a:cubicBezTo>
                    <a:pt x="9434" y="21383"/>
                    <a:pt x="0" y="11777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Arc 14"/>
            <p:cNvSpPr>
              <a:spLocks/>
            </p:cNvSpPr>
            <p:nvPr/>
          </p:nvSpPr>
          <p:spPr bwMode="auto">
            <a:xfrm>
              <a:off x="3780" y="984"/>
              <a:ext cx="1084" cy="10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Line 15"/>
            <p:cNvSpPr>
              <a:spLocks noChangeShapeType="1"/>
            </p:cNvSpPr>
            <p:nvPr/>
          </p:nvSpPr>
          <p:spPr bwMode="auto">
            <a:xfrm>
              <a:off x="1853" y="1986"/>
              <a:ext cx="1926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7" name="Rectangle 17"/>
          <p:cNvSpPr>
            <a:spLocks noChangeArrowheads="1"/>
          </p:cNvSpPr>
          <p:nvPr/>
        </p:nvSpPr>
        <p:spPr bwMode="auto">
          <a:xfrm>
            <a:off x="968375" y="3171825"/>
            <a:ext cx="2001838" cy="179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Shkalla </a:t>
            </a:r>
          </a:p>
          <a:p>
            <a:r>
              <a:rPr lang="en-US" sz="2800" b="1">
                <a:latin typeface="Calibri" pitchFamily="34" charset="0"/>
              </a:rPr>
              <a:t>e të </a:t>
            </a:r>
          </a:p>
          <a:p>
            <a:r>
              <a:rPr lang="en-US" sz="2800" b="1">
                <a:latin typeface="Calibri" pitchFamily="34" charset="0"/>
              </a:rPr>
              <a:t>ardhurave </a:t>
            </a:r>
          </a:p>
          <a:p>
            <a:r>
              <a:rPr lang="en-US" sz="2800" b="1">
                <a:latin typeface="Calibri" pitchFamily="34" charset="0"/>
              </a:rPr>
              <a:t>rritëse</a:t>
            </a:r>
          </a:p>
        </p:txBody>
      </p:sp>
      <p:sp>
        <p:nvSpPr>
          <p:cNvPr id="51208" name="Line 18"/>
          <p:cNvSpPr>
            <a:spLocks noChangeShapeType="1"/>
          </p:cNvSpPr>
          <p:nvPr/>
        </p:nvSpPr>
        <p:spPr bwMode="auto">
          <a:xfrm>
            <a:off x="2649538" y="3190875"/>
            <a:ext cx="0" cy="23812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19"/>
          <p:cNvSpPr>
            <a:spLocks noChangeArrowheads="1"/>
          </p:cNvSpPr>
          <p:nvPr/>
        </p:nvSpPr>
        <p:spPr bwMode="auto">
          <a:xfrm>
            <a:off x="1295400" y="5029200"/>
            <a:ext cx="977900" cy="292100"/>
          </a:xfrm>
          <a:prstGeom prst="rightArrow">
            <a:avLst>
              <a:gd name="adj1" fmla="val 50000"/>
              <a:gd name="adj2" fmla="val 16740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210" name="Rectangle 20"/>
          <p:cNvSpPr>
            <a:spLocks noChangeArrowheads="1"/>
          </p:cNvSpPr>
          <p:nvPr/>
        </p:nvSpPr>
        <p:spPr bwMode="auto">
          <a:xfrm>
            <a:off x="6781800" y="2895600"/>
            <a:ext cx="1828800" cy="181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Shkalla e të ardhurave zbritëse</a:t>
            </a:r>
          </a:p>
        </p:txBody>
      </p:sp>
      <p:sp>
        <p:nvSpPr>
          <p:cNvPr id="51211" name="AutoShape 21"/>
          <p:cNvSpPr>
            <a:spLocks noChangeArrowheads="1"/>
          </p:cNvSpPr>
          <p:nvPr/>
        </p:nvSpPr>
        <p:spPr bwMode="auto">
          <a:xfrm>
            <a:off x="3657600" y="5029200"/>
            <a:ext cx="977900" cy="292100"/>
          </a:xfrm>
          <a:prstGeom prst="rightArrow">
            <a:avLst>
              <a:gd name="adj1" fmla="val 50000"/>
              <a:gd name="adj2" fmla="val 16740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212" name="Line 22"/>
          <p:cNvSpPr>
            <a:spLocks noChangeShapeType="1"/>
          </p:cNvSpPr>
          <p:nvPr/>
        </p:nvSpPr>
        <p:spPr bwMode="auto">
          <a:xfrm>
            <a:off x="6207125" y="3179763"/>
            <a:ext cx="0" cy="23812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AutoShape 23"/>
          <p:cNvSpPr>
            <a:spLocks noChangeArrowheads="1"/>
          </p:cNvSpPr>
          <p:nvPr/>
        </p:nvSpPr>
        <p:spPr bwMode="auto">
          <a:xfrm>
            <a:off x="6629400" y="5105400"/>
            <a:ext cx="977900" cy="292100"/>
          </a:xfrm>
          <a:prstGeom prst="rightArrow">
            <a:avLst>
              <a:gd name="adj1" fmla="val 50000"/>
              <a:gd name="adj2" fmla="val 16740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214" name="Rectangle 24"/>
          <p:cNvSpPr>
            <a:spLocks noChangeArrowheads="1"/>
          </p:cNvSpPr>
          <p:nvPr/>
        </p:nvSpPr>
        <p:spPr bwMode="auto">
          <a:xfrm>
            <a:off x="3200400" y="3200400"/>
            <a:ext cx="2541588" cy="1370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Shkalla konstante e të ardhurave</a:t>
            </a:r>
          </a:p>
        </p:txBody>
      </p:sp>
      <p:sp>
        <p:nvSpPr>
          <p:cNvPr id="51215" name="Rectangle 25"/>
          <p:cNvSpPr>
            <a:spLocks noChangeArrowheads="1"/>
          </p:cNvSpPr>
          <p:nvPr/>
        </p:nvSpPr>
        <p:spPr bwMode="auto">
          <a:xfrm>
            <a:off x="3092450" y="2454275"/>
            <a:ext cx="311308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Calibri" pitchFamily="34" charset="0"/>
              </a:rPr>
              <a:t>Lakorja LRATC</a:t>
            </a:r>
          </a:p>
        </p:txBody>
      </p:sp>
      <p:sp>
        <p:nvSpPr>
          <p:cNvPr id="51216" name="Rectangle 26"/>
          <p:cNvSpPr>
            <a:spLocks noChangeArrowheads="1"/>
          </p:cNvSpPr>
          <p:nvPr/>
        </p:nvSpPr>
        <p:spPr bwMode="auto">
          <a:xfrm>
            <a:off x="152400" y="1066800"/>
            <a:ext cx="231621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/Euro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1217" name="Rectangle 27"/>
          <p:cNvSpPr>
            <a:spLocks noChangeArrowheads="1"/>
          </p:cNvSpPr>
          <p:nvPr/>
        </p:nvSpPr>
        <p:spPr bwMode="auto">
          <a:xfrm>
            <a:off x="5013325" y="5721350"/>
            <a:ext cx="340157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Shkalla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operimit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(Q)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4592"/>
            <a:ext cx="74676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US" sz="4000" dirty="0" err="1">
                <a:latin typeface="Times" panose="02020603050405020304" pitchFamily="18" charset="0"/>
                <a:cs typeface="Times" panose="02020603050405020304" pitchFamily="18" charset="0"/>
              </a:rPr>
              <a:t>Funksioni</a:t>
            </a:r>
            <a:r>
              <a:rPr lang="en-US" sz="4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40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4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40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endParaRPr lang="en-US" sz="4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89200"/>
            <a:ext cx="6781800" cy="2747483"/>
          </a:xfr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Q= </a:t>
            </a:r>
            <a:r>
              <a:rPr lang="en-US" sz="2800" i="1" dirty="0">
                <a:latin typeface="Times" panose="02020603050405020304" pitchFamily="18" charset="0"/>
                <a:cs typeface="Times" panose="02020603050405020304" pitchFamily="18" charset="0"/>
              </a:rPr>
              <a:t>f 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(K,L)</a:t>
            </a:r>
            <a:endParaRPr lang="en-US" sz="40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q-AL" sz="2700" dirty="0">
                <a:latin typeface="Times" panose="02020603050405020304" pitchFamily="18" charset="0"/>
                <a:cs typeface="Times" panose="02020603050405020304" pitchFamily="18" charset="0"/>
              </a:rPr>
              <a:t>Pasi që kapitali është i pandryshueshëm, ndërsa  puna e ndryshueshme, firma mund të prodhojë më shumë produkte, nëse punëson më shumë punëtorë në periudhën afatshkurtër.</a:t>
            </a:r>
          </a:p>
          <a:p>
            <a:pPr eaLnBrk="1" hangingPunct="1">
              <a:lnSpc>
                <a:spcPct val="80000"/>
              </a:lnSpc>
            </a:pPr>
            <a:endParaRPr lang="en-US" sz="27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700" dirty="0"/>
          </a:p>
        </p:txBody>
      </p:sp>
      <p:pic>
        <p:nvPicPr>
          <p:cNvPr id="3077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572000"/>
            <a:ext cx="13716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19200"/>
            <a:ext cx="8074025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US" sz="40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4000" dirty="0">
                <a:latin typeface="Times" panose="02020603050405020304" pitchFamily="18" charset="0"/>
                <a:cs typeface="Times" panose="02020603050405020304" pitchFamily="18" charset="0"/>
              </a:rPr>
              <a:t> Total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86000"/>
            <a:ext cx="6926262" cy="1494063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Sasia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prodhuar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kombinimi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L me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K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quhet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shenohet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Q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ose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TP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graphicFrame>
        <p:nvGraphicFramePr>
          <p:cNvPr id="4098" name="Object 4">
            <a:hlinkClick r:id="" action="ppaction://hlinkshowjump?jump=lastslideviewed"/>
          </p:cNvPr>
          <p:cNvGraphicFramePr>
            <a:graphicFrameLocks noChangeAspect="1"/>
          </p:cNvGraphicFramePr>
          <p:nvPr/>
        </p:nvGraphicFramePr>
        <p:xfrm>
          <a:off x="8305800" y="5867400"/>
          <a:ext cx="2603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Clip" r:id="rId3" imgW="199789" imgH="199789" progId="">
                  <p:embed/>
                </p:oleObj>
              </mc:Choice>
              <mc:Fallback>
                <p:oleObj name="Clip" r:id="rId3" imgW="199789" imgH="19978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867400"/>
                        <a:ext cx="2603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4778" y="1069594"/>
            <a:ext cx="7832725" cy="590931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360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600" b="1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endParaRPr lang="en-US" sz="36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764778" y="1788978"/>
            <a:ext cx="7614444" cy="3408497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mat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rezulton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madhësinë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e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inputit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përdorur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dhe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shenohet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me MP.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Psh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Meqenëse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kapitali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pandryshueshëm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është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prodhimit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që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rezulton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nga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ndryshimi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njësi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shtesë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të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përdorur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cetiris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paribus).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  <p:graphicFrame>
        <p:nvGraphicFramePr>
          <p:cNvPr id="5122" name="Object 4">
            <a:hlinkClick r:id="" action="ppaction://hlinkshowjump?jump=lastslideviewed"/>
          </p:cNvPr>
          <p:cNvGraphicFramePr>
            <a:graphicFrameLocks noChangeAspect="1"/>
          </p:cNvGraphicFramePr>
          <p:nvPr/>
        </p:nvGraphicFramePr>
        <p:xfrm>
          <a:off x="8305800" y="5867400"/>
          <a:ext cx="2603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Clip" r:id="rId3" imgW="199789" imgH="199789" progId="">
                  <p:embed/>
                </p:oleObj>
              </mc:Choice>
              <mc:Fallback>
                <p:oleObj name="Clip" r:id="rId3" imgW="199789" imgH="19978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867400"/>
                        <a:ext cx="2603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5" name="Picture 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197475"/>
            <a:ext cx="26670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6658" y="934329"/>
            <a:ext cx="516255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3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600" dirty="0" err="1">
                <a:latin typeface="Times" panose="02020603050405020304" pitchFamily="18" charset="0"/>
                <a:cs typeface="Times" panose="02020603050405020304" pitchFamily="18" charset="0"/>
              </a:rPr>
              <a:t>Marxhinal</a:t>
            </a:r>
            <a:endParaRPr lang="en-US" sz="36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59892"/>
            <a:ext cx="64008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MP =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TP  ÷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</a:t>
            </a:r>
          </a:p>
          <a:p>
            <a:pPr marL="0" indent="0">
              <a:buNone/>
            </a:pPr>
            <a:r>
              <a:rPr lang="sq-AL" sz="2800" b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- 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TP </a:t>
            </a:r>
            <a:r>
              <a:rPr lang="en-US" sz="2800" b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shtesa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produktin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total</a:t>
            </a:r>
            <a:r>
              <a:rPr lang="sq-AL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endParaRPr lang="en-US" sz="2800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sq-AL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-   </a:t>
            </a:r>
            <a:r>
              <a:rPr lang="el-GR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Δ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 </a:t>
            </a:r>
            <a:r>
              <a:rPr lang="en-US" sz="2800" b="1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shtesa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në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inputin</a:t>
            </a:r>
            <a:r>
              <a:rPr lang="en-US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punë</a:t>
            </a:r>
            <a:r>
              <a:rPr lang="sq-AL" sz="2800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71600"/>
            <a:ext cx="8610600" cy="459228"/>
          </a:xfrm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Mesatar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6553200" cy="884345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AP =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Produkti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total /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nputi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shfrytëzuar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         (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p.sh.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numri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dirty="0" err="1">
                <a:latin typeface="Times" panose="02020603050405020304" pitchFamily="18" charset="0"/>
                <a:cs typeface="Times" panose="02020603050405020304" pitchFamily="18" charset="0"/>
              </a:rPr>
              <a:t>punëtorëve</a:t>
            </a:r>
            <a:r>
              <a:rPr lang="sq-AL" sz="2800" dirty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  <a:endParaRPr 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6146" name="Object 4">
            <a:hlinkClick r:id="" action="ppaction://hlinkshowjump?jump=lastslideviewed"/>
          </p:cNvPr>
          <p:cNvGraphicFramePr>
            <a:graphicFrameLocks noChangeAspect="1"/>
          </p:cNvGraphicFramePr>
          <p:nvPr/>
        </p:nvGraphicFramePr>
        <p:xfrm>
          <a:off x="8305800" y="5867400"/>
          <a:ext cx="2603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Clip" r:id="rId3" imgW="199789" imgH="199789" progId="">
                  <p:embed/>
                </p:oleObj>
              </mc:Choice>
              <mc:Fallback>
                <p:oleObj name="Clip" r:id="rId3" imgW="199789" imgH="19978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867400"/>
                        <a:ext cx="2603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2308</Words>
  <Application>Microsoft Office PowerPoint</Application>
  <PresentationFormat>On-screen Show (4:3)</PresentationFormat>
  <Paragraphs>332</Paragraphs>
  <Slides>49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Arial</vt:lpstr>
      <vt:lpstr>Calibri</vt:lpstr>
      <vt:lpstr>Calibri Light</vt:lpstr>
      <vt:lpstr>Modern</vt:lpstr>
      <vt:lpstr>Monotype Sorts</vt:lpstr>
      <vt:lpstr>Times</vt:lpstr>
      <vt:lpstr>Times New Roman</vt:lpstr>
      <vt:lpstr>Wingdings</vt:lpstr>
      <vt:lpstr>Wingdings 2</vt:lpstr>
      <vt:lpstr>Office Theme</vt:lpstr>
      <vt:lpstr>Clip</vt:lpstr>
      <vt:lpstr>ClipArt</vt:lpstr>
      <vt:lpstr>PowerPoint Presentation</vt:lpstr>
      <vt:lpstr>Konceptet kyçe:</vt:lpstr>
      <vt:lpstr>Funksioni i prodhimit:</vt:lpstr>
      <vt:lpstr>Cilat supozime duhen të bëhen për të paraqitur funksionin e prodhimit?</vt:lpstr>
      <vt:lpstr>Funksioni i Prodhimit</vt:lpstr>
      <vt:lpstr>Produkti Total</vt:lpstr>
      <vt:lpstr>Produkti Marxhinal</vt:lpstr>
      <vt:lpstr>Produkti Marxhinal</vt:lpstr>
      <vt:lpstr>Produkti Mesatar</vt:lpstr>
      <vt:lpstr>Relacioni mes MP dhe AP</vt:lpstr>
      <vt:lpstr>Relacioni mes MP dhe AP</vt:lpstr>
      <vt:lpstr>Ligji i të ardhurave zbritëse</vt:lpstr>
      <vt:lpstr>Ligji i të ardhurave zbritëse</vt:lpstr>
      <vt:lpstr>Të ardhurat e shkallës</vt:lpstr>
      <vt:lpstr>Të ardhurat e shkallës </vt:lpstr>
      <vt:lpstr>Faktori kohë - Dinamika e Prodhimit </vt:lpstr>
      <vt:lpstr>Faktori kohë - Ndryshimet në teknologji </vt:lpstr>
      <vt:lpstr>Funksioni i prodhimit në periudha afatgjata </vt:lpstr>
      <vt:lpstr>Funksioni i prodhimit në periudha afatgjata </vt:lpstr>
      <vt:lpstr>Izokuantet (Vijat barazsasi)</vt:lpstr>
      <vt:lpstr>Karakteristikat e izokuanteve:</vt:lpstr>
      <vt:lpstr>Izokuantet (Vijat barazsasi)</vt:lpstr>
      <vt:lpstr>Izokostet (Vijat barazkosto) </vt:lpstr>
      <vt:lpstr>Izokosto (Vijat barazkosto)</vt:lpstr>
      <vt:lpstr>Zgjedhja Kostominimizuese</vt:lpstr>
      <vt:lpstr>Zgjedhja Kostominimizuese</vt:lpstr>
      <vt:lpstr>Zgjedhja Kostominimizuese</vt:lpstr>
      <vt:lpstr>KUPTIMI I KOSTOVE</vt:lpstr>
      <vt:lpstr>Konceptet kyçe</vt:lpstr>
      <vt:lpstr>Kostoja e prodhimit</vt:lpstr>
      <vt:lpstr>Pse të studiojmë sjelljen e firmës?</vt:lpstr>
      <vt:lpstr>Qëllimi i firmave tipike</vt:lpstr>
      <vt:lpstr>Fitimi i një firme individuale :  Të hyrat minus kostoja</vt:lpstr>
      <vt:lpstr>Kostoja e prodhimit</vt:lpstr>
      <vt:lpstr>Kostoja si kosto opurtune</vt:lpstr>
      <vt:lpstr>Kostoja si kosto opurtune</vt:lpstr>
      <vt:lpstr>Kostoja si kosto opurtune</vt:lpstr>
      <vt:lpstr>Afatshkurtër vs. Afatgjatë</vt:lpstr>
      <vt:lpstr>Kostoja afatshkurtër</vt:lpstr>
      <vt:lpstr>Familja e kostos së përgjthshme...</vt:lpstr>
      <vt:lpstr>Familja e kostove mesatare. . .</vt:lpstr>
      <vt:lpstr>Kostot marxhinale:  “Sa kushton prodhimi i një njësie shtesë të outputit?”</vt:lpstr>
      <vt:lpstr>Forma e lakoreve të kostove afatshkurtëra</vt:lpstr>
      <vt:lpstr>Forma e lakoreve tipike të kostos</vt:lpstr>
      <vt:lpstr>Forma e lakoreve tipike të kostos</vt:lpstr>
      <vt:lpstr>Raporti në mes kostos marxhinale dhe kostos së përgjithshme mesatare</vt:lpstr>
      <vt:lpstr>Raporti në mes kostos marxhinale dhe kostos së përgjithshme mesatare</vt:lpstr>
      <vt:lpstr>Kostot afatgjata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Elsana</dc:creator>
  <cp:lastModifiedBy>RAMAN</cp:lastModifiedBy>
  <cp:revision>79</cp:revision>
  <dcterms:created xsi:type="dcterms:W3CDTF">2017-11-05T21:12:40Z</dcterms:created>
  <dcterms:modified xsi:type="dcterms:W3CDTF">2020-03-29T22:18:10Z</dcterms:modified>
</cp:coreProperties>
</file>