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5" r:id="rId17"/>
    <p:sldId id="273" r:id="rId18"/>
    <p:sldId id="274" r:id="rId19"/>
    <p:sldId id="277" r:id="rId20"/>
    <p:sldId id="278" r:id="rId21"/>
    <p:sldId id="279" r:id="rId22"/>
    <p:sldId id="280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6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025CC-A940-482E-BF64-27E4F3BE252F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01ADF-8A7E-47AF-8C57-CC9830807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1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447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359BDB-A1D9-4217-AEB9-EB0FA76FFA25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478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3A15A-F023-45F5-8E5C-BC0B5F40A80B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488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FE3FB2-62FF-4BC8-AE32-3EAD0158D771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49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DCEA19-971E-45DB-BB62-68657C25C687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2950" cy="3414713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0787" cy="4113213"/>
          </a:xfrm>
          <a:noFill/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560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C7CBC7-8D68-40C3-A047-EFE9329F14CF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365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484C8D-1D19-47E9-AE3B-A46BA2B0D48C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2950" cy="3414713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0787" cy="4113213"/>
          </a:xfrm>
          <a:noFill/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67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7938B8-184C-45B3-84BD-3B5F94E2872E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37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D34229-3EC8-4FCE-90D2-7AAC1FCF796A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385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CBA122-325E-44BE-B55E-8DABDFF62BF4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396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454FF3-4899-41C4-AF25-DC68F510DFE0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41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985CD4-E2EE-4CE6-B967-3C29F6E86211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</a:endParaRPr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5A924D-5949-49E1-AA1C-ECED0C940492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43408-76C3-4386-ABD2-1B5DC7AFD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1D808D-9031-4F34-9A7D-1B1826CFD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DD04D-DE9B-45EF-A601-D542EF7C1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CDD1C-41F9-4AD9-8274-C5E4996B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9F3C2-32C5-45FC-B2D9-A92077F6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7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0F036-110F-466F-944E-CEEBD981D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96FEB-8B3C-4302-85D4-5CABD54ED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BE3D4-3D51-4C60-AA3C-154BBED2C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CBDFA-8BBF-4DDE-8DEE-EA11B5D9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8D1AE-942D-4724-AF6C-69E9008C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5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5307BB-4D64-4391-9D4A-7713888F9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11E84F-89AD-46BA-856B-3AFA2C04D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12AA5-7268-4C96-A7A2-60BCE492E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602D-4802-4D37-9D5E-7CBF8BAF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1E135-CB1C-4C13-B132-45784380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8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D3784-7786-47F0-BEAE-DEB1AC9CB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F800C-8302-44FC-AB71-EFE5313B4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9E9CA-D79A-4E62-A4CF-E10C8BFBF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5650E-7390-41FB-B93D-3961505B9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D2B77-B3E2-4301-B2CF-FF3B1F9C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4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4D748-F0F1-4A8C-A66A-F5C2D4FDE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C4074-89CF-4F8F-BBC3-5F6014F54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712B8-3D25-4327-A4E5-D5D36EA6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6EE22-A12E-4E5C-ACBC-41B41EB3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3C81C-5BF5-4A76-BF51-0E5300479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6C2B8-34D3-4FAA-84A3-96F988359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D8D24-D41B-4F78-A432-7DACF1662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5DE08-EEC3-4909-B42D-886044069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630A5E-6195-4B26-AC77-A77DED54C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24F46-093F-4837-8A49-7B68D492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921A6-994E-4112-99C1-BAF0F722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9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C2FD8-B50F-43D5-AB41-1A57E2F3A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8B850-DD10-47F5-B640-699FC925B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666C2-EB95-4344-9F68-86D39E45C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C08D35-1220-4046-BC77-7E77F4FDF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D7144D-8DED-4141-9FD2-1E7912809B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7C2306-92EF-4645-A285-E344E1242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84EEC-30BE-4F39-9FD2-F565F0D9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DE311-6B5C-4E7D-8F75-7AABAF3E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1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F4F8D-BD7A-4E81-BACC-F4D2F1E52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4B776-87F6-4FE6-AE7A-1456731F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BB27C2-BB90-43AF-9A96-E5234966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53418A-9A58-413E-A942-5FE0DA5A2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9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30FAB9-A541-40D3-BCA4-22C9997EB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E8CE85-8DA3-4757-8D7B-C3879845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223A2-B1F2-4F10-B521-8F2AB27B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6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8E7E8-736C-4733-AEF2-A08DF893C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C5F3B-33F3-466A-8C1A-687084824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71803-B8C7-4098-A267-4104DDCCC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92C37-6CAD-4205-AEBB-8AC75E68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0350B-E41B-4A3F-AA00-6FF9F942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09175-926B-4662-B739-9E00B7FE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1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A80BA-278B-4284-8F85-E8370873C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147076-28F7-421C-BC21-B70EC849B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q-A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8436B-8C6B-496A-922C-CD7AA9869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58900-63C5-49EE-A0A0-374DE770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E2DB6-8675-4EB0-A8EC-78C098367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30ABE-6E87-432A-94D5-204D569AF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6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B8D9BF-FB62-4534-ACC2-A6F891C51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CAB2F-78A0-4D39-B7D4-885290ACB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F26BD-96EA-4447-A725-0BD8AE38CE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A4722-A2AF-47F0-BEF4-C1FD73F1A55C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DF0A5-5D15-43FE-AF1C-8D1B037D2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67B4A-C3BF-44F2-BC51-CC2CB5D96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E2643-A6C3-46C6-B580-DB02DF067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8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3.wav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9" name="Rectangle 23"/>
          <p:cNvSpPr>
            <a:spLocks noChangeArrowheads="1"/>
          </p:cNvSpPr>
          <p:nvPr/>
        </p:nvSpPr>
        <p:spPr bwMode="auto">
          <a:xfrm>
            <a:off x="914400" y="5661025"/>
            <a:ext cx="731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ctr"/>
            <a:endParaRPr lang="sq-AL" sz="800" b="1" dirty="0"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75856" y="2302613"/>
            <a:ext cx="58681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35000"/>
              </a:lnSpc>
            </a:pPr>
            <a:r>
              <a:rPr lang="en-US" sz="4000" b="1" spc="5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Konkurenca</a:t>
            </a:r>
            <a:r>
              <a:rPr lang="en-US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e </a:t>
            </a:r>
            <a:r>
              <a:rPr lang="en-US" sz="4000" b="1" spc="5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plote</a:t>
            </a:r>
            <a:r>
              <a:rPr lang="en-US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dhe</a:t>
            </a:r>
            <a:r>
              <a:rPr lang="en-US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4000" b="1" spc="5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Monopoli</a:t>
            </a:r>
            <a:endParaRPr lang="en-GB" sz="4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2276872"/>
          </a:xfrm>
          <a:prstGeom prst="rect">
            <a:avLst/>
          </a:prstGeom>
          <a:solidFill>
            <a:srgbClr val="276B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2132856"/>
          </a:xfrm>
          <a:prstGeom prst="rect">
            <a:avLst/>
          </a:prstGeom>
          <a:solidFill>
            <a:srgbClr val="82B1E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5" descr="C:\BusWeb3\Images\Euro72x.jpg"/>
          <p:cNvPicPr>
            <a:picLocks noChangeAspect="1" noChangeArrowheads="1"/>
          </p:cNvPicPr>
          <p:nvPr/>
        </p:nvPicPr>
        <p:blipFill>
          <a:blip r:embed="rId3" cstate="print"/>
          <a:srcRect l="8347" t="64453" r="1291"/>
          <a:stretch>
            <a:fillRect/>
          </a:stretch>
        </p:blipFill>
        <p:spPr bwMode="auto">
          <a:xfrm>
            <a:off x="3275856" y="4581129"/>
            <a:ext cx="5868144" cy="2276872"/>
          </a:xfrm>
          <a:prstGeom prst="rect">
            <a:avLst/>
          </a:prstGeom>
          <a:noFill/>
        </p:spPr>
      </p:pic>
      <p:pic>
        <p:nvPicPr>
          <p:cNvPr id="10" name="Picture 6" descr="C:\BusWeb3\Images\BS17026B1.jpg"/>
          <p:cNvPicPr>
            <a:picLocks noChangeAspect="1" noChangeArrowheads="1"/>
          </p:cNvPicPr>
          <p:nvPr/>
        </p:nvPicPr>
        <p:blipFill>
          <a:blip r:embed="rId4" cstate="print"/>
          <a:srcRect t="4832" r="44531" b="13757"/>
          <a:stretch>
            <a:fillRect/>
          </a:stretch>
        </p:blipFill>
        <p:spPr bwMode="auto">
          <a:xfrm>
            <a:off x="0" y="1737866"/>
            <a:ext cx="3275856" cy="3131294"/>
          </a:xfrm>
          <a:prstGeom prst="rect">
            <a:avLst/>
          </a:prstGeom>
          <a:noFill/>
        </p:spPr>
      </p:pic>
      <p:pic>
        <p:nvPicPr>
          <p:cNvPr id="11" name="Picture 7" descr="C:\BusWeb3\Images\72y.jpg"/>
          <p:cNvPicPr>
            <a:picLocks noChangeAspect="1" noChangeArrowheads="1"/>
          </p:cNvPicPr>
          <p:nvPr/>
        </p:nvPicPr>
        <p:blipFill>
          <a:blip r:embed="rId5" cstate="print"/>
          <a:srcRect l="1981" t="10497" b="5289"/>
          <a:stretch>
            <a:fillRect/>
          </a:stretch>
        </p:blipFill>
        <p:spPr bwMode="auto">
          <a:xfrm>
            <a:off x="5148064" y="0"/>
            <a:ext cx="3995936" cy="213285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/>
              <a:t>Kostot</a:t>
            </a:r>
            <a:r>
              <a:rPr lang="en-US" sz="3200" dirty="0"/>
              <a:t> </a:t>
            </a:r>
            <a:r>
              <a:rPr lang="en-US" sz="3200" dirty="0" err="1"/>
              <a:t>dhe</a:t>
            </a:r>
            <a:r>
              <a:rPr lang="en-US" sz="3200" dirty="0"/>
              <a:t> </a:t>
            </a:r>
            <a:r>
              <a:rPr lang="en-US" sz="3200" dirty="0" err="1"/>
              <a:t>të</a:t>
            </a:r>
            <a:r>
              <a:rPr lang="en-US" sz="3200" dirty="0"/>
              <a:t> </a:t>
            </a:r>
            <a:r>
              <a:rPr lang="en-US" sz="3200" dirty="0" err="1"/>
              <a:t>ardhurat</a:t>
            </a:r>
            <a:r>
              <a:rPr lang="en-US" sz="3200" dirty="0"/>
              <a:t> e </a:t>
            </a:r>
            <a:r>
              <a:rPr lang="en-US" sz="3200" dirty="0" err="1"/>
              <a:t>firmës</a:t>
            </a:r>
            <a:r>
              <a:rPr lang="en-US" sz="3200" dirty="0"/>
              <a:t> </a:t>
            </a:r>
            <a:r>
              <a:rPr lang="en-US" sz="3200" dirty="0" err="1"/>
              <a:t>konkuruese</a:t>
            </a:r>
            <a:endParaRPr lang="en-US" sz="3200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905000"/>
            <a:ext cx="638175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firmat</a:t>
            </a:r>
            <a:r>
              <a:rPr lang="en-US" sz="2800" dirty="0"/>
              <a:t> </a:t>
            </a:r>
            <a:r>
              <a:rPr lang="en-US" sz="2800" dirty="0" err="1"/>
              <a:t>konkuruese</a:t>
            </a:r>
            <a:r>
              <a:rPr lang="en-US" sz="2800" dirty="0"/>
              <a:t>,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ardhurat</a:t>
            </a:r>
            <a:r>
              <a:rPr lang="en-US" sz="2800" dirty="0"/>
              <a:t> </a:t>
            </a:r>
            <a:r>
              <a:rPr lang="en-US" sz="2800" dirty="0" err="1"/>
              <a:t>margjinale</a:t>
            </a:r>
            <a:r>
              <a:rPr lang="en-US" sz="2800" dirty="0"/>
              <a:t> ne </a:t>
            </a:r>
            <a:r>
              <a:rPr lang="en-US" sz="2800" dirty="0" err="1"/>
              <a:t>secilën</a:t>
            </a:r>
            <a:r>
              <a:rPr lang="en-US" sz="2800" dirty="0"/>
              <a:t> </a:t>
            </a:r>
            <a:r>
              <a:rPr lang="en-US" sz="2800" dirty="0" err="1"/>
              <a:t>sasi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ofruar</a:t>
            </a:r>
            <a:r>
              <a:rPr lang="en-US" sz="2800" dirty="0"/>
              <a:t> </a:t>
            </a:r>
            <a:r>
              <a:rPr lang="en-US" sz="2800" dirty="0" err="1"/>
              <a:t>janë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barabrta</a:t>
            </a:r>
            <a:r>
              <a:rPr lang="en-US" sz="2800" dirty="0"/>
              <a:t> me </a:t>
            </a:r>
            <a:r>
              <a:rPr lang="en-US" sz="2800" dirty="0" err="1"/>
              <a:t>çmimin</a:t>
            </a:r>
            <a:r>
              <a:rPr lang="en-US" sz="2800" dirty="0"/>
              <a:t> e </a:t>
            </a:r>
            <a:r>
              <a:rPr lang="en-US" sz="2800" dirty="0" err="1"/>
              <a:t>tregut</a:t>
            </a:r>
            <a:endParaRPr lang="en-US" sz="2800" dirty="0"/>
          </a:p>
          <a:p>
            <a:pPr eaLnBrk="1" hangingPunct="1"/>
            <a:r>
              <a:rPr lang="en-US" sz="2800" dirty="0" err="1"/>
              <a:t>Prandaj</a:t>
            </a:r>
            <a:r>
              <a:rPr lang="en-US" sz="2800" dirty="0"/>
              <a:t>, </a:t>
            </a:r>
            <a:r>
              <a:rPr lang="en-US" sz="2800" dirty="0" err="1"/>
              <a:t>kurba</a:t>
            </a:r>
            <a:r>
              <a:rPr lang="en-US" sz="2800" dirty="0"/>
              <a:t> e </a:t>
            </a:r>
            <a:r>
              <a:rPr lang="en-US" sz="2800" dirty="0" err="1"/>
              <a:t>kërkesës</a:t>
            </a:r>
            <a:r>
              <a:rPr lang="en-US" sz="2800" dirty="0"/>
              <a:t>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dirty="0" err="1"/>
              <a:t>ofertës</a:t>
            </a:r>
            <a:r>
              <a:rPr lang="en-US" sz="2800" dirty="0"/>
              <a:t> </a:t>
            </a:r>
            <a:r>
              <a:rPr lang="en-US" sz="2800" dirty="0" err="1"/>
              <a:t>së</a:t>
            </a:r>
            <a:r>
              <a:rPr lang="en-US" sz="2800" dirty="0"/>
              <a:t> </a:t>
            </a:r>
            <a:r>
              <a:rPr lang="en-US" sz="2800" dirty="0" err="1"/>
              <a:t>firmës</a:t>
            </a:r>
            <a:r>
              <a:rPr lang="en-US" sz="2800" dirty="0"/>
              <a:t> </a:t>
            </a:r>
            <a:r>
              <a:rPr lang="en-US" sz="2800" dirty="0" err="1"/>
              <a:t>janë</a:t>
            </a:r>
            <a:r>
              <a:rPr lang="en-US" sz="2800" dirty="0"/>
              <a:t> me </a:t>
            </a:r>
            <a:r>
              <a:rPr lang="en-US" sz="2800" dirty="0" err="1"/>
              <a:t>formë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njejtë</a:t>
            </a:r>
            <a:r>
              <a:rPr lang="sq-AL" sz="2800" dirty="0"/>
              <a:t> </a:t>
            </a:r>
            <a:r>
              <a:rPr lang="en-US" sz="2800" dirty="0" err="1"/>
              <a:t>Vija</a:t>
            </a:r>
            <a:r>
              <a:rPr lang="en-US" sz="2800" dirty="0"/>
              <a:t> </a:t>
            </a:r>
            <a:r>
              <a:rPr lang="en-US" sz="2800" dirty="0" err="1"/>
              <a:t>horizontale</a:t>
            </a:r>
            <a:endParaRPr lang="en-US" sz="2800" dirty="0"/>
          </a:p>
        </p:txBody>
      </p:sp>
    </p:spTree>
  </p:cSld>
  <p:clrMapOvr>
    <a:masterClrMapping/>
  </p:clrMapOvr>
  <p:transition advTm="2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i="1" dirty="0"/>
              <a:t>Figure 3(a): </a:t>
            </a:r>
            <a:r>
              <a:rPr lang="en-US" sz="2400" i="1" dirty="0" err="1"/>
              <a:t>Maksimizimi</a:t>
            </a:r>
            <a:r>
              <a:rPr lang="en-US" sz="2400" i="1" dirty="0"/>
              <a:t>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i="1" dirty="0" err="1"/>
              <a:t>Profitit</a:t>
            </a:r>
            <a:r>
              <a:rPr lang="en-US" sz="2400" i="1" dirty="0"/>
              <a:t> ne </a:t>
            </a:r>
            <a:r>
              <a:rPr lang="en-US" sz="2400" i="1" dirty="0" err="1"/>
              <a:t>konkurrencen</a:t>
            </a:r>
            <a:r>
              <a:rPr lang="en-US" sz="2400" i="1" dirty="0"/>
              <a:t> </a:t>
            </a:r>
            <a:r>
              <a:rPr lang="en-US" sz="2400" i="1" dirty="0" err="1"/>
              <a:t>perfekte</a:t>
            </a:r>
            <a:endParaRPr lang="en-US" sz="2400" i="1" dirty="0"/>
          </a:p>
        </p:txBody>
      </p:sp>
      <p:sp>
        <p:nvSpPr>
          <p:cNvPr id="17464" name="Rectangle 56"/>
          <p:cNvSpPr>
            <a:spLocks noChangeArrowheads="1"/>
          </p:cNvSpPr>
          <p:nvPr/>
        </p:nvSpPr>
        <p:spPr bwMode="auto">
          <a:xfrm>
            <a:off x="5975350" y="2074863"/>
            <a:ext cx="304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TR</a:t>
            </a:r>
            <a:endParaRPr lang="en-US">
              <a:latin typeface="Calibri" pitchFamily="34" charset="0"/>
            </a:endParaRPr>
          </a:p>
        </p:txBody>
      </p:sp>
      <p:sp>
        <p:nvSpPr>
          <p:cNvPr id="17465" name="Rectangle 57"/>
          <p:cNvSpPr>
            <a:spLocks noChangeArrowheads="1"/>
          </p:cNvSpPr>
          <p:nvPr/>
        </p:nvSpPr>
        <p:spPr bwMode="auto">
          <a:xfrm>
            <a:off x="1109663" y="4545013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550</a:t>
            </a:r>
            <a:endParaRPr lang="en-US">
              <a:latin typeface="Calibri" pitchFamily="34" charset="0"/>
            </a:endParaRPr>
          </a:p>
        </p:txBody>
      </p:sp>
      <p:sp>
        <p:nvSpPr>
          <p:cNvPr id="17466" name="Rectangle 58"/>
          <p:cNvSpPr>
            <a:spLocks noChangeArrowheads="1"/>
          </p:cNvSpPr>
          <p:nvPr/>
        </p:nvSpPr>
        <p:spPr bwMode="auto">
          <a:xfrm>
            <a:off x="844550" y="2238375"/>
            <a:ext cx="698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$2,800</a:t>
            </a:r>
            <a:endParaRPr lang="en-US">
              <a:latin typeface="Calibri" pitchFamily="34" charset="0"/>
            </a:endParaRPr>
          </a:p>
        </p:txBody>
      </p:sp>
      <p:sp>
        <p:nvSpPr>
          <p:cNvPr id="17467" name="Rectangle 59"/>
          <p:cNvSpPr>
            <a:spLocks noChangeArrowheads="1"/>
          </p:cNvSpPr>
          <p:nvPr/>
        </p:nvSpPr>
        <p:spPr bwMode="auto">
          <a:xfrm>
            <a:off x="950913" y="2933700"/>
            <a:ext cx="571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2,100</a:t>
            </a:r>
            <a:endParaRPr lang="en-US">
              <a:latin typeface="Calibri" pitchFamily="34" charset="0"/>
            </a:endParaRPr>
          </a:p>
        </p:txBody>
      </p:sp>
      <p:sp>
        <p:nvSpPr>
          <p:cNvPr id="17468" name="Rectangle 60"/>
          <p:cNvSpPr>
            <a:spLocks noChangeArrowheads="1"/>
          </p:cNvSpPr>
          <p:nvPr/>
        </p:nvSpPr>
        <p:spPr bwMode="auto">
          <a:xfrm>
            <a:off x="6732588" y="2074863"/>
            <a:ext cx="304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TC</a:t>
            </a:r>
            <a:endParaRPr lang="en-US">
              <a:latin typeface="Calibri" pitchFamily="34" charset="0"/>
            </a:endParaRPr>
          </a:p>
        </p:txBody>
      </p:sp>
      <p:sp>
        <p:nvSpPr>
          <p:cNvPr id="17469" name="Line 61"/>
          <p:cNvSpPr>
            <a:spLocks noChangeShapeType="1"/>
          </p:cNvSpPr>
          <p:nvPr/>
        </p:nvSpPr>
        <p:spPr bwMode="auto">
          <a:xfrm>
            <a:off x="5757863" y="2489200"/>
            <a:ext cx="1587" cy="469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70" name="Rectangle 62"/>
          <p:cNvSpPr>
            <a:spLocks noChangeArrowheads="1"/>
          </p:cNvSpPr>
          <p:nvPr/>
        </p:nvSpPr>
        <p:spPr bwMode="auto">
          <a:xfrm>
            <a:off x="3006725" y="4610100"/>
            <a:ext cx="15970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 pjerrt</a:t>
            </a:r>
            <a:r>
              <a:rPr lang="en-US">
                <a:latin typeface="Calibri" pitchFamily="34" charset="0"/>
              </a:rPr>
              <a:t>ësia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= 400</a:t>
            </a:r>
            <a:endParaRPr lang="en-US">
              <a:latin typeface="Calibri" pitchFamily="34" charset="0"/>
            </a:endParaRPr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 flipH="1">
            <a:off x="1524000" y="3070225"/>
            <a:ext cx="1365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72" name="Line 64"/>
          <p:cNvSpPr>
            <a:spLocks noChangeShapeType="1"/>
          </p:cNvSpPr>
          <p:nvPr/>
        </p:nvSpPr>
        <p:spPr bwMode="auto">
          <a:xfrm flipH="1">
            <a:off x="1557338" y="2374900"/>
            <a:ext cx="1365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73" name="Line 65"/>
          <p:cNvSpPr>
            <a:spLocks noChangeShapeType="1"/>
          </p:cNvSpPr>
          <p:nvPr/>
        </p:nvSpPr>
        <p:spPr bwMode="auto">
          <a:xfrm flipH="1">
            <a:off x="1557338" y="4692650"/>
            <a:ext cx="136525" cy="15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74" name="Freeform 66"/>
          <p:cNvSpPr>
            <a:spLocks/>
          </p:cNvSpPr>
          <p:nvPr/>
        </p:nvSpPr>
        <p:spPr bwMode="auto">
          <a:xfrm>
            <a:off x="2379663" y="4518025"/>
            <a:ext cx="498475" cy="360363"/>
          </a:xfrm>
          <a:custGeom>
            <a:avLst/>
            <a:gdLst>
              <a:gd name="T0" fmla="*/ 0 w 314"/>
              <a:gd name="T1" fmla="*/ 2147483647 h 239"/>
              <a:gd name="T2" fmla="*/ 2147483647 w 314"/>
              <a:gd name="T3" fmla="*/ 2147483647 h 239"/>
              <a:gd name="T4" fmla="*/ 2147483647 w 314"/>
              <a:gd name="T5" fmla="*/ 0 h 239"/>
              <a:gd name="T6" fmla="*/ 0 60000 65536"/>
              <a:gd name="T7" fmla="*/ 0 60000 65536"/>
              <a:gd name="T8" fmla="*/ 0 60000 65536"/>
              <a:gd name="T9" fmla="*/ 0 w 314"/>
              <a:gd name="T10" fmla="*/ 0 h 239"/>
              <a:gd name="T11" fmla="*/ 314 w 314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4" h="239">
                <a:moveTo>
                  <a:pt x="0" y="239"/>
                </a:moveTo>
                <a:lnTo>
                  <a:pt x="314" y="239"/>
                </a:lnTo>
                <a:lnTo>
                  <a:pt x="314" y="0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 flipH="1">
            <a:off x="5662613" y="2398713"/>
            <a:ext cx="95250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768350" y="1752600"/>
            <a:ext cx="7886700" cy="4251325"/>
            <a:chOff x="484" y="1104"/>
            <a:chExt cx="4968" cy="2678"/>
          </a:xfrm>
        </p:grpSpPr>
        <p:sp>
          <p:nvSpPr>
            <p:cNvPr id="90140" name="Rectangle 69"/>
            <p:cNvSpPr>
              <a:spLocks noChangeArrowheads="1"/>
            </p:cNvSpPr>
            <p:nvPr/>
          </p:nvSpPr>
          <p:spPr bwMode="auto">
            <a:xfrm>
              <a:off x="4273" y="3608"/>
              <a:ext cx="117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Sasia e prodhuar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41" name="Rectangle 70"/>
            <p:cNvSpPr>
              <a:spLocks noChangeArrowheads="1"/>
            </p:cNvSpPr>
            <p:nvPr/>
          </p:nvSpPr>
          <p:spPr bwMode="auto">
            <a:xfrm>
              <a:off x="484" y="1104"/>
              <a:ext cx="41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Dollar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42" name="Line 71"/>
            <p:cNvSpPr>
              <a:spLocks noChangeShapeType="1"/>
            </p:cNvSpPr>
            <p:nvPr/>
          </p:nvSpPr>
          <p:spPr bwMode="auto">
            <a:xfrm>
              <a:off x="3630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43" name="Rectangle 72"/>
            <p:cNvSpPr>
              <a:spLocks noChangeArrowheads="1"/>
            </p:cNvSpPr>
            <p:nvPr/>
          </p:nvSpPr>
          <p:spPr bwMode="auto">
            <a:xfrm>
              <a:off x="1405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1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44" name="Rectangle 73"/>
            <p:cNvSpPr>
              <a:spLocks noChangeArrowheads="1"/>
            </p:cNvSpPr>
            <p:nvPr/>
          </p:nvSpPr>
          <p:spPr bwMode="auto">
            <a:xfrm>
              <a:off x="1764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45" name="Rectangle 74"/>
            <p:cNvSpPr>
              <a:spLocks noChangeArrowheads="1"/>
            </p:cNvSpPr>
            <p:nvPr/>
          </p:nvSpPr>
          <p:spPr bwMode="auto">
            <a:xfrm>
              <a:off x="2124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3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46" name="Rectangle 75"/>
            <p:cNvSpPr>
              <a:spLocks noChangeArrowheads="1"/>
            </p:cNvSpPr>
            <p:nvPr/>
          </p:nvSpPr>
          <p:spPr bwMode="auto">
            <a:xfrm>
              <a:off x="2484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47" name="Rectangle 76"/>
            <p:cNvSpPr>
              <a:spLocks noChangeArrowheads="1"/>
            </p:cNvSpPr>
            <p:nvPr/>
          </p:nvSpPr>
          <p:spPr bwMode="auto">
            <a:xfrm>
              <a:off x="2844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5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48" name="Rectangle 77"/>
            <p:cNvSpPr>
              <a:spLocks noChangeArrowheads="1"/>
            </p:cNvSpPr>
            <p:nvPr/>
          </p:nvSpPr>
          <p:spPr bwMode="auto">
            <a:xfrm>
              <a:off x="3203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6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49" name="Rectangle 78"/>
            <p:cNvSpPr>
              <a:spLocks noChangeArrowheads="1"/>
            </p:cNvSpPr>
            <p:nvPr/>
          </p:nvSpPr>
          <p:spPr bwMode="auto">
            <a:xfrm>
              <a:off x="3584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7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50" name="Rectangle 79"/>
            <p:cNvSpPr>
              <a:spLocks noChangeArrowheads="1"/>
            </p:cNvSpPr>
            <p:nvPr/>
          </p:nvSpPr>
          <p:spPr bwMode="auto">
            <a:xfrm>
              <a:off x="3923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8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51" name="Rectangle 80"/>
            <p:cNvSpPr>
              <a:spLocks noChangeArrowheads="1"/>
            </p:cNvSpPr>
            <p:nvPr/>
          </p:nvSpPr>
          <p:spPr bwMode="auto">
            <a:xfrm>
              <a:off x="4283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9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52" name="Rectangle 81"/>
            <p:cNvSpPr>
              <a:spLocks noChangeArrowheads="1"/>
            </p:cNvSpPr>
            <p:nvPr/>
          </p:nvSpPr>
          <p:spPr bwMode="auto">
            <a:xfrm>
              <a:off x="4643" y="3442"/>
              <a:ext cx="1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10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0153" name="Line 82"/>
            <p:cNvSpPr>
              <a:spLocks noChangeShapeType="1"/>
            </p:cNvSpPr>
            <p:nvPr/>
          </p:nvSpPr>
          <p:spPr bwMode="auto">
            <a:xfrm flipV="1">
              <a:off x="1448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54" name="Line 83"/>
            <p:cNvSpPr>
              <a:spLocks noChangeShapeType="1"/>
            </p:cNvSpPr>
            <p:nvPr/>
          </p:nvSpPr>
          <p:spPr bwMode="auto">
            <a:xfrm flipH="1">
              <a:off x="957" y="3347"/>
              <a:ext cx="12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55" name="Line 84"/>
            <p:cNvSpPr>
              <a:spLocks noChangeShapeType="1"/>
            </p:cNvSpPr>
            <p:nvPr/>
          </p:nvSpPr>
          <p:spPr bwMode="auto">
            <a:xfrm flipV="1">
              <a:off x="1811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56" name="Line 85"/>
            <p:cNvSpPr>
              <a:spLocks noChangeShapeType="1"/>
            </p:cNvSpPr>
            <p:nvPr/>
          </p:nvSpPr>
          <p:spPr bwMode="auto">
            <a:xfrm flipV="1">
              <a:off x="2175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57" name="Line 86"/>
            <p:cNvSpPr>
              <a:spLocks noChangeShapeType="1"/>
            </p:cNvSpPr>
            <p:nvPr/>
          </p:nvSpPr>
          <p:spPr bwMode="auto">
            <a:xfrm flipV="1">
              <a:off x="2539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58" name="Line 87"/>
            <p:cNvSpPr>
              <a:spLocks noChangeShapeType="1"/>
            </p:cNvSpPr>
            <p:nvPr/>
          </p:nvSpPr>
          <p:spPr bwMode="auto">
            <a:xfrm flipV="1">
              <a:off x="2903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59" name="Line 88"/>
            <p:cNvSpPr>
              <a:spLocks noChangeShapeType="1"/>
            </p:cNvSpPr>
            <p:nvPr/>
          </p:nvSpPr>
          <p:spPr bwMode="auto">
            <a:xfrm flipV="1">
              <a:off x="3266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0" name="Line 89"/>
            <p:cNvSpPr>
              <a:spLocks noChangeShapeType="1"/>
            </p:cNvSpPr>
            <p:nvPr/>
          </p:nvSpPr>
          <p:spPr bwMode="auto">
            <a:xfrm flipV="1">
              <a:off x="3994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1" name="Line 90"/>
            <p:cNvSpPr>
              <a:spLocks noChangeShapeType="1"/>
            </p:cNvSpPr>
            <p:nvPr/>
          </p:nvSpPr>
          <p:spPr bwMode="auto">
            <a:xfrm flipV="1">
              <a:off x="4358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2" name="Line 91"/>
            <p:cNvSpPr>
              <a:spLocks noChangeShapeType="1"/>
            </p:cNvSpPr>
            <p:nvPr/>
          </p:nvSpPr>
          <p:spPr bwMode="auto">
            <a:xfrm flipV="1">
              <a:off x="4722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3" name="Freeform 92"/>
            <p:cNvSpPr>
              <a:spLocks/>
            </p:cNvSpPr>
            <p:nvPr/>
          </p:nvSpPr>
          <p:spPr bwMode="auto">
            <a:xfrm>
              <a:off x="1078" y="1104"/>
              <a:ext cx="4374" cy="2243"/>
            </a:xfrm>
            <a:custGeom>
              <a:avLst/>
              <a:gdLst>
                <a:gd name="T0" fmla="*/ 0 w 4374"/>
                <a:gd name="T1" fmla="*/ 0 h 2166"/>
                <a:gd name="T2" fmla="*/ 0 w 4374"/>
                <a:gd name="T3" fmla="*/ 2492 h 2166"/>
                <a:gd name="T4" fmla="*/ 4374 w 4374"/>
                <a:gd name="T5" fmla="*/ 2492 h 2166"/>
                <a:gd name="T6" fmla="*/ 0 60000 65536"/>
                <a:gd name="T7" fmla="*/ 0 60000 65536"/>
                <a:gd name="T8" fmla="*/ 0 60000 65536"/>
                <a:gd name="T9" fmla="*/ 0 w 4374"/>
                <a:gd name="T10" fmla="*/ 0 h 2166"/>
                <a:gd name="T11" fmla="*/ 4374 w 4374"/>
                <a:gd name="T12" fmla="*/ 2166 h 2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74" h="2166">
                  <a:moveTo>
                    <a:pt x="0" y="0"/>
                  </a:moveTo>
                  <a:lnTo>
                    <a:pt x="0" y="2166"/>
                  </a:lnTo>
                  <a:lnTo>
                    <a:pt x="4374" y="2166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01" name="Freeform 93"/>
          <p:cNvSpPr>
            <a:spLocks/>
          </p:cNvSpPr>
          <p:nvPr/>
        </p:nvSpPr>
        <p:spPr bwMode="auto">
          <a:xfrm>
            <a:off x="1714500" y="2235200"/>
            <a:ext cx="4978400" cy="2438400"/>
          </a:xfrm>
          <a:custGeom>
            <a:avLst/>
            <a:gdLst>
              <a:gd name="T0" fmla="*/ 0 w 3120"/>
              <a:gd name="T1" fmla="*/ 2147483647 h 1488"/>
              <a:gd name="T2" fmla="*/ 2147483647 w 3120"/>
              <a:gd name="T3" fmla="*/ 2147483647 h 1488"/>
              <a:gd name="T4" fmla="*/ 2147483647 w 3120"/>
              <a:gd name="T5" fmla="*/ 2147483647 h 1488"/>
              <a:gd name="T6" fmla="*/ 2147483647 w 3120"/>
              <a:gd name="T7" fmla="*/ 2147483647 h 1488"/>
              <a:gd name="T8" fmla="*/ 2147483647 w 3120"/>
              <a:gd name="T9" fmla="*/ 0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0"/>
              <a:gd name="T16" fmla="*/ 0 h 1488"/>
              <a:gd name="T17" fmla="*/ 3120 w 3120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0" h="1488">
                <a:moveTo>
                  <a:pt x="0" y="1488"/>
                </a:moveTo>
                <a:cubicBezTo>
                  <a:pt x="132" y="1360"/>
                  <a:pt x="264" y="1232"/>
                  <a:pt x="480" y="1152"/>
                </a:cubicBezTo>
                <a:cubicBezTo>
                  <a:pt x="696" y="1072"/>
                  <a:pt x="1016" y="1072"/>
                  <a:pt x="1296" y="1008"/>
                </a:cubicBezTo>
                <a:cubicBezTo>
                  <a:pt x="1576" y="944"/>
                  <a:pt x="1856" y="936"/>
                  <a:pt x="2160" y="768"/>
                </a:cubicBezTo>
                <a:cubicBezTo>
                  <a:pt x="2464" y="600"/>
                  <a:pt x="2960" y="128"/>
                  <a:pt x="3120" y="0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02" name="Line 94"/>
          <p:cNvSpPr>
            <a:spLocks noChangeShapeType="1"/>
          </p:cNvSpPr>
          <p:nvPr/>
        </p:nvSpPr>
        <p:spPr bwMode="auto">
          <a:xfrm flipV="1">
            <a:off x="1714500" y="2209800"/>
            <a:ext cx="4254500" cy="3048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03" name="Freeform 95"/>
          <p:cNvSpPr>
            <a:spLocks/>
          </p:cNvSpPr>
          <p:nvPr/>
        </p:nvSpPr>
        <p:spPr bwMode="auto">
          <a:xfrm>
            <a:off x="5686425" y="3003550"/>
            <a:ext cx="136525" cy="136525"/>
          </a:xfrm>
          <a:custGeom>
            <a:avLst/>
            <a:gdLst>
              <a:gd name="T0" fmla="*/ 2147483647 w 101"/>
              <a:gd name="T1" fmla="*/ 2147483647 h 67"/>
              <a:gd name="T2" fmla="*/ 2147483647 w 101"/>
              <a:gd name="T3" fmla="*/ 2147483647 h 67"/>
              <a:gd name="T4" fmla="*/ 2147483647 w 101"/>
              <a:gd name="T5" fmla="*/ 2147483647 h 67"/>
              <a:gd name="T6" fmla="*/ 2147483647 w 101"/>
              <a:gd name="T7" fmla="*/ 2147483647 h 67"/>
              <a:gd name="T8" fmla="*/ 2147483647 w 101"/>
              <a:gd name="T9" fmla="*/ 2147483647 h 67"/>
              <a:gd name="T10" fmla="*/ 2147483647 w 101"/>
              <a:gd name="T11" fmla="*/ 2147483647 h 67"/>
              <a:gd name="T12" fmla="*/ 2147483647 w 101"/>
              <a:gd name="T13" fmla="*/ 2147483647 h 67"/>
              <a:gd name="T14" fmla="*/ 2147483647 w 101"/>
              <a:gd name="T15" fmla="*/ 2147483647 h 67"/>
              <a:gd name="T16" fmla="*/ 2147483647 w 101"/>
              <a:gd name="T17" fmla="*/ 2147483647 h 67"/>
              <a:gd name="T18" fmla="*/ 2147483647 w 101"/>
              <a:gd name="T19" fmla="*/ 2147483647 h 67"/>
              <a:gd name="T20" fmla="*/ 2147483647 w 101"/>
              <a:gd name="T21" fmla="*/ 0 h 67"/>
              <a:gd name="T22" fmla="*/ 2147483647 w 101"/>
              <a:gd name="T23" fmla="*/ 0 h 67"/>
              <a:gd name="T24" fmla="*/ 2147483647 w 101"/>
              <a:gd name="T25" fmla="*/ 2147483647 h 67"/>
              <a:gd name="T26" fmla="*/ 2147483647 w 101"/>
              <a:gd name="T27" fmla="*/ 2147483647 h 67"/>
              <a:gd name="T28" fmla="*/ 2147483647 w 101"/>
              <a:gd name="T29" fmla="*/ 2147483647 h 67"/>
              <a:gd name="T30" fmla="*/ 0 w 101"/>
              <a:gd name="T31" fmla="*/ 2147483647 h 67"/>
              <a:gd name="T32" fmla="*/ 0 w 101"/>
              <a:gd name="T33" fmla="*/ 2147483647 h 67"/>
              <a:gd name="T34" fmla="*/ 2147483647 w 101"/>
              <a:gd name="T35" fmla="*/ 2147483647 h 67"/>
              <a:gd name="T36" fmla="*/ 2147483647 w 101"/>
              <a:gd name="T37" fmla="*/ 2147483647 h 67"/>
              <a:gd name="T38" fmla="*/ 2147483647 w 101"/>
              <a:gd name="T39" fmla="*/ 2147483647 h 67"/>
              <a:gd name="T40" fmla="*/ 2147483647 w 101"/>
              <a:gd name="T41" fmla="*/ 2147483647 h 67"/>
              <a:gd name="T42" fmla="*/ 2147483647 w 101"/>
              <a:gd name="T43" fmla="*/ 2147483647 h 6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1"/>
              <a:gd name="T67" fmla="*/ 0 h 67"/>
              <a:gd name="T68" fmla="*/ 101 w 101"/>
              <a:gd name="T69" fmla="*/ 67 h 6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1" h="67">
                <a:moveTo>
                  <a:pt x="50" y="67"/>
                </a:moveTo>
                <a:lnTo>
                  <a:pt x="50" y="67"/>
                </a:lnTo>
                <a:lnTo>
                  <a:pt x="71" y="64"/>
                </a:lnTo>
                <a:lnTo>
                  <a:pt x="91" y="57"/>
                </a:lnTo>
                <a:lnTo>
                  <a:pt x="101" y="47"/>
                </a:lnTo>
                <a:lnTo>
                  <a:pt x="101" y="34"/>
                </a:lnTo>
                <a:lnTo>
                  <a:pt x="101" y="20"/>
                </a:lnTo>
                <a:lnTo>
                  <a:pt x="91" y="10"/>
                </a:lnTo>
                <a:lnTo>
                  <a:pt x="71" y="4"/>
                </a:lnTo>
                <a:lnTo>
                  <a:pt x="50" y="0"/>
                </a:lnTo>
                <a:lnTo>
                  <a:pt x="35" y="4"/>
                </a:lnTo>
                <a:lnTo>
                  <a:pt x="15" y="10"/>
                </a:lnTo>
                <a:lnTo>
                  <a:pt x="5" y="20"/>
                </a:lnTo>
                <a:lnTo>
                  <a:pt x="0" y="34"/>
                </a:lnTo>
                <a:lnTo>
                  <a:pt x="5" y="47"/>
                </a:lnTo>
                <a:lnTo>
                  <a:pt x="15" y="57"/>
                </a:lnTo>
                <a:lnTo>
                  <a:pt x="35" y="64"/>
                </a:lnTo>
                <a:lnTo>
                  <a:pt x="50" y="6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04" name="Freeform 96"/>
          <p:cNvSpPr>
            <a:spLocks/>
          </p:cNvSpPr>
          <p:nvPr/>
        </p:nvSpPr>
        <p:spPr bwMode="auto">
          <a:xfrm>
            <a:off x="5684838" y="2308225"/>
            <a:ext cx="136525" cy="136525"/>
          </a:xfrm>
          <a:custGeom>
            <a:avLst/>
            <a:gdLst>
              <a:gd name="T0" fmla="*/ 2147483647 w 101"/>
              <a:gd name="T1" fmla="*/ 2147483647 h 67"/>
              <a:gd name="T2" fmla="*/ 2147483647 w 101"/>
              <a:gd name="T3" fmla="*/ 2147483647 h 67"/>
              <a:gd name="T4" fmla="*/ 2147483647 w 101"/>
              <a:gd name="T5" fmla="*/ 2147483647 h 67"/>
              <a:gd name="T6" fmla="*/ 2147483647 w 101"/>
              <a:gd name="T7" fmla="*/ 2147483647 h 67"/>
              <a:gd name="T8" fmla="*/ 2147483647 w 101"/>
              <a:gd name="T9" fmla="*/ 2147483647 h 67"/>
              <a:gd name="T10" fmla="*/ 2147483647 w 101"/>
              <a:gd name="T11" fmla="*/ 2147483647 h 67"/>
              <a:gd name="T12" fmla="*/ 2147483647 w 101"/>
              <a:gd name="T13" fmla="*/ 2147483647 h 67"/>
              <a:gd name="T14" fmla="*/ 2147483647 w 101"/>
              <a:gd name="T15" fmla="*/ 2147483647 h 67"/>
              <a:gd name="T16" fmla="*/ 2147483647 w 101"/>
              <a:gd name="T17" fmla="*/ 2147483647 h 67"/>
              <a:gd name="T18" fmla="*/ 2147483647 w 101"/>
              <a:gd name="T19" fmla="*/ 2147483647 h 67"/>
              <a:gd name="T20" fmla="*/ 2147483647 w 101"/>
              <a:gd name="T21" fmla="*/ 0 h 67"/>
              <a:gd name="T22" fmla="*/ 2147483647 w 101"/>
              <a:gd name="T23" fmla="*/ 0 h 67"/>
              <a:gd name="T24" fmla="*/ 2147483647 w 101"/>
              <a:gd name="T25" fmla="*/ 2147483647 h 67"/>
              <a:gd name="T26" fmla="*/ 2147483647 w 101"/>
              <a:gd name="T27" fmla="*/ 2147483647 h 67"/>
              <a:gd name="T28" fmla="*/ 2147483647 w 101"/>
              <a:gd name="T29" fmla="*/ 2147483647 h 67"/>
              <a:gd name="T30" fmla="*/ 0 w 101"/>
              <a:gd name="T31" fmla="*/ 2147483647 h 67"/>
              <a:gd name="T32" fmla="*/ 0 w 101"/>
              <a:gd name="T33" fmla="*/ 2147483647 h 67"/>
              <a:gd name="T34" fmla="*/ 2147483647 w 101"/>
              <a:gd name="T35" fmla="*/ 2147483647 h 67"/>
              <a:gd name="T36" fmla="*/ 2147483647 w 101"/>
              <a:gd name="T37" fmla="*/ 2147483647 h 67"/>
              <a:gd name="T38" fmla="*/ 2147483647 w 101"/>
              <a:gd name="T39" fmla="*/ 2147483647 h 67"/>
              <a:gd name="T40" fmla="*/ 2147483647 w 101"/>
              <a:gd name="T41" fmla="*/ 2147483647 h 67"/>
              <a:gd name="T42" fmla="*/ 2147483647 w 101"/>
              <a:gd name="T43" fmla="*/ 2147483647 h 6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1"/>
              <a:gd name="T67" fmla="*/ 0 h 67"/>
              <a:gd name="T68" fmla="*/ 101 w 101"/>
              <a:gd name="T69" fmla="*/ 67 h 6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1" h="67">
                <a:moveTo>
                  <a:pt x="50" y="67"/>
                </a:moveTo>
                <a:lnTo>
                  <a:pt x="50" y="67"/>
                </a:lnTo>
                <a:lnTo>
                  <a:pt x="71" y="63"/>
                </a:lnTo>
                <a:lnTo>
                  <a:pt x="91" y="57"/>
                </a:lnTo>
                <a:lnTo>
                  <a:pt x="101" y="47"/>
                </a:lnTo>
                <a:lnTo>
                  <a:pt x="101" y="33"/>
                </a:lnTo>
                <a:lnTo>
                  <a:pt x="101" y="20"/>
                </a:lnTo>
                <a:lnTo>
                  <a:pt x="91" y="10"/>
                </a:lnTo>
                <a:lnTo>
                  <a:pt x="71" y="3"/>
                </a:lnTo>
                <a:lnTo>
                  <a:pt x="50" y="0"/>
                </a:lnTo>
                <a:lnTo>
                  <a:pt x="35" y="3"/>
                </a:lnTo>
                <a:lnTo>
                  <a:pt x="15" y="10"/>
                </a:lnTo>
                <a:lnTo>
                  <a:pt x="5" y="20"/>
                </a:lnTo>
                <a:lnTo>
                  <a:pt x="0" y="33"/>
                </a:lnTo>
                <a:lnTo>
                  <a:pt x="5" y="47"/>
                </a:lnTo>
                <a:lnTo>
                  <a:pt x="15" y="57"/>
                </a:lnTo>
                <a:lnTo>
                  <a:pt x="35" y="63"/>
                </a:lnTo>
                <a:lnTo>
                  <a:pt x="50" y="6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05" name="Line 97"/>
          <p:cNvSpPr>
            <a:spLocks noChangeShapeType="1"/>
          </p:cNvSpPr>
          <p:nvPr/>
        </p:nvSpPr>
        <p:spPr bwMode="auto">
          <a:xfrm flipV="1">
            <a:off x="5754688" y="3048000"/>
            <a:ext cx="0" cy="22860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06" name="Line 98"/>
          <p:cNvSpPr>
            <a:spLocks noChangeShapeType="1"/>
          </p:cNvSpPr>
          <p:nvPr/>
        </p:nvSpPr>
        <p:spPr bwMode="auto">
          <a:xfrm>
            <a:off x="1676400" y="3070225"/>
            <a:ext cx="41148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07" name="Line 99"/>
          <p:cNvSpPr>
            <a:spLocks noChangeShapeType="1"/>
          </p:cNvSpPr>
          <p:nvPr/>
        </p:nvSpPr>
        <p:spPr bwMode="auto">
          <a:xfrm>
            <a:off x="1676400" y="2376488"/>
            <a:ext cx="40386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08" name="Rectangle 100"/>
          <p:cNvSpPr>
            <a:spLocks noChangeArrowheads="1"/>
          </p:cNvSpPr>
          <p:nvPr/>
        </p:nvSpPr>
        <p:spPr bwMode="auto">
          <a:xfrm>
            <a:off x="6969125" y="2514600"/>
            <a:ext cx="168910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Maksimumi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Profitit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ne </a:t>
            </a: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dite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= $700</a:t>
            </a:r>
          </a:p>
        </p:txBody>
      </p:sp>
      <p:sp>
        <p:nvSpPr>
          <p:cNvPr id="17509" name="Line 101"/>
          <p:cNvSpPr>
            <a:spLocks noChangeShapeType="1"/>
          </p:cNvSpPr>
          <p:nvPr/>
        </p:nvSpPr>
        <p:spPr bwMode="auto">
          <a:xfrm>
            <a:off x="6019800" y="2763838"/>
            <a:ext cx="868363" cy="1587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10" name="Freeform 102"/>
          <p:cNvSpPr>
            <a:spLocks/>
          </p:cNvSpPr>
          <p:nvPr/>
        </p:nvSpPr>
        <p:spPr bwMode="auto">
          <a:xfrm>
            <a:off x="5838825" y="2398713"/>
            <a:ext cx="168275" cy="728662"/>
          </a:xfrm>
          <a:custGeom>
            <a:avLst/>
            <a:gdLst>
              <a:gd name="T0" fmla="*/ 0 w 106"/>
              <a:gd name="T1" fmla="*/ 0 h 484"/>
              <a:gd name="T2" fmla="*/ 0 w 106"/>
              <a:gd name="T3" fmla="*/ 0 h 484"/>
              <a:gd name="T4" fmla="*/ 2147483647 w 106"/>
              <a:gd name="T5" fmla="*/ 0 h 484"/>
              <a:gd name="T6" fmla="*/ 2147483647 w 106"/>
              <a:gd name="T7" fmla="*/ 2147483647 h 484"/>
              <a:gd name="T8" fmla="*/ 2147483647 w 106"/>
              <a:gd name="T9" fmla="*/ 2147483647 h 484"/>
              <a:gd name="T10" fmla="*/ 2147483647 w 106"/>
              <a:gd name="T11" fmla="*/ 2147483647 h 484"/>
              <a:gd name="T12" fmla="*/ 2147483647 w 106"/>
              <a:gd name="T13" fmla="*/ 2147483647 h 484"/>
              <a:gd name="T14" fmla="*/ 2147483647 w 106"/>
              <a:gd name="T15" fmla="*/ 2147483647 h 484"/>
              <a:gd name="T16" fmla="*/ 2147483647 w 106"/>
              <a:gd name="T17" fmla="*/ 2147483647 h 484"/>
              <a:gd name="T18" fmla="*/ 2147483647 w 106"/>
              <a:gd name="T19" fmla="*/ 2147483647 h 484"/>
              <a:gd name="T20" fmla="*/ 2147483647 w 106"/>
              <a:gd name="T21" fmla="*/ 2147483647 h 484"/>
              <a:gd name="T22" fmla="*/ 2147483647 w 106"/>
              <a:gd name="T23" fmla="*/ 2147483647 h 484"/>
              <a:gd name="T24" fmla="*/ 2147483647 w 106"/>
              <a:gd name="T25" fmla="*/ 2147483647 h 484"/>
              <a:gd name="T26" fmla="*/ 2147483647 w 106"/>
              <a:gd name="T27" fmla="*/ 2147483647 h 484"/>
              <a:gd name="T28" fmla="*/ 2147483647 w 106"/>
              <a:gd name="T29" fmla="*/ 2147483647 h 484"/>
              <a:gd name="T30" fmla="*/ 2147483647 w 106"/>
              <a:gd name="T31" fmla="*/ 2147483647 h 484"/>
              <a:gd name="T32" fmla="*/ 2147483647 w 106"/>
              <a:gd name="T33" fmla="*/ 2147483647 h 484"/>
              <a:gd name="T34" fmla="*/ 2147483647 w 106"/>
              <a:gd name="T35" fmla="*/ 2147483647 h 484"/>
              <a:gd name="T36" fmla="*/ 2147483647 w 106"/>
              <a:gd name="T37" fmla="*/ 2147483647 h 484"/>
              <a:gd name="T38" fmla="*/ 2147483647 w 106"/>
              <a:gd name="T39" fmla="*/ 2147483647 h 484"/>
              <a:gd name="T40" fmla="*/ 2147483647 w 106"/>
              <a:gd name="T41" fmla="*/ 2147483647 h 484"/>
              <a:gd name="T42" fmla="*/ 2147483647 w 106"/>
              <a:gd name="T43" fmla="*/ 2147483647 h 484"/>
              <a:gd name="T44" fmla="*/ 0 w 106"/>
              <a:gd name="T45" fmla="*/ 2147483647 h 48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06"/>
              <a:gd name="T70" fmla="*/ 0 h 484"/>
              <a:gd name="T71" fmla="*/ 106 w 106"/>
              <a:gd name="T72" fmla="*/ 484 h 48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06" h="484">
                <a:moveTo>
                  <a:pt x="0" y="0"/>
                </a:moveTo>
                <a:lnTo>
                  <a:pt x="0" y="0"/>
                </a:lnTo>
                <a:lnTo>
                  <a:pt x="20" y="0"/>
                </a:lnTo>
                <a:lnTo>
                  <a:pt x="36" y="10"/>
                </a:lnTo>
                <a:lnTo>
                  <a:pt x="51" y="20"/>
                </a:lnTo>
                <a:lnTo>
                  <a:pt x="51" y="34"/>
                </a:lnTo>
                <a:lnTo>
                  <a:pt x="51" y="205"/>
                </a:lnTo>
                <a:lnTo>
                  <a:pt x="56" y="219"/>
                </a:lnTo>
                <a:lnTo>
                  <a:pt x="71" y="229"/>
                </a:lnTo>
                <a:lnTo>
                  <a:pt x="86" y="239"/>
                </a:lnTo>
                <a:lnTo>
                  <a:pt x="106" y="242"/>
                </a:lnTo>
                <a:lnTo>
                  <a:pt x="86" y="242"/>
                </a:lnTo>
                <a:lnTo>
                  <a:pt x="71" y="252"/>
                </a:lnTo>
                <a:lnTo>
                  <a:pt x="56" y="262"/>
                </a:lnTo>
                <a:lnTo>
                  <a:pt x="51" y="276"/>
                </a:lnTo>
                <a:lnTo>
                  <a:pt x="51" y="447"/>
                </a:lnTo>
                <a:lnTo>
                  <a:pt x="51" y="460"/>
                </a:lnTo>
                <a:lnTo>
                  <a:pt x="36" y="470"/>
                </a:lnTo>
                <a:lnTo>
                  <a:pt x="20" y="480"/>
                </a:lnTo>
                <a:lnTo>
                  <a:pt x="0" y="484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9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4" grpId="0"/>
      <p:bldP spid="17465" grpId="0"/>
      <p:bldP spid="17466" grpId="0"/>
      <p:bldP spid="17467" grpId="0"/>
      <p:bldP spid="17468" grpId="0"/>
      <p:bldP spid="17469" grpId="0" animBg="1"/>
      <p:bldP spid="17470" grpId="0"/>
      <p:bldP spid="17471" grpId="0" animBg="1"/>
      <p:bldP spid="17472" grpId="0" animBg="1"/>
      <p:bldP spid="17473" grpId="0" animBg="1"/>
      <p:bldP spid="17474" grpId="0" animBg="1"/>
      <p:bldP spid="17475" grpId="0" animBg="1"/>
      <p:bldP spid="17501" grpId="0" animBg="1"/>
      <p:bldP spid="17502" grpId="0" animBg="1"/>
      <p:bldP spid="17503" grpId="0" animBg="1"/>
      <p:bldP spid="17504" grpId="0" animBg="1"/>
      <p:bldP spid="17505" grpId="0" animBg="1"/>
      <p:bldP spid="17506" grpId="0" animBg="1"/>
      <p:bldP spid="17507" grpId="0" animBg="1"/>
      <p:bldP spid="17508" grpId="0"/>
      <p:bldP spid="17509" grpId="0" animBg="1"/>
      <p:bldP spid="175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i="1" dirty="0"/>
              <a:t>Figure 3(b): </a:t>
            </a:r>
            <a:r>
              <a:rPr lang="en-US" sz="2400" i="1" dirty="0" err="1"/>
              <a:t>Maksimizimi</a:t>
            </a:r>
            <a:r>
              <a:rPr lang="en-US" sz="2400" i="1" dirty="0"/>
              <a:t>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i="1" dirty="0" err="1"/>
              <a:t>Profitit</a:t>
            </a:r>
            <a:r>
              <a:rPr lang="en-US" sz="2400" i="1" dirty="0"/>
              <a:t> ne </a:t>
            </a:r>
            <a:r>
              <a:rPr lang="en-US" sz="2400" i="1" dirty="0" err="1"/>
              <a:t>konkurrencen</a:t>
            </a:r>
            <a:r>
              <a:rPr lang="en-US" sz="2400" i="1" dirty="0"/>
              <a:t> </a:t>
            </a:r>
            <a:r>
              <a:rPr lang="en-US" sz="2400" i="1" dirty="0" err="1"/>
              <a:t>perfekte</a:t>
            </a:r>
            <a:endParaRPr lang="en-US" sz="2400" i="1" dirty="0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7058025" y="3003550"/>
            <a:ext cx="355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MC</a:t>
            </a:r>
            <a:endParaRPr lang="en-US">
              <a:latin typeface="Calibri" pitchFamily="34" charset="0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866775" y="3932238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$400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7507288" y="3935413"/>
            <a:ext cx="7810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D = MR</a:t>
            </a: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 flipH="1">
            <a:off x="1419225" y="4068763"/>
            <a:ext cx="136525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>
            <a:off x="1554163" y="4068763"/>
            <a:ext cx="5881687" cy="1587"/>
          </a:xfrm>
          <a:prstGeom prst="line">
            <a:avLst/>
          </a:prstGeom>
          <a:noFill/>
          <a:ln w="57150">
            <a:solidFill>
              <a:srgbClr val="17515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Freeform 8"/>
          <p:cNvSpPr>
            <a:spLocks/>
          </p:cNvSpPr>
          <p:nvPr/>
        </p:nvSpPr>
        <p:spPr bwMode="auto">
          <a:xfrm>
            <a:off x="1658938" y="3238500"/>
            <a:ext cx="5326062" cy="1976438"/>
          </a:xfrm>
          <a:custGeom>
            <a:avLst/>
            <a:gdLst>
              <a:gd name="T0" fmla="*/ 0 w 3355"/>
              <a:gd name="T1" fmla="*/ 2147483647 h 1245"/>
              <a:gd name="T2" fmla="*/ 0 w 3355"/>
              <a:gd name="T3" fmla="*/ 2147483647 h 1245"/>
              <a:gd name="T4" fmla="*/ 2147483647 w 3355"/>
              <a:gd name="T5" fmla="*/ 2147483647 h 1245"/>
              <a:gd name="T6" fmla="*/ 2147483647 w 3355"/>
              <a:gd name="T7" fmla="*/ 2147483647 h 1245"/>
              <a:gd name="T8" fmla="*/ 2147483647 w 3355"/>
              <a:gd name="T9" fmla="*/ 2147483647 h 1245"/>
              <a:gd name="T10" fmla="*/ 2147483647 w 3355"/>
              <a:gd name="T11" fmla="*/ 2147483647 h 1245"/>
              <a:gd name="T12" fmla="*/ 2147483647 w 3355"/>
              <a:gd name="T13" fmla="*/ 2147483647 h 1245"/>
              <a:gd name="T14" fmla="*/ 2147483647 w 3355"/>
              <a:gd name="T15" fmla="*/ 2147483647 h 1245"/>
              <a:gd name="T16" fmla="*/ 2147483647 w 3355"/>
              <a:gd name="T17" fmla="*/ 2147483647 h 1245"/>
              <a:gd name="T18" fmla="*/ 2147483647 w 3355"/>
              <a:gd name="T19" fmla="*/ 2147483647 h 1245"/>
              <a:gd name="T20" fmla="*/ 2147483647 w 3355"/>
              <a:gd name="T21" fmla="*/ 2147483647 h 1245"/>
              <a:gd name="T22" fmla="*/ 2147483647 w 3355"/>
              <a:gd name="T23" fmla="*/ 2147483647 h 1245"/>
              <a:gd name="T24" fmla="*/ 2147483647 w 3355"/>
              <a:gd name="T25" fmla="*/ 2147483647 h 1245"/>
              <a:gd name="T26" fmla="*/ 2147483647 w 3355"/>
              <a:gd name="T27" fmla="*/ 2147483647 h 1245"/>
              <a:gd name="T28" fmla="*/ 2147483647 w 3355"/>
              <a:gd name="T29" fmla="*/ 2147483647 h 1245"/>
              <a:gd name="T30" fmla="*/ 2147483647 w 3355"/>
              <a:gd name="T31" fmla="*/ 2147483647 h 1245"/>
              <a:gd name="T32" fmla="*/ 2147483647 w 3355"/>
              <a:gd name="T33" fmla="*/ 2147483647 h 1245"/>
              <a:gd name="T34" fmla="*/ 2147483647 w 3355"/>
              <a:gd name="T35" fmla="*/ 2147483647 h 1245"/>
              <a:gd name="T36" fmla="*/ 2147483647 w 3355"/>
              <a:gd name="T37" fmla="*/ 2147483647 h 1245"/>
              <a:gd name="T38" fmla="*/ 2147483647 w 3355"/>
              <a:gd name="T39" fmla="*/ 2147483647 h 1245"/>
              <a:gd name="T40" fmla="*/ 2147483647 w 3355"/>
              <a:gd name="T41" fmla="*/ 2147483647 h 1245"/>
              <a:gd name="T42" fmla="*/ 2147483647 w 3355"/>
              <a:gd name="T43" fmla="*/ 2147483647 h 1245"/>
              <a:gd name="T44" fmla="*/ 2147483647 w 3355"/>
              <a:gd name="T45" fmla="*/ 2147483647 h 1245"/>
              <a:gd name="T46" fmla="*/ 2147483647 w 3355"/>
              <a:gd name="T47" fmla="*/ 2147483647 h 1245"/>
              <a:gd name="T48" fmla="*/ 2147483647 w 3355"/>
              <a:gd name="T49" fmla="*/ 2147483647 h 1245"/>
              <a:gd name="T50" fmla="*/ 2147483647 w 3355"/>
              <a:gd name="T51" fmla="*/ 2147483647 h 1245"/>
              <a:gd name="T52" fmla="*/ 2147483647 w 3355"/>
              <a:gd name="T53" fmla="*/ 2147483647 h 1245"/>
              <a:gd name="T54" fmla="*/ 2147483647 w 3355"/>
              <a:gd name="T55" fmla="*/ 2147483647 h 1245"/>
              <a:gd name="T56" fmla="*/ 2147483647 w 3355"/>
              <a:gd name="T57" fmla="*/ 2147483647 h 1245"/>
              <a:gd name="T58" fmla="*/ 2147483647 w 3355"/>
              <a:gd name="T59" fmla="*/ 2147483647 h 1245"/>
              <a:gd name="T60" fmla="*/ 2147483647 w 3355"/>
              <a:gd name="T61" fmla="*/ 2147483647 h 1245"/>
              <a:gd name="T62" fmla="*/ 2147483647 w 3355"/>
              <a:gd name="T63" fmla="*/ 0 h 124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355"/>
              <a:gd name="T97" fmla="*/ 0 h 1245"/>
              <a:gd name="T98" fmla="*/ 3355 w 3355"/>
              <a:gd name="T99" fmla="*/ 1245 h 124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355" h="1245">
                <a:moveTo>
                  <a:pt x="0" y="278"/>
                </a:moveTo>
                <a:lnTo>
                  <a:pt x="0" y="278"/>
                </a:lnTo>
                <a:lnTo>
                  <a:pt x="92" y="399"/>
                </a:lnTo>
                <a:lnTo>
                  <a:pt x="193" y="544"/>
                </a:lnTo>
                <a:lnTo>
                  <a:pt x="299" y="698"/>
                </a:lnTo>
                <a:lnTo>
                  <a:pt x="411" y="849"/>
                </a:lnTo>
                <a:lnTo>
                  <a:pt x="522" y="994"/>
                </a:lnTo>
                <a:lnTo>
                  <a:pt x="578" y="1054"/>
                </a:lnTo>
                <a:lnTo>
                  <a:pt x="634" y="1111"/>
                </a:lnTo>
                <a:lnTo>
                  <a:pt x="684" y="1158"/>
                </a:lnTo>
                <a:lnTo>
                  <a:pt x="735" y="1198"/>
                </a:lnTo>
                <a:lnTo>
                  <a:pt x="786" y="1225"/>
                </a:lnTo>
                <a:lnTo>
                  <a:pt x="806" y="1232"/>
                </a:lnTo>
                <a:lnTo>
                  <a:pt x="826" y="1239"/>
                </a:lnTo>
                <a:lnTo>
                  <a:pt x="857" y="1242"/>
                </a:lnTo>
                <a:lnTo>
                  <a:pt x="887" y="1245"/>
                </a:lnTo>
                <a:lnTo>
                  <a:pt x="918" y="1245"/>
                </a:lnTo>
                <a:lnTo>
                  <a:pt x="953" y="1242"/>
                </a:lnTo>
                <a:lnTo>
                  <a:pt x="1034" y="1229"/>
                </a:lnTo>
                <a:lnTo>
                  <a:pt x="1125" y="1205"/>
                </a:lnTo>
                <a:lnTo>
                  <a:pt x="1227" y="1172"/>
                </a:lnTo>
                <a:lnTo>
                  <a:pt x="1343" y="1128"/>
                </a:lnTo>
                <a:lnTo>
                  <a:pt x="1470" y="1071"/>
                </a:lnTo>
                <a:lnTo>
                  <a:pt x="1612" y="1004"/>
                </a:lnTo>
                <a:lnTo>
                  <a:pt x="1769" y="923"/>
                </a:lnTo>
                <a:lnTo>
                  <a:pt x="1941" y="832"/>
                </a:lnTo>
                <a:lnTo>
                  <a:pt x="2134" y="728"/>
                </a:lnTo>
                <a:lnTo>
                  <a:pt x="2342" y="611"/>
                </a:lnTo>
                <a:lnTo>
                  <a:pt x="2564" y="480"/>
                </a:lnTo>
                <a:lnTo>
                  <a:pt x="2808" y="335"/>
                </a:lnTo>
                <a:lnTo>
                  <a:pt x="3355" y="0"/>
                </a:lnTo>
              </a:path>
            </a:pathLst>
          </a:custGeom>
          <a:noFill/>
          <a:ln w="57150">
            <a:solidFill>
              <a:srgbClr val="6D184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90600" y="2209800"/>
            <a:ext cx="7515224" cy="3886200"/>
            <a:chOff x="484" y="1104"/>
            <a:chExt cx="4968" cy="2678"/>
          </a:xfrm>
        </p:grpSpPr>
        <p:sp>
          <p:nvSpPr>
            <p:cNvPr id="91149" name="Rectangle 10"/>
            <p:cNvSpPr>
              <a:spLocks noChangeArrowheads="1"/>
            </p:cNvSpPr>
            <p:nvPr/>
          </p:nvSpPr>
          <p:spPr bwMode="auto">
            <a:xfrm>
              <a:off x="4273" y="3608"/>
              <a:ext cx="117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Sasia e prodhuar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50" name="Rectangle 11"/>
            <p:cNvSpPr>
              <a:spLocks noChangeArrowheads="1"/>
            </p:cNvSpPr>
            <p:nvPr/>
          </p:nvSpPr>
          <p:spPr bwMode="auto">
            <a:xfrm>
              <a:off x="484" y="1104"/>
              <a:ext cx="41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Dollar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51" name="Line 12"/>
            <p:cNvSpPr>
              <a:spLocks noChangeShapeType="1"/>
            </p:cNvSpPr>
            <p:nvPr/>
          </p:nvSpPr>
          <p:spPr bwMode="auto">
            <a:xfrm>
              <a:off x="3627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52" name="Rectangle 13"/>
            <p:cNvSpPr>
              <a:spLocks noChangeArrowheads="1"/>
            </p:cNvSpPr>
            <p:nvPr/>
          </p:nvSpPr>
          <p:spPr bwMode="auto">
            <a:xfrm>
              <a:off x="1408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1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53" name="Rectangle 14"/>
            <p:cNvSpPr>
              <a:spLocks noChangeArrowheads="1"/>
            </p:cNvSpPr>
            <p:nvPr/>
          </p:nvSpPr>
          <p:spPr bwMode="auto">
            <a:xfrm>
              <a:off x="1768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54" name="Rectangle 15"/>
            <p:cNvSpPr>
              <a:spLocks noChangeArrowheads="1"/>
            </p:cNvSpPr>
            <p:nvPr/>
          </p:nvSpPr>
          <p:spPr bwMode="auto">
            <a:xfrm>
              <a:off x="2132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3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55" name="Rectangle 16"/>
            <p:cNvSpPr>
              <a:spLocks noChangeArrowheads="1"/>
            </p:cNvSpPr>
            <p:nvPr/>
          </p:nvSpPr>
          <p:spPr bwMode="auto">
            <a:xfrm>
              <a:off x="2497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56" name="Rectangle 17"/>
            <p:cNvSpPr>
              <a:spLocks noChangeArrowheads="1"/>
            </p:cNvSpPr>
            <p:nvPr/>
          </p:nvSpPr>
          <p:spPr bwMode="auto">
            <a:xfrm>
              <a:off x="2857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5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57" name="Rectangle 18"/>
            <p:cNvSpPr>
              <a:spLocks noChangeArrowheads="1"/>
            </p:cNvSpPr>
            <p:nvPr/>
          </p:nvSpPr>
          <p:spPr bwMode="auto">
            <a:xfrm>
              <a:off x="3217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6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58" name="Rectangle 19"/>
            <p:cNvSpPr>
              <a:spLocks noChangeArrowheads="1"/>
            </p:cNvSpPr>
            <p:nvPr/>
          </p:nvSpPr>
          <p:spPr bwMode="auto">
            <a:xfrm>
              <a:off x="3577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7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59" name="Rectangle 20"/>
            <p:cNvSpPr>
              <a:spLocks noChangeArrowheads="1"/>
            </p:cNvSpPr>
            <p:nvPr/>
          </p:nvSpPr>
          <p:spPr bwMode="auto">
            <a:xfrm>
              <a:off x="3942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8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60" name="Rectangle 21"/>
            <p:cNvSpPr>
              <a:spLocks noChangeArrowheads="1"/>
            </p:cNvSpPr>
            <p:nvPr/>
          </p:nvSpPr>
          <p:spPr bwMode="auto">
            <a:xfrm>
              <a:off x="4301" y="3442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9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61" name="Rectangle 22"/>
            <p:cNvSpPr>
              <a:spLocks noChangeArrowheads="1"/>
            </p:cNvSpPr>
            <p:nvPr/>
          </p:nvSpPr>
          <p:spPr bwMode="auto">
            <a:xfrm>
              <a:off x="4611" y="3442"/>
              <a:ext cx="1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10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1162" name="Line 23"/>
            <p:cNvSpPr>
              <a:spLocks noChangeShapeType="1"/>
            </p:cNvSpPr>
            <p:nvPr/>
          </p:nvSpPr>
          <p:spPr bwMode="auto">
            <a:xfrm flipV="1">
              <a:off x="1448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63" name="Line 24"/>
            <p:cNvSpPr>
              <a:spLocks noChangeShapeType="1"/>
            </p:cNvSpPr>
            <p:nvPr/>
          </p:nvSpPr>
          <p:spPr bwMode="auto">
            <a:xfrm flipH="1">
              <a:off x="957" y="3347"/>
              <a:ext cx="121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64" name="Line 25"/>
            <p:cNvSpPr>
              <a:spLocks noChangeShapeType="1"/>
            </p:cNvSpPr>
            <p:nvPr/>
          </p:nvSpPr>
          <p:spPr bwMode="auto">
            <a:xfrm flipV="1">
              <a:off x="1813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65" name="Line 26"/>
            <p:cNvSpPr>
              <a:spLocks noChangeShapeType="1"/>
            </p:cNvSpPr>
            <p:nvPr/>
          </p:nvSpPr>
          <p:spPr bwMode="auto">
            <a:xfrm flipV="1">
              <a:off x="2173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66" name="Line 27"/>
            <p:cNvSpPr>
              <a:spLocks noChangeShapeType="1"/>
            </p:cNvSpPr>
            <p:nvPr/>
          </p:nvSpPr>
          <p:spPr bwMode="auto">
            <a:xfrm flipV="1">
              <a:off x="2538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67" name="Line 28"/>
            <p:cNvSpPr>
              <a:spLocks noChangeShapeType="1"/>
            </p:cNvSpPr>
            <p:nvPr/>
          </p:nvSpPr>
          <p:spPr bwMode="auto">
            <a:xfrm flipV="1">
              <a:off x="2903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68" name="Line 29"/>
            <p:cNvSpPr>
              <a:spLocks noChangeShapeType="1"/>
            </p:cNvSpPr>
            <p:nvPr/>
          </p:nvSpPr>
          <p:spPr bwMode="auto">
            <a:xfrm flipV="1">
              <a:off x="3268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69" name="Line 30"/>
            <p:cNvSpPr>
              <a:spLocks noChangeShapeType="1"/>
            </p:cNvSpPr>
            <p:nvPr/>
          </p:nvSpPr>
          <p:spPr bwMode="auto">
            <a:xfrm flipV="1">
              <a:off x="3632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70" name="Line 31"/>
            <p:cNvSpPr>
              <a:spLocks noChangeShapeType="1"/>
            </p:cNvSpPr>
            <p:nvPr/>
          </p:nvSpPr>
          <p:spPr bwMode="auto">
            <a:xfrm flipV="1">
              <a:off x="3992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71" name="Line 32"/>
            <p:cNvSpPr>
              <a:spLocks noChangeShapeType="1"/>
            </p:cNvSpPr>
            <p:nvPr/>
          </p:nvSpPr>
          <p:spPr bwMode="auto">
            <a:xfrm flipV="1">
              <a:off x="4357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72" name="Line 33"/>
            <p:cNvSpPr>
              <a:spLocks noChangeShapeType="1"/>
            </p:cNvSpPr>
            <p:nvPr/>
          </p:nvSpPr>
          <p:spPr bwMode="auto">
            <a:xfrm flipV="1">
              <a:off x="4722" y="3343"/>
              <a:ext cx="1" cy="8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73" name="Freeform 34"/>
            <p:cNvSpPr>
              <a:spLocks/>
            </p:cNvSpPr>
            <p:nvPr/>
          </p:nvSpPr>
          <p:spPr bwMode="auto">
            <a:xfrm>
              <a:off x="1078" y="1104"/>
              <a:ext cx="4374" cy="2243"/>
            </a:xfrm>
            <a:custGeom>
              <a:avLst/>
              <a:gdLst>
                <a:gd name="T0" fmla="*/ 0 w 4374"/>
                <a:gd name="T1" fmla="*/ 0 h 2166"/>
                <a:gd name="T2" fmla="*/ 0 w 4374"/>
                <a:gd name="T3" fmla="*/ 2492 h 2166"/>
                <a:gd name="T4" fmla="*/ 4374 w 4374"/>
                <a:gd name="T5" fmla="*/ 2492 h 2166"/>
                <a:gd name="T6" fmla="*/ 0 60000 65536"/>
                <a:gd name="T7" fmla="*/ 0 60000 65536"/>
                <a:gd name="T8" fmla="*/ 0 60000 65536"/>
                <a:gd name="T9" fmla="*/ 0 w 4374"/>
                <a:gd name="T10" fmla="*/ 0 h 2166"/>
                <a:gd name="T11" fmla="*/ 4374 w 4374"/>
                <a:gd name="T12" fmla="*/ 2166 h 2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74" h="2166">
                  <a:moveTo>
                    <a:pt x="0" y="0"/>
                  </a:moveTo>
                  <a:lnTo>
                    <a:pt x="0" y="2166"/>
                  </a:lnTo>
                  <a:lnTo>
                    <a:pt x="4374" y="2166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87" name="Line 35"/>
          <p:cNvSpPr>
            <a:spLocks noChangeShapeType="1"/>
          </p:cNvSpPr>
          <p:nvPr/>
        </p:nvSpPr>
        <p:spPr bwMode="auto">
          <a:xfrm flipV="1">
            <a:off x="5608638" y="1874838"/>
            <a:ext cx="0" cy="35448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362200" y="1676400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MR = MC</a:t>
            </a: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  <p:bldP spid="74756" grpId="0"/>
      <p:bldP spid="74757" grpId="0"/>
      <p:bldP spid="74758" grpId="0" animBg="1"/>
      <p:bldP spid="74759" grpId="0" animBg="1"/>
      <p:bldP spid="74760" grpId="0" animBg="1"/>
      <p:bldP spid="7478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/>
              <a:t>Të </a:t>
            </a:r>
            <a:r>
              <a:rPr lang="en-US" sz="3200" dirty="0" err="1"/>
              <a:t>ardhurat</a:t>
            </a:r>
            <a:r>
              <a:rPr lang="en-US" sz="3200" dirty="0"/>
              <a:t> </a:t>
            </a:r>
            <a:r>
              <a:rPr lang="en-US" sz="3200" dirty="0" err="1"/>
              <a:t>totale</a:t>
            </a:r>
            <a:r>
              <a:rPr lang="en-US" sz="3200" dirty="0"/>
              <a:t> </a:t>
            </a:r>
            <a:r>
              <a:rPr lang="en-US" sz="3200" dirty="0" err="1"/>
              <a:t>dhe</a:t>
            </a:r>
            <a:r>
              <a:rPr lang="en-US" sz="3200" dirty="0"/>
              <a:t> </a:t>
            </a:r>
            <a:r>
              <a:rPr lang="en-US" sz="3200" dirty="0" err="1"/>
              <a:t>kostot</a:t>
            </a:r>
            <a:r>
              <a:rPr lang="en-US" sz="3200" dirty="0"/>
              <a:t> </a:t>
            </a:r>
            <a:r>
              <a:rPr lang="en-US" sz="3200" dirty="0" err="1"/>
              <a:t>totale</a:t>
            </a:r>
            <a:endParaRPr lang="en-US" sz="3200" dirty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1098452" y="1690689"/>
            <a:ext cx="6445348" cy="43513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/>
              <a:t>Mënyra</a:t>
            </a:r>
            <a:r>
              <a:rPr lang="en-US" sz="2800" dirty="0"/>
              <a:t> </a:t>
            </a:r>
            <a:r>
              <a:rPr lang="en-US" sz="2800" dirty="0" err="1"/>
              <a:t>më</a:t>
            </a:r>
            <a:r>
              <a:rPr lang="en-US" sz="2800" dirty="0"/>
              <a:t> </a:t>
            </a:r>
            <a:r>
              <a:rPr lang="en-US" sz="2800" dirty="0" err="1"/>
              <a:t>direkte</a:t>
            </a:r>
            <a:r>
              <a:rPr lang="en-US" sz="2800" dirty="0"/>
              <a:t>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shikuar</a:t>
            </a:r>
            <a:r>
              <a:rPr lang="en-US" sz="2800" dirty="0"/>
              <a:t> </a:t>
            </a:r>
            <a:r>
              <a:rPr lang="en-US" sz="2800" dirty="0" err="1"/>
              <a:t>mënyrën</a:t>
            </a:r>
            <a:r>
              <a:rPr lang="en-US" sz="2800" dirty="0"/>
              <a:t> se </a:t>
            </a:r>
            <a:r>
              <a:rPr lang="en-US" sz="2800" dirty="0" err="1"/>
              <a:t>si</a:t>
            </a:r>
            <a:r>
              <a:rPr lang="en-US" sz="2800" dirty="0"/>
              <a:t> firma </a:t>
            </a:r>
            <a:r>
              <a:rPr lang="en-US" sz="2800" dirty="0" err="1"/>
              <a:t>maksimizon</a:t>
            </a:r>
            <a:r>
              <a:rPr lang="en-US" sz="2800" dirty="0"/>
              <a:t> </a:t>
            </a:r>
            <a:r>
              <a:rPr lang="en-US" sz="2800" dirty="0" err="1"/>
              <a:t>profitin</a:t>
            </a:r>
            <a:r>
              <a:rPr lang="en-US" sz="2800" dirty="0"/>
              <a:t> </a:t>
            </a:r>
            <a:r>
              <a:rPr lang="en-US" sz="2800" dirty="0" err="1"/>
              <a:t>ështe</a:t>
            </a:r>
            <a:r>
              <a:rPr lang="en-US" sz="2800" dirty="0"/>
              <a:t> </a:t>
            </a:r>
            <a:r>
              <a:rPr lang="en-US" sz="2800" dirty="0" err="1"/>
              <a:t>përmes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ardhurave</a:t>
            </a:r>
            <a:r>
              <a:rPr lang="en-US" sz="2800" dirty="0"/>
              <a:t>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dirty="0" err="1"/>
              <a:t>kostove</a:t>
            </a:r>
            <a:r>
              <a:rPr lang="en-US" sz="2800" dirty="0"/>
              <a:t> </a:t>
            </a:r>
            <a:r>
              <a:rPr lang="en-US" sz="2800" dirty="0" err="1"/>
              <a:t>totale</a:t>
            </a:r>
            <a:r>
              <a:rPr lang="sq-AL" sz="2800" dirty="0"/>
              <a:t>.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Nga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ardhurat</a:t>
            </a:r>
            <a:r>
              <a:rPr lang="en-US" sz="2800" dirty="0"/>
              <a:t> </a:t>
            </a:r>
            <a:r>
              <a:rPr lang="en-US" sz="2800" dirty="0" err="1"/>
              <a:t>totale</a:t>
            </a:r>
            <a:r>
              <a:rPr lang="en-US" sz="2800" dirty="0"/>
              <a:t>  </a:t>
            </a:r>
            <a:r>
              <a:rPr lang="en-US" sz="2800" dirty="0" err="1"/>
              <a:t>zbresim</a:t>
            </a:r>
            <a:r>
              <a:rPr lang="en-US" sz="2800" dirty="0"/>
              <a:t> </a:t>
            </a:r>
            <a:r>
              <a:rPr lang="en-US" sz="2800" dirty="0" err="1"/>
              <a:t>kostot</a:t>
            </a:r>
            <a:r>
              <a:rPr lang="en-US" sz="2800" dirty="0"/>
              <a:t> </a:t>
            </a:r>
            <a:r>
              <a:rPr lang="en-US" sz="2800" dirty="0" err="1"/>
              <a:t>totale</a:t>
            </a:r>
            <a:r>
              <a:rPr lang="en-US" sz="2800" dirty="0"/>
              <a:t>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dirty="0" err="1"/>
              <a:t>fitojm</a:t>
            </a:r>
            <a:r>
              <a:rPr lang="en-US" sz="2800" dirty="0"/>
              <a:t> </a:t>
            </a:r>
            <a:r>
              <a:rPr lang="en-US" sz="2800" dirty="0" err="1"/>
              <a:t>profitin</a:t>
            </a:r>
            <a:r>
              <a:rPr lang="en-US" sz="2800" dirty="0"/>
              <a:t> total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outputin</a:t>
            </a:r>
            <a:r>
              <a:rPr lang="en-US" sz="2800" dirty="0"/>
              <a:t> e </a:t>
            </a:r>
            <a:r>
              <a:rPr lang="en-US" sz="2800" dirty="0" err="1"/>
              <a:t>dhënë</a:t>
            </a:r>
            <a:endParaRPr lang="en-US" sz="2800" dirty="0"/>
          </a:p>
          <a:p>
            <a:pPr marL="342900" lvl="1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err="1"/>
              <a:t>Profiti</a:t>
            </a:r>
            <a:r>
              <a:rPr lang="en-US" sz="2800" dirty="0"/>
              <a:t> total = TR - TC</a:t>
            </a:r>
          </a:p>
        </p:txBody>
      </p:sp>
    </p:spTree>
  </p:cSld>
  <p:clrMapOvr>
    <a:masterClrMapping/>
  </p:clrMapOvr>
  <p:transition advTm="2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Të </a:t>
            </a:r>
            <a:r>
              <a:rPr lang="en-US" sz="3200" dirty="0" err="1"/>
              <a:t>ardhurat</a:t>
            </a:r>
            <a:r>
              <a:rPr lang="en-US" sz="3200" dirty="0"/>
              <a:t> </a:t>
            </a:r>
            <a:r>
              <a:rPr lang="en-US" sz="3200" dirty="0" err="1"/>
              <a:t>margjinale</a:t>
            </a:r>
            <a:r>
              <a:rPr lang="en-US" sz="3200" dirty="0"/>
              <a:t> </a:t>
            </a:r>
            <a:r>
              <a:rPr lang="en-US" sz="3200" dirty="0" err="1"/>
              <a:t>dhe</a:t>
            </a:r>
            <a:r>
              <a:rPr lang="en-US" sz="3200" dirty="0"/>
              <a:t> </a:t>
            </a:r>
            <a:r>
              <a:rPr lang="en-US" sz="3200" dirty="0" err="1"/>
              <a:t>kostot</a:t>
            </a:r>
            <a:r>
              <a:rPr lang="en-US" sz="3200" dirty="0"/>
              <a:t> </a:t>
            </a:r>
            <a:r>
              <a:rPr lang="en-US" sz="3200" dirty="0" err="1"/>
              <a:t>margjinale</a:t>
            </a:r>
            <a:endParaRPr lang="en-US" sz="3200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2169671"/>
            <a:ext cx="615315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Firma </a:t>
            </a:r>
            <a:r>
              <a:rPr lang="en-US" sz="2800" dirty="0" err="1"/>
              <a:t>duhet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vazhdojë</a:t>
            </a:r>
            <a:r>
              <a:rPr lang="en-US" sz="2800" dirty="0"/>
              <a:t> me </a:t>
            </a:r>
            <a:r>
              <a:rPr lang="en-US" sz="2800" dirty="0" err="1"/>
              <a:t>rritjen</a:t>
            </a:r>
            <a:r>
              <a:rPr lang="en-US" sz="2800" dirty="0"/>
              <a:t> e </a:t>
            </a:r>
            <a:r>
              <a:rPr lang="en-US" sz="2800" dirty="0" err="1"/>
              <a:t>outputit</a:t>
            </a:r>
            <a:r>
              <a:rPr lang="en-US" sz="2800" dirty="0"/>
              <a:t> </a:t>
            </a:r>
            <a:r>
              <a:rPr lang="en-US" sz="2800" dirty="0" err="1"/>
              <a:t>derisa</a:t>
            </a:r>
            <a:r>
              <a:rPr lang="en-US" sz="2800" dirty="0"/>
              <a:t> MR&gt; MC</a:t>
            </a:r>
            <a:r>
              <a:rPr lang="sq-AL" sz="2800" dirty="0"/>
              <a:t>. </a:t>
            </a:r>
            <a:endParaRPr lang="en-US" sz="2800" dirty="0"/>
          </a:p>
          <a:p>
            <a:pPr eaLnBrk="1" hangingPunct="1"/>
            <a:r>
              <a:rPr lang="en-US" sz="2800" dirty="0" err="1"/>
              <a:t>Mbani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mend </a:t>
            </a:r>
            <a:r>
              <a:rPr lang="sq-AL" sz="2800" dirty="0"/>
              <a:t>s</a:t>
            </a:r>
            <a:r>
              <a:rPr lang="en-US" sz="2800" dirty="0"/>
              <a:t>e </a:t>
            </a:r>
            <a:r>
              <a:rPr lang="en-US" sz="2800" dirty="0" err="1"/>
              <a:t>maksimizimi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profitit</a:t>
            </a:r>
            <a:r>
              <a:rPr lang="en-US" sz="2800" dirty="0"/>
              <a:t> </a:t>
            </a:r>
            <a:r>
              <a:rPr lang="en-US" sz="2800" dirty="0" err="1"/>
              <a:t>arrihet</a:t>
            </a:r>
            <a:r>
              <a:rPr lang="en-US" sz="2800" dirty="0"/>
              <a:t> </a:t>
            </a:r>
            <a:r>
              <a:rPr lang="en-US" sz="2800" dirty="0" err="1"/>
              <a:t>kur</a:t>
            </a:r>
            <a:r>
              <a:rPr lang="en-US" sz="2800" dirty="0"/>
              <a:t> </a:t>
            </a:r>
            <a:r>
              <a:rPr lang="en-US" sz="2800" dirty="0" err="1"/>
              <a:t>kurba</a:t>
            </a:r>
            <a:r>
              <a:rPr lang="en-US" sz="2800" dirty="0"/>
              <a:t> e MC </a:t>
            </a:r>
            <a:r>
              <a:rPr lang="en-US" sz="2800" dirty="0" err="1"/>
              <a:t>pret</a:t>
            </a:r>
            <a:r>
              <a:rPr lang="en-US" sz="2800" dirty="0"/>
              <a:t> </a:t>
            </a:r>
            <a:r>
              <a:rPr lang="en-US" sz="2800" dirty="0" err="1"/>
              <a:t>kurbën</a:t>
            </a:r>
            <a:r>
              <a:rPr lang="en-US" sz="2800" dirty="0"/>
              <a:t> e MR.</a:t>
            </a:r>
          </a:p>
        </p:txBody>
      </p:sp>
    </p:spTree>
  </p:cSld>
  <p:clrMapOvr>
    <a:masterClrMapping/>
  </p:clrMapOvr>
  <p:transition advTm="2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Llogaritja</a:t>
            </a:r>
            <a:r>
              <a:rPr lang="en-US" dirty="0"/>
              <a:t> e </a:t>
            </a:r>
            <a:r>
              <a:rPr lang="en-US" dirty="0" err="1"/>
              <a:t>profitit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humbjes</a:t>
            </a:r>
            <a:r>
              <a:rPr lang="en-US" dirty="0"/>
              <a:t> </a:t>
            </a:r>
            <a:r>
              <a:rPr lang="en-US" dirty="0" err="1"/>
              <a:t>totale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6629400" cy="3733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firmën</a:t>
            </a:r>
            <a:r>
              <a:rPr lang="en-US" sz="2800" dirty="0"/>
              <a:t>, </a:t>
            </a:r>
            <a:r>
              <a:rPr lang="en-US" sz="2800" dirty="0" err="1"/>
              <a:t>profiti</a:t>
            </a:r>
            <a:r>
              <a:rPr lang="en-US" sz="2800" dirty="0"/>
              <a:t>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njësi</a:t>
            </a:r>
            <a:r>
              <a:rPr lang="en-US" sz="2800" dirty="0"/>
              <a:t> </a:t>
            </a:r>
            <a:r>
              <a:rPr lang="en-US" sz="2800" dirty="0" err="1"/>
              <a:t>llogaritet</a:t>
            </a:r>
            <a:r>
              <a:rPr lang="en-US" sz="2800" dirty="0"/>
              <a:t>: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ardhurat</a:t>
            </a:r>
            <a:r>
              <a:rPr lang="en-US" sz="2800" dirty="0"/>
              <a:t> e </a:t>
            </a:r>
            <a:r>
              <a:rPr lang="en-US" sz="2800" dirty="0" err="1"/>
              <a:t>fituara</a:t>
            </a:r>
            <a:r>
              <a:rPr lang="en-US" sz="2800" dirty="0"/>
              <a:t> minus </a:t>
            </a:r>
            <a:r>
              <a:rPr lang="en-US" sz="2800" dirty="0" err="1"/>
              <a:t>kostot</a:t>
            </a:r>
            <a:r>
              <a:rPr lang="en-US" sz="2800" dirty="0"/>
              <a:t>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njësi</a:t>
            </a:r>
            <a:endParaRPr lang="sq-AL" sz="2800" dirty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ardhurat</a:t>
            </a:r>
            <a:r>
              <a:rPr lang="en-US" sz="2800" dirty="0"/>
              <a:t> </a:t>
            </a:r>
            <a:r>
              <a:rPr lang="en-US" sz="2800" dirty="0" err="1"/>
              <a:t>janë</a:t>
            </a:r>
            <a:r>
              <a:rPr lang="en-US" sz="2800" dirty="0"/>
              <a:t> </a:t>
            </a:r>
            <a:r>
              <a:rPr lang="sq-AL" sz="2800" dirty="0"/>
              <a:t>ç</a:t>
            </a:r>
            <a:r>
              <a:rPr lang="en-US" sz="2800" dirty="0" err="1"/>
              <a:t>mimet</a:t>
            </a:r>
            <a:r>
              <a:rPr lang="en-US" sz="2800" b="1" i="1" dirty="0"/>
              <a:t>(P)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vendos</a:t>
            </a:r>
            <a:r>
              <a:rPr lang="en-US" sz="2800" dirty="0"/>
              <a:t> firma </a:t>
            </a:r>
            <a:r>
              <a:rPr lang="en-US" sz="2800" dirty="0" err="1"/>
              <a:t>për</a:t>
            </a:r>
            <a:r>
              <a:rPr lang="en-US" sz="2800" dirty="0"/>
              <a:t> </a:t>
            </a:r>
            <a:r>
              <a:rPr lang="en-US" sz="2800" dirty="0" err="1"/>
              <a:t>outputin</a:t>
            </a:r>
            <a:r>
              <a:rPr lang="en-US" sz="2800" dirty="0"/>
              <a:t> </a:t>
            </a:r>
            <a:r>
              <a:rPr lang="en-US" sz="2800" dirty="0" err="1"/>
              <a:t>kurse</a:t>
            </a:r>
            <a:r>
              <a:rPr lang="en-US" sz="2800" dirty="0"/>
              <a:t> </a:t>
            </a:r>
            <a:r>
              <a:rPr lang="en-US" sz="2800" dirty="0" err="1"/>
              <a:t>kostot</a:t>
            </a:r>
            <a:r>
              <a:rPr lang="en-US" sz="2800" dirty="0"/>
              <a:t> </a:t>
            </a:r>
            <a:r>
              <a:rPr lang="en-US" sz="2800" dirty="0" err="1"/>
              <a:t>janë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ashtuquajturat</a:t>
            </a:r>
            <a:r>
              <a:rPr lang="en-US" sz="2800" dirty="0"/>
              <a:t> </a:t>
            </a:r>
            <a:r>
              <a:rPr lang="en-US" sz="2800" dirty="0" err="1"/>
              <a:t>kosto</a:t>
            </a:r>
            <a:r>
              <a:rPr lang="en-US" sz="2800" dirty="0"/>
              <a:t> </a:t>
            </a:r>
            <a:r>
              <a:rPr lang="en-US" sz="2800" dirty="0" err="1"/>
              <a:t>totale</a:t>
            </a:r>
            <a:r>
              <a:rPr lang="en-US" sz="2800" dirty="0"/>
              <a:t> </a:t>
            </a:r>
            <a:r>
              <a:rPr lang="en-US" sz="2800" dirty="0" err="1"/>
              <a:t>mesatare</a:t>
            </a:r>
            <a:r>
              <a:rPr lang="en-US" sz="2800" dirty="0"/>
              <a:t> </a:t>
            </a:r>
            <a:r>
              <a:rPr lang="en-US" sz="2800" b="1" i="1" dirty="0"/>
              <a:t>(ATC), </a:t>
            </a:r>
            <a:r>
              <a:rPr lang="en-US" sz="2800" dirty="0" err="1"/>
              <a:t>gjegj</a:t>
            </a:r>
            <a:r>
              <a:rPr lang="sq-AL" sz="2800" dirty="0"/>
              <a:t>ë</a:t>
            </a:r>
            <a:r>
              <a:rPr lang="en-US" sz="2800" dirty="0" err="1"/>
              <a:t>sisht</a:t>
            </a:r>
            <a:r>
              <a:rPr lang="sq-AL" sz="2800" dirty="0"/>
              <a:t>:</a:t>
            </a:r>
          </a:p>
          <a:p>
            <a:pPr marL="342900" lvl="1" indent="0" algn="ctr" eaLnBrk="1" hangingPunct="1">
              <a:lnSpc>
                <a:spcPct val="80000"/>
              </a:lnSpc>
              <a:buNone/>
            </a:pPr>
            <a:r>
              <a:rPr lang="en-US" sz="2800" dirty="0"/>
              <a:t> </a:t>
            </a:r>
            <a:r>
              <a:rPr lang="en-US" sz="2800" b="1" i="1" dirty="0" err="1"/>
              <a:t>Profiti</a:t>
            </a:r>
            <a:r>
              <a:rPr lang="en-US" sz="2800" b="1" i="1" dirty="0"/>
              <a:t> </a:t>
            </a:r>
            <a:r>
              <a:rPr lang="en-US" sz="2800" b="1" i="1" dirty="0" err="1"/>
              <a:t>për</a:t>
            </a:r>
            <a:r>
              <a:rPr lang="en-US" sz="2800" b="1" i="1" dirty="0"/>
              <a:t> </a:t>
            </a:r>
            <a:r>
              <a:rPr lang="en-US" sz="2800" b="1" i="1" dirty="0" err="1"/>
              <a:t>njësi</a:t>
            </a:r>
            <a:r>
              <a:rPr lang="en-US" sz="2800" b="1" i="1" dirty="0"/>
              <a:t> = P – ATC</a:t>
            </a:r>
          </a:p>
        </p:txBody>
      </p:sp>
    </p:spTree>
  </p:cSld>
  <p:clrMapOvr>
    <a:masterClrMapping/>
  </p:clrMapOvr>
  <p:transition advTm="2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9D1EC-B4B8-498F-9355-5168A606D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5126"/>
            <a:ext cx="8610600" cy="1325563"/>
          </a:xfrm>
        </p:spPr>
        <p:txBody>
          <a:bodyPr/>
          <a:lstStyle/>
          <a:p>
            <a:r>
              <a:rPr lang="en-US" sz="3600" dirty="0"/>
              <a:t>Të </a:t>
            </a:r>
            <a:r>
              <a:rPr lang="en-US" sz="3600" dirty="0" err="1"/>
              <a:t>ardhurat</a:t>
            </a:r>
            <a:r>
              <a:rPr lang="en-US" sz="3600" dirty="0"/>
              <a:t> </a:t>
            </a:r>
            <a:r>
              <a:rPr lang="en-US" sz="3600" dirty="0" err="1"/>
              <a:t>margjinale</a:t>
            </a:r>
            <a:r>
              <a:rPr lang="en-US" sz="3600" dirty="0"/>
              <a:t> </a:t>
            </a:r>
            <a:r>
              <a:rPr lang="en-US" sz="3600" dirty="0" err="1"/>
              <a:t>dhe</a:t>
            </a:r>
            <a:r>
              <a:rPr lang="en-US" sz="3600" dirty="0"/>
              <a:t> </a:t>
            </a:r>
            <a:r>
              <a:rPr lang="en-US" sz="3600" dirty="0" err="1"/>
              <a:t>kostot</a:t>
            </a:r>
            <a:r>
              <a:rPr lang="en-US" sz="3600" dirty="0"/>
              <a:t> </a:t>
            </a:r>
            <a:r>
              <a:rPr lang="en-US" sz="3600" dirty="0" err="1"/>
              <a:t>margjinale</a:t>
            </a:r>
            <a:endParaRPr lang="sq-A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5113B-E9B7-481F-877B-BFECCE3FD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7593"/>
            <a:ext cx="7886700" cy="4351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err="1"/>
              <a:t>Firma</a:t>
            </a:r>
            <a:r>
              <a:rPr lang="en-US" sz="2800" dirty="0"/>
              <a:t> ka profit </a:t>
            </a:r>
            <a:r>
              <a:rPr lang="en-US" sz="2800" dirty="0" err="1"/>
              <a:t>gjithmon</a:t>
            </a:r>
            <a:r>
              <a:rPr lang="en-US" sz="2800" dirty="0"/>
              <a:t> </a:t>
            </a:r>
            <a:r>
              <a:rPr lang="en-US" sz="2800" dirty="0" err="1"/>
              <a:t>kur</a:t>
            </a:r>
            <a:r>
              <a:rPr lang="en-US" sz="2800" dirty="0"/>
              <a:t> </a:t>
            </a:r>
            <a:r>
              <a:rPr lang="en-US" sz="2800" b="1" i="1" dirty="0"/>
              <a:t>P </a:t>
            </a:r>
            <a:r>
              <a:rPr lang="en-US" sz="2800" b="1" i="1" dirty="0">
                <a:cs typeface="Arial" pitchFamily="34" charset="0"/>
              </a:rPr>
              <a:t>&gt; ATC</a:t>
            </a:r>
          </a:p>
          <a:p>
            <a:pPr lvl="1">
              <a:lnSpc>
                <a:spcPct val="80000"/>
              </a:lnSpc>
            </a:pPr>
            <a:r>
              <a:rPr lang="en-US" sz="2800" dirty="0" err="1">
                <a:cs typeface="Arial" pitchFamily="34" charset="0"/>
              </a:rPr>
              <a:t>Totali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i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profitit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arrihet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kur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shkalla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optimale</a:t>
            </a:r>
            <a:r>
              <a:rPr lang="en-US" sz="2800" dirty="0">
                <a:cs typeface="Arial" pitchFamily="34" charset="0"/>
              </a:rPr>
              <a:t> e </a:t>
            </a:r>
            <a:r>
              <a:rPr lang="en-US" sz="2800" dirty="0" err="1">
                <a:cs typeface="Arial" pitchFamily="34" charset="0"/>
              </a:rPr>
              <a:t>profitit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/>
              <a:t>është</a:t>
            </a:r>
            <a:r>
              <a:rPr lang="en-US" sz="2800" dirty="0"/>
              <a:t> e </a:t>
            </a:r>
            <a:r>
              <a:rPr lang="en-US" sz="2800" dirty="0" err="1"/>
              <a:t>barabart</a:t>
            </a:r>
            <a:r>
              <a:rPr lang="en-US" sz="2800" dirty="0"/>
              <a:t> me </a:t>
            </a:r>
            <a:r>
              <a:rPr lang="en-US" sz="2800" dirty="0" err="1"/>
              <a:t>hapsirën</a:t>
            </a:r>
            <a:r>
              <a:rPr lang="en-US" sz="2800" dirty="0"/>
              <a:t> e </a:t>
            </a:r>
            <a:r>
              <a:rPr lang="en-US" sz="2800" dirty="0" err="1"/>
              <a:t>drejtkendshit</a:t>
            </a:r>
            <a:r>
              <a:rPr lang="en-US" sz="2800" dirty="0"/>
              <a:t>, </a:t>
            </a:r>
            <a:r>
              <a:rPr lang="en-US" sz="2800" dirty="0" err="1"/>
              <a:t>ndërmjet</a:t>
            </a:r>
            <a:r>
              <a:rPr lang="en-US" sz="2800" dirty="0"/>
              <a:t> </a:t>
            </a:r>
            <a:r>
              <a:rPr lang="en-US" sz="2800" b="1" i="1" dirty="0"/>
              <a:t>P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b="1" i="1" dirty="0"/>
              <a:t>ATC.</a:t>
            </a:r>
            <a:endParaRPr lang="sq-AL" sz="2800" b="1" i="1" dirty="0"/>
          </a:p>
          <a:p>
            <a:pPr marL="342900" lvl="1" indent="0">
              <a:lnSpc>
                <a:spcPct val="80000"/>
              </a:lnSpc>
              <a:buNone/>
            </a:pPr>
            <a:endParaRPr lang="en-US" sz="2800" b="1" i="1" dirty="0"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cs typeface="Arial" pitchFamily="34" charset="0"/>
              </a:rPr>
              <a:t>Firma</a:t>
            </a:r>
            <a:r>
              <a:rPr lang="en-US" sz="2800" dirty="0">
                <a:cs typeface="Arial" pitchFamily="34" charset="0"/>
              </a:rPr>
              <a:t> ka </a:t>
            </a:r>
            <a:r>
              <a:rPr lang="en-US" sz="2800" dirty="0" err="1">
                <a:cs typeface="Arial" pitchFamily="34" charset="0"/>
              </a:rPr>
              <a:t>humbje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kur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b="1" i="1" dirty="0">
                <a:cs typeface="Arial" pitchFamily="34" charset="0"/>
              </a:rPr>
              <a:t>P &lt; ATC </a:t>
            </a:r>
          </a:p>
          <a:p>
            <a:pPr lvl="1">
              <a:lnSpc>
                <a:spcPct val="80000"/>
              </a:lnSpc>
            </a:pPr>
            <a:r>
              <a:rPr lang="en-US" sz="2800" dirty="0" err="1">
                <a:cs typeface="Arial" pitchFamily="34" charset="0"/>
              </a:rPr>
              <a:t>Totali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i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humbjes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arrihet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kur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shkalla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optimale</a:t>
            </a:r>
            <a:r>
              <a:rPr lang="en-US" sz="2800" dirty="0">
                <a:cs typeface="Arial" pitchFamily="34" charset="0"/>
              </a:rPr>
              <a:t> e </a:t>
            </a:r>
            <a:r>
              <a:rPr lang="en-US" sz="2800" dirty="0" err="1">
                <a:cs typeface="Arial" pitchFamily="34" charset="0"/>
              </a:rPr>
              <a:t>profitit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/>
              <a:t>është</a:t>
            </a:r>
            <a:r>
              <a:rPr lang="en-US" sz="2800" dirty="0"/>
              <a:t> e </a:t>
            </a:r>
            <a:r>
              <a:rPr lang="en-US" sz="2800" dirty="0" err="1"/>
              <a:t>barabart</a:t>
            </a:r>
            <a:r>
              <a:rPr lang="en-US" sz="2800" dirty="0"/>
              <a:t> me </a:t>
            </a:r>
            <a:r>
              <a:rPr lang="en-US" sz="2800" dirty="0" err="1"/>
              <a:t>hapsirën</a:t>
            </a:r>
            <a:r>
              <a:rPr lang="en-US" sz="2800" dirty="0"/>
              <a:t> e </a:t>
            </a:r>
            <a:r>
              <a:rPr lang="en-US" sz="2800" dirty="0" err="1"/>
              <a:t>drejtkendshit</a:t>
            </a:r>
            <a:r>
              <a:rPr lang="en-US" sz="2800" dirty="0"/>
              <a:t>, </a:t>
            </a:r>
            <a:r>
              <a:rPr lang="en-US" sz="2800" dirty="0" err="1"/>
              <a:t>ndërmjet</a:t>
            </a:r>
            <a:r>
              <a:rPr lang="en-US" sz="2800" dirty="0"/>
              <a:t> </a:t>
            </a:r>
            <a:r>
              <a:rPr lang="en-US" sz="2800" b="1" i="1" dirty="0"/>
              <a:t>P</a:t>
            </a:r>
            <a:r>
              <a:rPr lang="en-US" sz="2800" dirty="0"/>
              <a:t>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b="1" i="1" dirty="0"/>
              <a:t>ATC.</a:t>
            </a:r>
            <a:endParaRPr lang="en-US" sz="2800" b="1" i="1" dirty="0">
              <a:cs typeface="Arial" pitchFamily="34" charset="0"/>
            </a:endParaRPr>
          </a:p>
          <a:p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101796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i="1" dirty="0" err="1"/>
              <a:t>Figura</a:t>
            </a:r>
            <a:r>
              <a:rPr lang="en-US" sz="2400" i="1" dirty="0"/>
              <a:t> 4(a):  </a:t>
            </a:r>
            <a:r>
              <a:rPr lang="en-US" sz="2400" i="1" dirty="0" err="1"/>
              <a:t>Paraqitja</a:t>
            </a:r>
            <a:r>
              <a:rPr lang="en-US" sz="2400" i="1" dirty="0"/>
              <a:t> </a:t>
            </a:r>
            <a:r>
              <a:rPr lang="en-US" sz="2400" i="1" dirty="0" err="1"/>
              <a:t>grafike</a:t>
            </a:r>
            <a:r>
              <a:rPr lang="en-US" sz="2400" i="1" dirty="0"/>
              <a:t> </a:t>
            </a:r>
            <a:r>
              <a:rPr lang="en-US" sz="2400" i="1" dirty="0" err="1"/>
              <a:t>për</a:t>
            </a:r>
            <a:r>
              <a:rPr lang="en-US" sz="2400" i="1" dirty="0"/>
              <a:t> </a:t>
            </a:r>
            <a:r>
              <a:rPr lang="en-US" sz="2400" i="1" dirty="0" err="1"/>
              <a:t>profitin</a:t>
            </a:r>
            <a:r>
              <a:rPr lang="en-US" sz="2400" i="1" dirty="0"/>
              <a:t> e </a:t>
            </a:r>
            <a:r>
              <a:rPr lang="en-US" sz="2400" i="1" dirty="0" err="1"/>
              <a:t>firmës</a:t>
            </a:r>
            <a:endParaRPr lang="en-US" sz="2400" i="1" dirty="0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835150" y="4165600"/>
            <a:ext cx="4048125" cy="249238"/>
          </a:xfrm>
          <a:prstGeom prst="rect">
            <a:avLst/>
          </a:prstGeom>
          <a:solidFill>
            <a:srgbClr val="CEDFE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1111250" y="399256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$400</a:t>
            </a:r>
            <a:endParaRPr lang="en-US">
              <a:latin typeface="Calibri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238250" y="4276725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300</a:t>
            </a:r>
            <a:endParaRPr lang="en-US">
              <a:latin typeface="Calibri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4038600" y="3276600"/>
            <a:ext cx="22574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Profiti p</a:t>
            </a:r>
            <a:r>
              <a:rPr lang="en-US">
                <a:latin typeface="Calibri" pitchFamily="34" charset="0"/>
              </a:rPr>
              <a:t>ër njësi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($100)</a:t>
            </a:r>
            <a:endParaRPr lang="en-US">
              <a:latin typeface="Calibri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6705600" y="3840163"/>
            <a:ext cx="742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d = MR</a:t>
            </a:r>
            <a:endParaRPr lang="en-US">
              <a:latin typeface="Calibri" pitchFamily="34" charset="0"/>
            </a:endParaRPr>
          </a:p>
        </p:txBody>
      </p:sp>
      <p:sp>
        <p:nvSpPr>
          <p:cNvPr id="95242" name="Line 16"/>
          <p:cNvSpPr>
            <a:spLocks noChangeShapeType="1"/>
          </p:cNvSpPr>
          <p:nvPr/>
        </p:nvSpPr>
        <p:spPr bwMode="auto">
          <a:xfrm>
            <a:off x="1835150" y="4024313"/>
            <a:ext cx="4905375" cy="1587"/>
          </a:xfrm>
          <a:prstGeom prst="line">
            <a:avLst/>
          </a:prstGeom>
          <a:noFill/>
          <a:ln w="444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7239000" y="3206750"/>
            <a:ext cx="355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MC</a:t>
            </a:r>
            <a:endParaRPr lang="en-US">
              <a:latin typeface="Calibri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2012950" y="2362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ATC</a:t>
            </a:r>
            <a:endParaRPr lang="en-US">
              <a:latin typeface="Calibri" pitchFamily="34" charset="0"/>
            </a:endParaRPr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H="1">
            <a:off x="1687513" y="4414838"/>
            <a:ext cx="136525" cy="15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H="1">
            <a:off x="1687513" y="4130675"/>
            <a:ext cx="136525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Freeform 21"/>
          <p:cNvSpPr>
            <a:spLocks/>
          </p:cNvSpPr>
          <p:nvPr/>
        </p:nvSpPr>
        <p:spPr bwMode="auto">
          <a:xfrm>
            <a:off x="5924550" y="3533775"/>
            <a:ext cx="223838" cy="757238"/>
          </a:xfrm>
          <a:custGeom>
            <a:avLst/>
            <a:gdLst>
              <a:gd name="T0" fmla="*/ 0 w 141"/>
              <a:gd name="T1" fmla="*/ 2147483647 h 311"/>
              <a:gd name="T2" fmla="*/ 0 w 141"/>
              <a:gd name="T3" fmla="*/ 2147483647 h 311"/>
              <a:gd name="T4" fmla="*/ 2147483647 w 141"/>
              <a:gd name="T5" fmla="*/ 2147483647 h 311"/>
              <a:gd name="T6" fmla="*/ 2147483647 w 141"/>
              <a:gd name="T7" fmla="*/ 2147483647 h 311"/>
              <a:gd name="T8" fmla="*/ 2147483647 w 141"/>
              <a:gd name="T9" fmla="*/ 2147483647 h 311"/>
              <a:gd name="T10" fmla="*/ 2147483647 w 141"/>
              <a:gd name="T11" fmla="*/ 2147483647 h 311"/>
              <a:gd name="T12" fmla="*/ 2147483647 w 141"/>
              <a:gd name="T13" fmla="*/ 2147483647 h 311"/>
              <a:gd name="T14" fmla="*/ 2147483647 w 141"/>
              <a:gd name="T15" fmla="*/ 2147483647 h 311"/>
              <a:gd name="T16" fmla="*/ 2147483647 w 141"/>
              <a:gd name="T17" fmla="*/ 2147483647 h 311"/>
              <a:gd name="T18" fmla="*/ 2147483647 w 141"/>
              <a:gd name="T19" fmla="*/ 0 h 3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1"/>
              <a:gd name="T31" fmla="*/ 0 h 311"/>
              <a:gd name="T32" fmla="*/ 141 w 141"/>
              <a:gd name="T33" fmla="*/ 311 h 3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1" h="311">
                <a:moveTo>
                  <a:pt x="0" y="311"/>
                </a:moveTo>
                <a:lnTo>
                  <a:pt x="0" y="311"/>
                </a:lnTo>
                <a:lnTo>
                  <a:pt x="39" y="293"/>
                </a:lnTo>
                <a:lnTo>
                  <a:pt x="73" y="264"/>
                </a:lnTo>
                <a:lnTo>
                  <a:pt x="101" y="232"/>
                </a:lnTo>
                <a:lnTo>
                  <a:pt x="124" y="196"/>
                </a:lnTo>
                <a:lnTo>
                  <a:pt x="135" y="154"/>
                </a:lnTo>
                <a:lnTo>
                  <a:pt x="141" y="104"/>
                </a:lnTo>
                <a:lnTo>
                  <a:pt x="135" y="54"/>
                </a:lnTo>
                <a:lnTo>
                  <a:pt x="124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8" name="Rectangle 22"/>
          <p:cNvSpPr>
            <a:spLocks noChangeArrowheads="1"/>
          </p:cNvSpPr>
          <p:nvPr/>
        </p:nvSpPr>
        <p:spPr bwMode="auto">
          <a:xfrm>
            <a:off x="3570288" y="1662113"/>
            <a:ext cx="2078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 Profiti ekonomik</a:t>
            </a:r>
            <a:endParaRPr lang="en-US" sz="2000">
              <a:latin typeface="Calibri" pitchFamily="34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844550" y="2035175"/>
            <a:ext cx="7580313" cy="3636963"/>
            <a:chOff x="532" y="1282"/>
            <a:chExt cx="4775" cy="2291"/>
          </a:xfrm>
        </p:grpSpPr>
        <p:sp>
          <p:nvSpPr>
            <p:cNvPr id="95258" name="Rectangle 24"/>
            <p:cNvSpPr>
              <a:spLocks noChangeArrowheads="1"/>
            </p:cNvSpPr>
            <p:nvPr/>
          </p:nvSpPr>
          <p:spPr bwMode="auto">
            <a:xfrm>
              <a:off x="4368" y="3294"/>
              <a:ext cx="939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Sasia e prodhimit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59" name="Rectangle 25"/>
            <p:cNvSpPr>
              <a:spLocks noChangeArrowheads="1"/>
            </p:cNvSpPr>
            <p:nvPr/>
          </p:nvSpPr>
          <p:spPr bwMode="auto">
            <a:xfrm>
              <a:off x="532" y="1282"/>
              <a:ext cx="41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Dollar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60" name="Rectangle 26"/>
            <p:cNvSpPr>
              <a:spLocks noChangeArrowheads="1"/>
            </p:cNvSpPr>
            <p:nvPr/>
          </p:nvSpPr>
          <p:spPr bwMode="auto">
            <a:xfrm>
              <a:off x="148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1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61" name="Rectangle 27"/>
            <p:cNvSpPr>
              <a:spLocks noChangeArrowheads="1"/>
            </p:cNvSpPr>
            <p:nvPr/>
          </p:nvSpPr>
          <p:spPr bwMode="auto">
            <a:xfrm>
              <a:off x="1845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62" name="Rectangle 28"/>
            <p:cNvSpPr>
              <a:spLocks noChangeArrowheads="1"/>
            </p:cNvSpPr>
            <p:nvPr/>
          </p:nvSpPr>
          <p:spPr bwMode="auto">
            <a:xfrm>
              <a:off x="221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3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63" name="Rectangle 29"/>
            <p:cNvSpPr>
              <a:spLocks noChangeArrowheads="1"/>
            </p:cNvSpPr>
            <p:nvPr/>
          </p:nvSpPr>
          <p:spPr bwMode="auto">
            <a:xfrm>
              <a:off x="257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64" name="Rectangle 30"/>
            <p:cNvSpPr>
              <a:spLocks noChangeArrowheads="1"/>
            </p:cNvSpPr>
            <p:nvPr/>
          </p:nvSpPr>
          <p:spPr bwMode="auto">
            <a:xfrm>
              <a:off x="2935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5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65" name="Rectangle 31"/>
            <p:cNvSpPr>
              <a:spLocks noChangeArrowheads="1"/>
            </p:cNvSpPr>
            <p:nvPr/>
          </p:nvSpPr>
          <p:spPr bwMode="auto">
            <a:xfrm>
              <a:off x="330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6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66" name="Rectangle 32"/>
            <p:cNvSpPr>
              <a:spLocks noChangeArrowheads="1"/>
            </p:cNvSpPr>
            <p:nvPr/>
          </p:nvSpPr>
          <p:spPr bwMode="auto">
            <a:xfrm>
              <a:off x="3665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7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67" name="Rectangle 33"/>
            <p:cNvSpPr>
              <a:spLocks noChangeArrowheads="1"/>
            </p:cNvSpPr>
            <p:nvPr/>
          </p:nvSpPr>
          <p:spPr bwMode="auto">
            <a:xfrm>
              <a:off x="403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8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5268" name="Line 34"/>
            <p:cNvSpPr>
              <a:spLocks noChangeShapeType="1"/>
            </p:cNvSpPr>
            <p:nvPr/>
          </p:nvSpPr>
          <p:spPr bwMode="auto">
            <a:xfrm flipV="1">
              <a:off x="1521" y="3245"/>
              <a:ext cx="1" cy="86"/>
            </a:xfrm>
            <a:prstGeom prst="line">
              <a:avLst/>
            </a:prstGeom>
            <a:noFill/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69" name="Line 35"/>
            <p:cNvSpPr>
              <a:spLocks noChangeShapeType="1"/>
            </p:cNvSpPr>
            <p:nvPr/>
          </p:nvSpPr>
          <p:spPr bwMode="auto">
            <a:xfrm flipV="1">
              <a:off x="1886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0" name="Line 36"/>
            <p:cNvSpPr>
              <a:spLocks noChangeShapeType="1"/>
            </p:cNvSpPr>
            <p:nvPr/>
          </p:nvSpPr>
          <p:spPr bwMode="auto">
            <a:xfrm flipV="1">
              <a:off x="2246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1" name="Line 37"/>
            <p:cNvSpPr>
              <a:spLocks noChangeShapeType="1"/>
            </p:cNvSpPr>
            <p:nvPr/>
          </p:nvSpPr>
          <p:spPr bwMode="auto">
            <a:xfrm flipV="1">
              <a:off x="2611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2" name="Line 38"/>
            <p:cNvSpPr>
              <a:spLocks noChangeShapeType="1"/>
            </p:cNvSpPr>
            <p:nvPr/>
          </p:nvSpPr>
          <p:spPr bwMode="auto">
            <a:xfrm flipV="1">
              <a:off x="2976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3" name="Line 39"/>
            <p:cNvSpPr>
              <a:spLocks noChangeShapeType="1"/>
            </p:cNvSpPr>
            <p:nvPr/>
          </p:nvSpPr>
          <p:spPr bwMode="auto">
            <a:xfrm flipV="1">
              <a:off x="3341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4" name="Line 40"/>
            <p:cNvSpPr>
              <a:spLocks noChangeShapeType="1"/>
            </p:cNvSpPr>
            <p:nvPr/>
          </p:nvSpPr>
          <p:spPr bwMode="auto">
            <a:xfrm flipV="1">
              <a:off x="3706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5" name="Line 41"/>
            <p:cNvSpPr>
              <a:spLocks noChangeShapeType="1"/>
            </p:cNvSpPr>
            <p:nvPr/>
          </p:nvSpPr>
          <p:spPr bwMode="auto">
            <a:xfrm flipV="1">
              <a:off x="4071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76" name="Freeform 42"/>
            <p:cNvSpPr>
              <a:spLocks/>
            </p:cNvSpPr>
            <p:nvPr/>
          </p:nvSpPr>
          <p:spPr bwMode="auto">
            <a:xfrm>
              <a:off x="1156" y="1282"/>
              <a:ext cx="4151" cy="1963"/>
            </a:xfrm>
            <a:custGeom>
              <a:avLst/>
              <a:gdLst>
                <a:gd name="T0" fmla="*/ 0 w 4151"/>
                <a:gd name="T1" fmla="*/ 0 h 1963"/>
                <a:gd name="T2" fmla="*/ 0 w 4151"/>
                <a:gd name="T3" fmla="*/ 1963 h 1963"/>
                <a:gd name="T4" fmla="*/ 4151 w 4151"/>
                <a:gd name="T5" fmla="*/ 1963 h 1963"/>
                <a:gd name="T6" fmla="*/ 0 60000 65536"/>
                <a:gd name="T7" fmla="*/ 0 60000 65536"/>
                <a:gd name="T8" fmla="*/ 0 60000 65536"/>
                <a:gd name="T9" fmla="*/ 0 w 4151"/>
                <a:gd name="T10" fmla="*/ 0 h 1963"/>
                <a:gd name="T11" fmla="*/ 4151 w 4151"/>
                <a:gd name="T12" fmla="*/ 1963 h 19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51" h="1963">
                  <a:moveTo>
                    <a:pt x="0" y="0"/>
                  </a:moveTo>
                  <a:lnTo>
                    <a:pt x="0" y="1963"/>
                  </a:lnTo>
                  <a:lnTo>
                    <a:pt x="4151" y="1963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47" name="Line 43"/>
          <p:cNvSpPr>
            <a:spLocks noChangeShapeType="1"/>
          </p:cNvSpPr>
          <p:nvPr/>
        </p:nvSpPr>
        <p:spPr bwMode="auto">
          <a:xfrm>
            <a:off x="1828800" y="4410075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5876925" y="41148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1841500" y="4141788"/>
            <a:ext cx="4905375" cy="1587"/>
          </a:xfrm>
          <a:prstGeom prst="line">
            <a:avLst/>
          </a:prstGeom>
          <a:noFill/>
          <a:ln w="57150">
            <a:solidFill>
              <a:srgbClr val="17515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0" name="Freeform 46"/>
          <p:cNvSpPr>
            <a:spLocks/>
          </p:cNvSpPr>
          <p:nvPr/>
        </p:nvSpPr>
        <p:spPr bwMode="auto">
          <a:xfrm>
            <a:off x="1995488" y="3411538"/>
            <a:ext cx="5199062" cy="1547812"/>
          </a:xfrm>
          <a:custGeom>
            <a:avLst/>
            <a:gdLst>
              <a:gd name="T0" fmla="*/ 0 w 3275"/>
              <a:gd name="T1" fmla="*/ 2147483647 h 975"/>
              <a:gd name="T2" fmla="*/ 0 w 3275"/>
              <a:gd name="T3" fmla="*/ 2147483647 h 975"/>
              <a:gd name="T4" fmla="*/ 2147483647 w 3275"/>
              <a:gd name="T5" fmla="*/ 2147483647 h 975"/>
              <a:gd name="T6" fmla="*/ 2147483647 w 3275"/>
              <a:gd name="T7" fmla="*/ 2147483647 h 975"/>
              <a:gd name="T8" fmla="*/ 2147483647 w 3275"/>
              <a:gd name="T9" fmla="*/ 2147483647 h 975"/>
              <a:gd name="T10" fmla="*/ 2147483647 w 3275"/>
              <a:gd name="T11" fmla="*/ 2147483647 h 975"/>
              <a:gd name="T12" fmla="*/ 2147483647 w 3275"/>
              <a:gd name="T13" fmla="*/ 2147483647 h 975"/>
              <a:gd name="T14" fmla="*/ 2147483647 w 3275"/>
              <a:gd name="T15" fmla="*/ 2147483647 h 975"/>
              <a:gd name="T16" fmla="*/ 2147483647 w 3275"/>
              <a:gd name="T17" fmla="*/ 2147483647 h 975"/>
              <a:gd name="T18" fmla="*/ 2147483647 w 3275"/>
              <a:gd name="T19" fmla="*/ 2147483647 h 975"/>
              <a:gd name="T20" fmla="*/ 2147483647 w 3275"/>
              <a:gd name="T21" fmla="*/ 2147483647 h 975"/>
              <a:gd name="T22" fmla="*/ 2147483647 w 3275"/>
              <a:gd name="T23" fmla="*/ 2147483647 h 975"/>
              <a:gd name="T24" fmla="*/ 2147483647 w 3275"/>
              <a:gd name="T25" fmla="*/ 2147483647 h 975"/>
              <a:gd name="T26" fmla="*/ 2147483647 w 3275"/>
              <a:gd name="T27" fmla="*/ 2147483647 h 975"/>
              <a:gd name="T28" fmla="*/ 2147483647 w 3275"/>
              <a:gd name="T29" fmla="*/ 2147483647 h 975"/>
              <a:gd name="T30" fmla="*/ 2147483647 w 3275"/>
              <a:gd name="T31" fmla="*/ 2147483647 h 975"/>
              <a:gd name="T32" fmla="*/ 2147483647 w 3275"/>
              <a:gd name="T33" fmla="*/ 2147483647 h 975"/>
              <a:gd name="T34" fmla="*/ 2147483647 w 3275"/>
              <a:gd name="T35" fmla="*/ 2147483647 h 975"/>
              <a:gd name="T36" fmla="*/ 2147483647 w 3275"/>
              <a:gd name="T37" fmla="*/ 2147483647 h 975"/>
              <a:gd name="T38" fmla="*/ 2147483647 w 3275"/>
              <a:gd name="T39" fmla="*/ 2147483647 h 975"/>
              <a:gd name="T40" fmla="*/ 2147483647 w 3275"/>
              <a:gd name="T41" fmla="*/ 2147483647 h 975"/>
              <a:gd name="T42" fmla="*/ 2147483647 w 3275"/>
              <a:gd name="T43" fmla="*/ 2147483647 h 975"/>
              <a:gd name="T44" fmla="*/ 2147483647 w 3275"/>
              <a:gd name="T45" fmla="*/ 2147483647 h 975"/>
              <a:gd name="T46" fmla="*/ 2147483647 w 3275"/>
              <a:gd name="T47" fmla="*/ 2147483647 h 975"/>
              <a:gd name="T48" fmla="*/ 2147483647 w 3275"/>
              <a:gd name="T49" fmla="*/ 2147483647 h 975"/>
              <a:gd name="T50" fmla="*/ 2147483647 w 3275"/>
              <a:gd name="T51" fmla="*/ 2147483647 h 975"/>
              <a:gd name="T52" fmla="*/ 2147483647 w 3275"/>
              <a:gd name="T53" fmla="*/ 2147483647 h 975"/>
              <a:gd name="T54" fmla="*/ 2147483647 w 3275"/>
              <a:gd name="T55" fmla="*/ 2147483647 h 975"/>
              <a:gd name="T56" fmla="*/ 2147483647 w 3275"/>
              <a:gd name="T57" fmla="*/ 2147483647 h 975"/>
              <a:gd name="T58" fmla="*/ 2147483647 w 3275"/>
              <a:gd name="T59" fmla="*/ 2147483647 h 975"/>
              <a:gd name="T60" fmla="*/ 2147483647 w 3275"/>
              <a:gd name="T61" fmla="*/ 2147483647 h 975"/>
              <a:gd name="T62" fmla="*/ 2147483647 w 3275"/>
              <a:gd name="T63" fmla="*/ 2147483647 h 975"/>
              <a:gd name="T64" fmla="*/ 2147483647 w 3275"/>
              <a:gd name="T65" fmla="*/ 2147483647 h 975"/>
              <a:gd name="T66" fmla="*/ 2147483647 w 3275"/>
              <a:gd name="T67" fmla="*/ 2147483647 h 975"/>
              <a:gd name="T68" fmla="*/ 2147483647 w 3275"/>
              <a:gd name="T69" fmla="*/ 0 h 97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75"/>
              <a:gd name="T106" fmla="*/ 0 h 975"/>
              <a:gd name="T107" fmla="*/ 3275 w 3275"/>
              <a:gd name="T108" fmla="*/ 975 h 97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75" h="975">
                <a:moveTo>
                  <a:pt x="0" y="386"/>
                </a:moveTo>
                <a:lnTo>
                  <a:pt x="0" y="386"/>
                </a:lnTo>
                <a:lnTo>
                  <a:pt x="45" y="464"/>
                </a:lnTo>
                <a:lnTo>
                  <a:pt x="106" y="554"/>
                </a:lnTo>
                <a:lnTo>
                  <a:pt x="179" y="653"/>
                </a:lnTo>
                <a:lnTo>
                  <a:pt x="224" y="700"/>
                </a:lnTo>
                <a:lnTo>
                  <a:pt x="269" y="750"/>
                </a:lnTo>
                <a:lnTo>
                  <a:pt x="314" y="796"/>
                </a:lnTo>
                <a:lnTo>
                  <a:pt x="371" y="836"/>
                </a:lnTo>
                <a:lnTo>
                  <a:pt x="421" y="875"/>
                </a:lnTo>
                <a:lnTo>
                  <a:pt x="477" y="910"/>
                </a:lnTo>
                <a:lnTo>
                  <a:pt x="539" y="935"/>
                </a:lnTo>
                <a:lnTo>
                  <a:pt x="595" y="957"/>
                </a:lnTo>
                <a:lnTo>
                  <a:pt x="657" y="971"/>
                </a:lnTo>
                <a:lnTo>
                  <a:pt x="691" y="975"/>
                </a:lnTo>
                <a:lnTo>
                  <a:pt x="724" y="975"/>
                </a:lnTo>
                <a:lnTo>
                  <a:pt x="837" y="971"/>
                </a:lnTo>
                <a:lnTo>
                  <a:pt x="955" y="960"/>
                </a:lnTo>
                <a:lnTo>
                  <a:pt x="1078" y="943"/>
                </a:lnTo>
                <a:lnTo>
                  <a:pt x="1202" y="918"/>
                </a:lnTo>
                <a:lnTo>
                  <a:pt x="1331" y="889"/>
                </a:lnTo>
                <a:lnTo>
                  <a:pt x="1455" y="853"/>
                </a:lnTo>
                <a:lnTo>
                  <a:pt x="1584" y="818"/>
                </a:lnTo>
                <a:lnTo>
                  <a:pt x="1702" y="778"/>
                </a:lnTo>
                <a:lnTo>
                  <a:pt x="1826" y="739"/>
                </a:lnTo>
                <a:lnTo>
                  <a:pt x="1938" y="696"/>
                </a:lnTo>
                <a:lnTo>
                  <a:pt x="2146" y="614"/>
                </a:lnTo>
                <a:lnTo>
                  <a:pt x="2320" y="539"/>
                </a:lnTo>
                <a:lnTo>
                  <a:pt x="2444" y="479"/>
                </a:lnTo>
                <a:lnTo>
                  <a:pt x="2562" y="414"/>
                </a:lnTo>
                <a:lnTo>
                  <a:pt x="2696" y="343"/>
                </a:lnTo>
                <a:lnTo>
                  <a:pt x="2966" y="186"/>
                </a:lnTo>
                <a:lnTo>
                  <a:pt x="3275" y="0"/>
                </a:lnTo>
              </a:path>
            </a:pathLst>
          </a:custGeom>
          <a:noFill/>
          <a:ln w="57150">
            <a:solidFill>
              <a:srgbClr val="6D184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1" name="Freeform 47"/>
          <p:cNvSpPr>
            <a:spLocks/>
          </p:cNvSpPr>
          <p:nvPr/>
        </p:nvSpPr>
        <p:spPr bwMode="auto">
          <a:xfrm>
            <a:off x="5800725" y="4084638"/>
            <a:ext cx="136525" cy="119062"/>
          </a:xfrm>
          <a:custGeom>
            <a:avLst/>
            <a:gdLst>
              <a:gd name="T0" fmla="*/ 2147483647 w 112"/>
              <a:gd name="T1" fmla="*/ 2147483647 h 72"/>
              <a:gd name="T2" fmla="*/ 2147483647 w 112"/>
              <a:gd name="T3" fmla="*/ 2147483647 h 72"/>
              <a:gd name="T4" fmla="*/ 2147483647 w 112"/>
              <a:gd name="T5" fmla="*/ 2147483647 h 72"/>
              <a:gd name="T6" fmla="*/ 2147483647 w 112"/>
              <a:gd name="T7" fmla="*/ 2147483647 h 72"/>
              <a:gd name="T8" fmla="*/ 2147483647 w 112"/>
              <a:gd name="T9" fmla="*/ 2147483647 h 72"/>
              <a:gd name="T10" fmla="*/ 2147483647 w 112"/>
              <a:gd name="T11" fmla="*/ 2147483647 h 72"/>
              <a:gd name="T12" fmla="*/ 2147483647 w 112"/>
              <a:gd name="T13" fmla="*/ 2147483647 h 72"/>
              <a:gd name="T14" fmla="*/ 2147483647 w 112"/>
              <a:gd name="T15" fmla="*/ 2147483647 h 72"/>
              <a:gd name="T16" fmla="*/ 2147483647 w 112"/>
              <a:gd name="T17" fmla="*/ 2147483647 h 72"/>
              <a:gd name="T18" fmla="*/ 2147483647 w 112"/>
              <a:gd name="T19" fmla="*/ 2147483647 h 72"/>
              <a:gd name="T20" fmla="*/ 2147483647 w 112"/>
              <a:gd name="T21" fmla="*/ 0 h 72"/>
              <a:gd name="T22" fmla="*/ 2147483647 w 112"/>
              <a:gd name="T23" fmla="*/ 0 h 72"/>
              <a:gd name="T24" fmla="*/ 2147483647 w 112"/>
              <a:gd name="T25" fmla="*/ 2147483647 h 72"/>
              <a:gd name="T26" fmla="*/ 2147483647 w 112"/>
              <a:gd name="T27" fmla="*/ 2147483647 h 72"/>
              <a:gd name="T28" fmla="*/ 2147483647 w 112"/>
              <a:gd name="T29" fmla="*/ 2147483647 h 72"/>
              <a:gd name="T30" fmla="*/ 0 w 112"/>
              <a:gd name="T31" fmla="*/ 2147483647 h 72"/>
              <a:gd name="T32" fmla="*/ 0 w 112"/>
              <a:gd name="T33" fmla="*/ 2147483647 h 72"/>
              <a:gd name="T34" fmla="*/ 2147483647 w 112"/>
              <a:gd name="T35" fmla="*/ 2147483647 h 72"/>
              <a:gd name="T36" fmla="*/ 2147483647 w 112"/>
              <a:gd name="T37" fmla="*/ 2147483647 h 72"/>
              <a:gd name="T38" fmla="*/ 2147483647 w 112"/>
              <a:gd name="T39" fmla="*/ 2147483647 h 72"/>
              <a:gd name="T40" fmla="*/ 2147483647 w 112"/>
              <a:gd name="T41" fmla="*/ 2147483647 h 72"/>
              <a:gd name="T42" fmla="*/ 2147483647 w 112"/>
              <a:gd name="T43" fmla="*/ 2147483647 h 7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12"/>
              <a:gd name="T67" fmla="*/ 0 h 72"/>
              <a:gd name="T68" fmla="*/ 112 w 112"/>
              <a:gd name="T69" fmla="*/ 72 h 7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12" h="72">
                <a:moveTo>
                  <a:pt x="56" y="72"/>
                </a:moveTo>
                <a:lnTo>
                  <a:pt x="56" y="72"/>
                </a:lnTo>
                <a:lnTo>
                  <a:pt x="79" y="68"/>
                </a:lnTo>
                <a:lnTo>
                  <a:pt x="96" y="61"/>
                </a:lnTo>
                <a:lnTo>
                  <a:pt x="107" y="50"/>
                </a:lnTo>
                <a:lnTo>
                  <a:pt x="112" y="36"/>
                </a:lnTo>
                <a:lnTo>
                  <a:pt x="107" y="22"/>
                </a:lnTo>
                <a:lnTo>
                  <a:pt x="96" y="11"/>
                </a:lnTo>
                <a:lnTo>
                  <a:pt x="79" y="4"/>
                </a:lnTo>
                <a:lnTo>
                  <a:pt x="56" y="0"/>
                </a:lnTo>
                <a:lnTo>
                  <a:pt x="34" y="4"/>
                </a:lnTo>
                <a:lnTo>
                  <a:pt x="17" y="11"/>
                </a:lnTo>
                <a:lnTo>
                  <a:pt x="6" y="22"/>
                </a:lnTo>
                <a:lnTo>
                  <a:pt x="0" y="36"/>
                </a:lnTo>
                <a:lnTo>
                  <a:pt x="6" y="50"/>
                </a:lnTo>
                <a:lnTo>
                  <a:pt x="17" y="61"/>
                </a:lnTo>
                <a:lnTo>
                  <a:pt x="34" y="68"/>
                </a:lnTo>
                <a:lnTo>
                  <a:pt x="56" y="7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2" name="Freeform 48"/>
          <p:cNvSpPr>
            <a:spLocks/>
          </p:cNvSpPr>
          <p:nvPr/>
        </p:nvSpPr>
        <p:spPr bwMode="auto">
          <a:xfrm>
            <a:off x="2227263" y="2635250"/>
            <a:ext cx="4949825" cy="1836738"/>
          </a:xfrm>
          <a:custGeom>
            <a:avLst/>
            <a:gdLst>
              <a:gd name="T0" fmla="*/ 0 w 3118"/>
              <a:gd name="T1" fmla="*/ 0 h 1157"/>
              <a:gd name="T2" fmla="*/ 0 w 3118"/>
              <a:gd name="T3" fmla="*/ 0 h 1157"/>
              <a:gd name="T4" fmla="*/ 2147483647 w 3118"/>
              <a:gd name="T5" fmla="*/ 2147483647 h 1157"/>
              <a:gd name="T6" fmla="*/ 2147483647 w 3118"/>
              <a:gd name="T7" fmla="*/ 2147483647 h 1157"/>
              <a:gd name="T8" fmla="*/ 2147483647 w 3118"/>
              <a:gd name="T9" fmla="*/ 2147483647 h 1157"/>
              <a:gd name="T10" fmla="*/ 2147483647 w 3118"/>
              <a:gd name="T11" fmla="*/ 2147483647 h 1157"/>
              <a:gd name="T12" fmla="*/ 2147483647 w 3118"/>
              <a:gd name="T13" fmla="*/ 2147483647 h 1157"/>
              <a:gd name="T14" fmla="*/ 2147483647 w 3118"/>
              <a:gd name="T15" fmla="*/ 2147483647 h 1157"/>
              <a:gd name="T16" fmla="*/ 2147483647 w 3118"/>
              <a:gd name="T17" fmla="*/ 2147483647 h 1157"/>
              <a:gd name="T18" fmla="*/ 2147483647 w 3118"/>
              <a:gd name="T19" fmla="*/ 2147483647 h 1157"/>
              <a:gd name="T20" fmla="*/ 2147483647 w 3118"/>
              <a:gd name="T21" fmla="*/ 2147483647 h 1157"/>
              <a:gd name="T22" fmla="*/ 2147483647 w 3118"/>
              <a:gd name="T23" fmla="*/ 2147483647 h 1157"/>
              <a:gd name="T24" fmla="*/ 2147483647 w 3118"/>
              <a:gd name="T25" fmla="*/ 2147483647 h 1157"/>
              <a:gd name="T26" fmla="*/ 2147483647 w 3118"/>
              <a:gd name="T27" fmla="*/ 2147483647 h 1157"/>
              <a:gd name="T28" fmla="*/ 2147483647 w 3118"/>
              <a:gd name="T29" fmla="*/ 2147483647 h 1157"/>
              <a:gd name="T30" fmla="*/ 2147483647 w 3118"/>
              <a:gd name="T31" fmla="*/ 2147483647 h 1157"/>
              <a:gd name="T32" fmla="*/ 2147483647 w 3118"/>
              <a:gd name="T33" fmla="*/ 2147483647 h 1157"/>
              <a:gd name="T34" fmla="*/ 2147483647 w 3118"/>
              <a:gd name="T35" fmla="*/ 2147483647 h 1157"/>
              <a:gd name="T36" fmla="*/ 2147483647 w 3118"/>
              <a:gd name="T37" fmla="*/ 2147483647 h 1157"/>
              <a:gd name="T38" fmla="*/ 2147483647 w 3118"/>
              <a:gd name="T39" fmla="*/ 2147483647 h 1157"/>
              <a:gd name="T40" fmla="*/ 2147483647 w 3118"/>
              <a:gd name="T41" fmla="*/ 2147483647 h 1157"/>
              <a:gd name="T42" fmla="*/ 2147483647 w 3118"/>
              <a:gd name="T43" fmla="*/ 2147483647 h 1157"/>
              <a:gd name="T44" fmla="*/ 2147483647 w 3118"/>
              <a:gd name="T45" fmla="*/ 2147483647 h 1157"/>
              <a:gd name="T46" fmla="*/ 2147483647 w 3118"/>
              <a:gd name="T47" fmla="*/ 2147483647 h 1157"/>
              <a:gd name="T48" fmla="*/ 2147483647 w 3118"/>
              <a:gd name="T49" fmla="*/ 2147483647 h 1157"/>
              <a:gd name="T50" fmla="*/ 2147483647 w 3118"/>
              <a:gd name="T51" fmla="*/ 2147483647 h 1157"/>
              <a:gd name="T52" fmla="*/ 2147483647 w 3118"/>
              <a:gd name="T53" fmla="*/ 2147483647 h 1157"/>
              <a:gd name="T54" fmla="*/ 2147483647 w 3118"/>
              <a:gd name="T55" fmla="*/ 2147483647 h 1157"/>
              <a:gd name="T56" fmla="*/ 2147483647 w 3118"/>
              <a:gd name="T57" fmla="*/ 2147483647 h 1157"/>
              <a:gd name="T58" fmla="*/ 2147483647 w 3118"/>
              <a:gd name="T59" fmla="*/ 2147483647 h 1157"/>
              <a:gd name="T60" fmla="*/ 2147483647 w 3118"/>
              <a:gd name="T61" fmla="*/ 2147483647 h 115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118"/>
              <a:gd name="T94" fmla="*/ 0 h 1157"/>
              <a:gd name="T95" fmla="*/ 3118 w 3118"/>
              <a:gd name="T96" fmla="*/ 1157 h 115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118" h="1157">
                <a:moveTo>
                  <a:pt x="0" y="0"/>
                </a:moveTo>
                <a:lnTo>
                  <a:pt x="0" y="0"/>
                </a:lnTo>
                <a:lnTo>
                  <a:pt x="22" y="43"/>
                </a:lnTo>
                <a:lnTo>
                  <a:pt x="62" y="107"/>
                </a:lnTo>
                <a:lnTo>
                  <a:pt x="123" y="186"/>
                </a:lnTo>
                <a:lnTo>
                  <a:pt x="196" y="279"/>
                </a:lnTo>
                <a:lnTo>
                  <a:pt x="286" y="379"/>
                </a:lnTo>
                <a:lnTo>
                  <a:pt x="393" y="486"/>
                </a:lnTo>
                <a:lnTo>
                  <a:pt x="511" y="596"/>
                </a:lnTo>
                <a:lnTo>
                  <a:pt x="573" y="650"/>
                </a:lnTo>
                <a:lnTo>
                  <a:pt x="640" y="703"/>
                </a:lnTo>
                <a:lnTo>
                  <a:pt x="713" y="757"/>
                </a:lnTo>
                <a:lnTo>
                  <a:pt x="786" y="807"/>
                </a:lnTo>
                <a:lnTo>
                  <a:pt x="865" y="857"/>
                </a:lnTo>
                <a:lnTo>
                  <a:pt x="949" y="903"/>
                </a:lnTo>
                <a:lnTo>
                  <a:pt x="1034" y="946"/>
                </a:lnTo>
                <a:lnTo>
                  <a:pt x="1118" y="989"/>
                </a:lnTo>
                <a:lnTo>
                  <a:pt x="1208" y="1025"/>
                </a:lnTo>
                <a:lnTo>
                  <a:pt x="1303" y="1060"/>
                </a:lnTo>
                <a:lnTo>
                  <a:pt x="1399" y="1089"/>
                </a:lnTo>
                <a:lnTo>
                  <a:pt x="1500" y="1114"/>
                </a:lnTo>
                <a:lnTo>
                  <a:pt x="1601" y="1132"/>
                </a:lnTo>
                <a:lnTo>
                  <a:pt x="1708" y="1146"/>
                </a:lnTo>
                <a:lnTo>
                  <a:pt x="1814" y="1153"/>
                </a:lnTo>
                <a:lnTo>
                  <a:pt x="1927" y="1157"/>
                </a:lnTo>
                <a:lnTo>
                  <a:pt x="2039" y="1150"/>
                </a:lnTo>
                <a:lnTo>
                  <a:pt x="2152" y="1135"/>
                </a:lnTo>
                <a:lnTo>
                  <a:pt x="2590" y="1071"/>
                </a:lnTo>
                <a:lnTo>
                  <a:pt x="2888" y="1021"/>
                </a:lnTo>
                <a:lnTo>
                  <a:pt x="3118" y="982"/>
                </a:lnTo>
              </a:path>
            </a:pathLst>
          </a:custGeom>
          <a:noFill/>
          <a:ln w="57150">
            <a:solidFill>
              <a:srgbClr val="6D184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3" name="Freeform 49"/>
          <p:cNvSpPr>
            <a:spLocks/>
          </p:cNvSpPr>
          <p:nvPr/>
        </p:nvSpPr>
        <p:spPr bwMode="auto">
          <a:xfrm>
            <a:off x="5106988" y="4408488"/>
            <a:ext cx="136525" cy="119062"/>
          </a:xfrm>
          <a:custGeom>
            <a:avLst/>
            <a:gdLst>
              <a:gd name="T0" fmla="*/ 2147483647 w 113"/>
              <a:gd name="T1" fmla="*/ 2147483647 h 72"/>
              <a:gd name="T2" fmla="*/ 2147483647 w 113"/>
              <a:gd name="T3" fmla="*/ 2147483647 h 72"/>
              <a:gd name="T4" fmla="*/ 2147483647 w 113"/>
              <a:gd name="T5" fmla="*/ 2147483647 h 72"/>
              <a:gd name="T6" fmla="*/ 2147483647 w 113"/>
              <a:gd name="T7" fmla="*/ 2147483647 h 72"/>
              <a:gd name="T8" fmla="*/ 2147483647 w 113"/>
              <a:gd name="T9" fmla="*/ 2147483647 h 72"/>
              <a:gd name="T10" fmla="*/ 2147483647 w 113"/>
              <a:gd name="T11" fmla="*/ 2147483647 h 72"/>
              <a:gd name="T12" fmla="*/ 2147483647 w 113"/>
              <a:gd name="T13" fmla="*/ 2147483647 h 72"/>
              <a:gd name="T14" fmla="*/ 2147483647 w 113"/>
              <a:gd name="T15" fmla="*/ 2147483647 h 72"/>
              <a:gd name="T16" fmla="*/ 2147483647 w 113"/>
              <a:gd name="T17" fmla="*/ 2147483647 h 72"/>
              <a:gd name="T18" fmla="*/ 2147483647 w 113"/>
              <a:gd name="T19" fmla="*/ 2147483647 h 72"/>
              <a:gd name="T20" fmla="*/ 2147483647 w 113"/>
              <a:gd name="T21" fmla="*/ 0 h 72"/>
              <a:gd name="T22" fmla="*/ 2147483647 w 113"/>
              <a:gd name="T23" fmla="*/ 0 h 72"/>
              <a:gd name="T24" fmla="*/ 2147483647 w 113"/>
              <a:gd name="T25" fmla="*/ 2147483647 h 72"/>
              <a:gd name="T26" fmla="*/ 2147483647 w 113"/>
              <a:gd name="T27" fmla="*/ 2147483647 h 72"/>
              <a:gd name="T28" fmla="*/ 2147483647 w 113"/>
              <a:gd name="T29" fmla="*/ 2147483647 h 72"/>
              <a:gd name="T30" fmla="*/ 0 w 113"/>
              <a:gd name="T31" fmla="*/ 2147483647 h 72"/>
              <a:gd name="T32" fmla="*/ 0 w 113"/>
              <a:gd name="T33" fmla="*/ 2147483647 h 72"/>
              <a:gd name="T34" fmla="*/ 2147483647 w 113"/>
              <a:gd name="T35" fmla="*/ 2147483647 h 72"/>
              <a:gd name="T36" fmla="*/ 2147483647 w 113"/>
              <a:gd name="T37" fmla="*/ 2147483647 h 72"/>
              <a:gd name="T38" fmla="*/ 2147483647 w 113"/>
              <a:gd name="T39" fmla="*/ 2147483647 h 72"/>
              <a:gd name="T40" fmla="*/ 2147483647 w 113"/>
              <a:gd name="T41" fmla="*/ 2147483647 h 72"/>
              <a:gd name="T42" fmla="*/ 2147483647 w 113"/>
              <a:gd name="T43" fmla="*/ 2147483647 h 7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13"/>
              <a:gd name="T67" fmla="*/ 0 h 72"/>
              <a:gd name="T68" fmla="*/ 113 w 113"/>
              <a:gd name="T69" fmla="*/ 72 h 7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13" h="72">
                <a:moveTo>
                  <a:pt x="57" y="72"/>
                </a:moveTo>
                <a:lnTo>
                  <a:pt x="57" y="72"/>
                </a:lnTo>
                <a:lnTo>
                  <a:pt x="79" y="72"/>
                </a:lnTo>
                <a:lnTo>
                  <a:pt x="96" y="65"/>
                </a:lnTo>
                <a:lnTo>
                  <a:pt x="107" y="50"/>
                </a:lnTo>
                <a:lnTo>
                  <a:pt x="113" y="36"/>
                </a:lnTo>
                <a:lnTo>
                  <a:pt x="107" y="25"/>
                </a:lnTo>
                <a:lnTo>
                  <a:pt x="96" y="11"/>
                </a:lnTo>
                <a:lnTo>
                  <a:pt x="79" y="4"/>
                </a:lnTo>
                <a:lnTo>
                  <a:pt x="57" y="0"/>
                </a:lnTo>
                <a:lnTo>
                  <a:pt x="34" y="4"/>
                </a:lnTo>
                <a:lnTo>
                  <a:pt x="17" y="11"/>
                </a:lnTo>
                <a:lnTo>
                  <a:pt x="6" y="25"/>
                </a:lnTo>
                <a:lnTo>
                  <a:pt x="0" y="36"/>
                </a:lnTo>
                <a:lnTo>
                  <a:pt x="6" y="50"/>
                </a:lnTo>
                <a:lnTo>
                  <a:pt x="17" y="65"/>
                </a:lnTo>
                <a:lnTo>
                  <a:pt x="34" y="72"/>
                </a:lnTo>
                <a:lnTo>
                  <a:pt x="57" y="7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4" name="Freeform 50"/>
          <p:cNvSpPr>
            <a:spLocks/>
          </p:cNvSpPr>
          <p:nvPr/>
        </p:nvSpPr>
        <p:spPr bwMode="auto">
          <a:xfrm>
            <a:off x="5794375" y="4357688"/>
            <a:ext cx="136525" cy="119062"/>
          </a:xfrm>
          <a:custGeom>
            <a:avLst/>
            <a:gdLst>
              <a:gd name="T0" fmla="*/ 2147483647 w 112"/>
              <a:gd name="T1" fmla="*/ 2147483647 h 72"/>
              <a:gd name="T2" fmla="*/ 2147483647 w 112"/>
              <a:gd name="T3" fmla="*/ 2147483647 h 72"/>
              <a:gd name="T4" fmla="*/ 2147483647 w 112"/>
              <a:gd name="T5" fmla="*/ 2147483647 h 72"/>
              <a:gd name="T6" fmla="*/ 2147483647 w 112"/>
              <a:gd name="T7" fmla="*/ 2147483647 h 72"/>
              <a:gd name="T8" fmla="*/ 2147483647 w 112"/>
              <a:gd name="T9" fmla="*/ 2147483647 h 72"/>
              <a:gd name="T10" fmla="*/ 2147483647 w 112"/>
              <a:gd name="T11" fmla="*/ 2147483647 h 72"/>
              <a:gd name="T12" fmla="*/ 2147483647 w 112"/>
              <a:gd name="T13" fmla="*/ 2147483647 h 72"/>
              <a:gd name="T14" fmla="*/ 2147483647 w 112"/>
              <a:gd name="T15" fmla="*/ 2147483647 h 72"/>
              <a:gd name="T16" fmla="*/ 2147483647 w 112"/>
              <a:gd name="T17" fmla="*/ 2147483647 h 72"/>
              <a:gd name="T18" fmla="*/ 2147483647 w 112"/>
              <a:gd name="T19" fmla="*/ 0 h 72"/>
              <a:gd name="T20" fmla="*/ 2147483647 w 112"/>
              <a:gd name="T21" fmla="*/ 0 h 72"/>
              <a:gd name="T22" fmla="*/ 2147483647 w 112"/>
              <a:gd name="T23" fmla="*/ 0 h 72"/>
              <a:gd name="T24" fmla="*/ 2147483647 w 112"/>
              <a:gd name="T25" fmla="*/ 0 h 72"/>
              <a:gd name="T26" fmla="*/ 2147483647 w 112"/>
              <a:gd name="T27" fmla="*/ 2147483647 h 72"/>
              <a:gd name="T28" fmla="*/ 2147483647 w 112"/>
              <a:gd name="T29" fmla="*/ 2147483647 h 72"/>
              <a:gd name="T30" fmla="*/ 0 w 112"/>
              <a:gd name="T31" fmla="*/ 2147483647 h 72"/>
              <a:gd name="T32" fmla="*/ 0 w 112"/>
              <a:gd name="T33" fmla="*/ 2147483647 h 72"/>
              <a:gd name="T34" fmla="*/ 2147483647 w 112"/>
              <a:gd name="T35" fmla="*/ 2147483647 h 72"/>
              <a:gd name="T36" fmla="*/ 2147483647 w 112"/>
              <a:gd name="T37" fmla="*/ 2147483647 h 72"/>
              <a:gd name="T38" fmla="*/ 2147483647 w 112"/>
              <a:gd name="T39" fmla="*/ 2147483647 h 72"/>
              <a:gd name="T40" fmla="*/ 2147483647 w 112"/>
              <a:gd name="T41" fmla="*/ 2147483647 h 72"/>
              <a:gd name="T42" fmla="*/ 2147483647 w 112"/>
              <a:gd name="T43" fmla="*/ 2147483647 h 7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12"/>
              <a:gd name="T67" fmla="*/ 0 h 72"/>
              <a:gd name="T68" fmla="*/ 112 w 112"/>
              <a:gd name="T69" fmla="*/ 72 h 7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12" h="72">
                <a:moveTo>
                  <a:pt x="56" y="72"/>
                </a:moveTo>
                <a:lnTo>
                  <a:pt x="56" y="72"/>
                </a:lnTo>
                <a:lnTo>
                  <a:pt x="79" y="68"/>
                </a:lnTo>
                <a:lnTo>
                  <a:pt x="96" y="61"/>
                </a:lnTo>
                <a:lnTo>
                  <a:pt x="107" y="47"/>
                </a:lnTo>
                <a:lnTo>
                  <a:pt x="112" y="36"/>
                </a:lnTo>
                <a:lnTo>
                  <a:pt x="107" y="22"/>
                </a:lnTo>
                <a:lnTo>
                  <a:pt x="96" y="11"/>
                </a:lnTo>
                <a:lnTo>
                  <a:pt x="79" y="0"/>
                </a:lnTo>
                <a:lnTo>
                  <a:pt x="56" y="0"/>
                </a:lnTo>
                <a:lnTo>
                  <a:pt x="34" y="0"/>
                </a:lnTo>
                <a:lnTo>
                  <a:pt x="17" y="11"/>
                </a:lnTo>
                <a:lnTo>
                  <a:pt x="6" y="22"/>
                </a:lnTo>
                <a:lnTo>
                  <a:pt x="0" y="36"/>
                </a:lnTo>
                <a:lnTo>
                  <a:pt x="6" y="47"/>
                </a:lnTo>
                <a:lnTo>
                  <a:pt x="17" y="61"/>
                </a:lnTo>
                <a:lnTo>
                  <a:pt x="34" y="68"/>
                </a:lnTo>
                <a:lnTo>
                  <a:pt x="56" y="7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 animBg="1"/>
      <p:bldP spid="21516" grpId="0"/>
      <p:bldP spid="21517" grpId="0"/>
      <p:bldP spid="21518" grpId="0"/>
      <p:bldP spid="21519" grpId="0"/>
      <p:bldP spid="21521" grpId="0"/>
      <p:bldP spid="21522" grpId="0"/>
      <p:bldP spid="21523" grpId="0" animBg="1"/>
      <p:bldP spid="21524" grpId="0" animBg="1"/>
      <p:bldP spid="21525" grpId="0" animBg="1"/>
      <p:bldP spid="21547" grpId="0" animBg="1"/>
      <p:bldP spid="21548" grpId="0" animBg="1"/>
      <p:bldP spid="21549" grpId="0" animBg="1"/>
      <p:bldP spid="21550" grpId="0" animBg="1"/>
      <p:bldP spid="21551" grpId="0" animBg="1"/>
      <p:bldP spid="21552" grpId="0" animBg="1"/>
      <p:bldP spid="21553" grpId="0" animBg="1"/>
      <p:bldP spid="2155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i="1" dirty="0"/>
              <a:t>Figure 3(a): </a:t>
            </a:r>
            <a:r>
              <a:rPr lang="en-US" sz="2400" i="1" dirty="0" err="1"/>
              <a:t>Paraqitja</a:t>
            </a:r>
            <a:r>
              <a:rPr lang="en-US" sz="2400" i="1" dirty="0"/>
              <a:t> </a:t>
            </a:r>
            <a:r>
              <a:rPr lang="en-US" sz="2400" i="1" dirty="0" err="1"/>
              <a:t>grafike</a:t>
            </a:r>
            <a:r>
              <a:rPr lang="en-US" sz="2400" i="1" dirty="0"/>
              <a:t> </a:t>
            </a:r>
            <a:r>
              <a:rPr lang="en-US" sz="2400" i="1" dirty="0" err="1"/>
              <a:t>për</a:t>
            </a:r>
            <a:r>
              <a:rPr lang="en-US" sz="2400" i="1" dirty="0"/>
              <a:t> </a:t>
            </a:r>
            <a:r>
              <a:rPr lang="en-US" sz="2400" i="1" dirty="0" err="1"/>
              <a:t>humbjen</a:t>
            </a:r>
            <a:r>
              <a:rPr lang="en-US" sz="2400" i="1" dirty="0"/>
              <a:t> e </a:t>
            </a:r>
            <a:r>
              <a:rPr lang="en-US" sz="2400" i="1" dirty="0" err="1"/>
              <a:t>firmës</a:t>
            </a:r>
            <a:endParaRPr lang="en-US" sz="2400" i="1" dirty="0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860550" y="4376738"/>
            <a:ext cx="2863850" cy="276225"/>
          </a:xfrm>
          <a:prstGeom prst="rect">
            <a:avLst/>
          </a:prstGeom>
          <a:solidFill>
            <a:srgbClr val="E8CED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7504113" y="3201988"/>
            <a:ext cx="35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MC</a:t>
            </a:r>
            <a:endParaRPr lang="en-US">
              <a:latin typeface="Calibri" pitchFamily="34" charset="0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7531100" y="3978275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ATC</a:t>
            </a:r>
            <a:endParaRPr lang="en-US">
              <a:latin typeface="Calibri" pitchFamily="34" charset="0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6946900" y="4506913"/>
            <a:ext cx="742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d = MR</a:t>
            </a:r>
            <a:endParaRPr lang="en-US">
              <a:latin typeface="Calibri" pitchFamily="34" charset="0"/>
            </a:endParaRPr>
          </a:p>
        </p:txBody>
      </p:sp>
      <p:sp>
        <p:nvSpPr>
          <p:cNvPr id="96265" name="Line 7"/>
          <p:cNvSpPr>
            <a:spLocks noChangeShapeType="1"/>
          </p:cNvSpPr>
          <p:nvPr/>
        </p:nvSpPr>
        <p:spPr bwMode="auto">
          <a:xfrm>
            <a:off x="1860550" y="4652963"/>
            <a:ext cx="5046663" cy="1587"/>
          </a:xfrm>
          <a:prstGeom prst="line">
            <a:avLst/>
          </a:prstGeom>
          <a:noFill/>
          <a:ln w="444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1144588" y="423386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$300</a:t>
            </a:r>
            <a:endParaRPr lang="en-US">
              <a:latin typeface="Calibri" pitchFamily="34" charset="0"/>
            </a:endParaRPr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H="1">
            <a:off x="1692275" y="4370388"/>
            <a:ext cx="136525" cy="15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268" name="Rectangle 10"/>
          <p:cNvSpPr>
            <a:spLocks noChangeArrowheads="1"/>
          </p:cNvSpPr>
          <p:nvPr/>
        </p:nvSpPr>
        <p:spPr bwMode="auto">
          <a:xfrm>
            <a:off x="1271588" y="4519613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200</a:t>
            </a:r>
            <a:endParaRPr lang="en-US">
              <a:latin typeface="Calibri" pitchFamily="34" charset="0"/>
            </a:endParaRPr>
          </a:p>
        </p:txBody>
      </p:sp>
      <p:sp>
        <p:nvSpPr>
          <p:cNvPr id="96269" name="Line 11"/>
          <p:cNvSpPr>
            <a:spLocks noChangeShapeType="1"/>
          </p:cNvSpPr>
          <p:nvPr/>
        </p:nvSpPr>
        <p:spPr bwMode="auto">
          <a:xfrm flipH="1">
            <a:off x="1692275" y="4656138"/>
            <a:ext cx="136525" cy="15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270" name="Freeform 12"/>
          <p:cNvSpPr>
            <a:spLocks/>
          </p:cNvSpPr>
          <p:nvPr/>
        </p:nvSpPr>
        <p:spPr bwMode="auto">
          <a:xfrm>
            <a:off x="2081213" y="3411538"/>
            <a:ext cx="5359400" cy="1541462"/>
          </a:xfrm>
          <a:custGeom>
            <a:avLst/>
            <a:gdLst>
              <a:gd name="T0" fmla="*/ 0 w 3281"/>
              <a:gd name="T1" fmla="*/ 2147483647 h 971"/>
              <a:gd name="T2" fmla="*/ 0 w 3281"/>
              <a:gd name="T3" fmla="*/ 2147483647 h 971"/>
              <a:gd name="T4" fmla="*/ 2147483647 w 3281"/>
              <a:gd name="T5" fmla="*/ 2147483647 h 971"/>
              <a:gd name="T6" fmla="*/ 2147483647 w 3281"/>
              <a:gd name="T7" fmla="*/ 2147483647 h 971"/>
              <a:gd name="T8" fmla="*/ 2147483647 w 3281"/>
              <a:gd name="T9" fmla="*/ 2147483647 h 971"/>
              <a:gd name="T10" fmla="*/ 2147483647 w 3281"/>
              <a:gd name="T11" fmla="*/ 2147483647 h 971"/>
              <a:gd name="T12" fmla="*/ 2147483647 w 3281"/>
              <a:gd name="T13" fmla="*/ 2147483647 h 971"/>
              <a:gd name="T14" fmla="*/ 2147483647 w 3281"/>
              <a:gd name="T15" fmla="*/ 2147483647 h 971"/>
              <a:gd name="T16" fmla="*/ 2147483647 w 3281"/>
              <a:gd name="T17" fmla="*/ 2147483647 h 971"/>
              <a:gd name="T18" fmla="*/ 2147483647 w 3281"/>
              <a:gd name="T19" fmla="*/ 2147483647 h 971"/>
              <a:gd name="T20" fmla="*/ 2147483647 w 3281"/>
              <a:gd name="T21" fmla="*/ 2147483647 h 971"/>
              <a:gd name="T22" fmla="*/ 2147483647 w 3281"/>
              <a:gd name="T23" fmla="*/ 2147483647 h 971"/>
              <a:gd name="T24" fmla="*/ 2147483647 w 3281"/>
              <a:gd name="T25" fmla="*/ 2147483647 h 971"/>
              <a:gd name="T26" fmla="*/ 2147483647 w 3281"/>
              <a:gd name="T27" fmla="*/ 2147483647 h 971"/>
              <a:gd name="T28" fmla="*/ 2147483647 w 3281"/>
              <a:gd name="T29" fmla="*/ 2147483647 h 971"/>
              <a:gd name="T30" fmla="*/ 2147483647 w 3281"/>
              <a:gd name="T31" fmla="*/ 2147483647 h 971"/>
              <a:gd name="T32" fmla="*/ 2147483647 w 3281"/>
              <a:gd name="T33" fmla="*/ 2147483647 h 971"/>
              <a:gd name="T34" fmla="*/ 2147483647 w 3281"/>
              <a:gd name="T35" fmla="*/ 2147483647 h 971"/>
              <a:gd name="T36" fmla="*/ 2147483647 w 3281"/>
              <a:gd name="T37" fmla="*/ 2147483647 h 971"/>
              <a:gd name="T38" fmla="*/ 2147483647 w 3281"/>
              <a:gd name="T39" fmla="*/ 2147483647 h 971"/>
              <a:gd name="T40" fmla="*/ 2147483647 w 3281"/>
              <a:gd name="T41" fmla="*/ 2147483647 h 971"/>
              <a:gd name="T42" fmla="*/ 2147483647 w 3281"/>
              <a:gd name="T43" fmla="*/ 2147483647 h 971"/>
              <a:gd name="T44" fmla="*/ 2147483647 w 3281"/>
              <a:gd name="T45" fmla="*/ 2147483647 h 971"/>
              <a:gd name="T46" fmla="*/ 2147483647 w 3281"/>
              <a:gd name="T47" fmla="*/ 2147483647 h 971"/>
              <a:gd name="T48" fmla="*/ 2147483647 w 3281"/>
              <a:gd name="T49" fmla="*/ 2147483647 h 971"/>
              <a:gd name="T50" fmla="*/ 2147483647 w 3281"/>
              <a:gd name="T51" fmla="*/ 2147483647 h 971"/>
              <a:gd name="T52" fmla="*/ 2147483647 w 3281"/>
              <a:gd name="T53" fmla="*/ 2147483647 h 971"/>
              <a:gd name="T54" fmla="*/ 2147483647 w 3281"/>
              <a:gd name="T55" fmla="*/ 2147483647 h 971"/>
              <a:gd name="T56" fmla="*/ 2147483647 w 3281"/>
              <a:gd name="T57" fmla="*/ 2147483647 h 971"/>
              <a:gd name="T58" fmla="*/ 2147483647 w 3281"/>
              <a:gd name="T59" fmla="*/ 2147483647 h 971"/>
              <a:gd name="T60" fmla="*/ 2147483647 w 3281"/>
              <a:gd name="T61" fmla="*/ 2147483647 h 971"/>
              <a:gd name="T62" fmla="*/ 2147483647 w 3281"/>
              <a:gd name="T63" fmla="*/ 2147483647 h 971"/>
              <a:gd name="T64" fmla="*/ 2147483647 w 3281"/>
              <a:gd name="T65" fmla="*/ 2147483647 h 971"/>
              <a:gd name="T66" fmla="*/ 2147483647 w 3281"/>
              <a:gd name="T67" fmla="*/ 2147483647 h 971"/>
              <a:gd name="T68" fmla="*/ 2147483647 w 3281"/>
              <a:gd name="T69" fmla="*/ 0 h 97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81"/>
              <a:gd name="T106" fmla="*/ 0 h 971"/>
              <a:gd name="T107" fmla="*/ 3281 w 3281"/>
              <a:gd name="T108" fmla="*/ 971 h 97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81" h="971">
                <a:moveTo>
                  <a:pt x="0" y="386"/>
                </a:moveTo>
                <a:lnTo>
                  <a:pt x="0" y="386"/>
                </a:lnTo>
                <a:lnTo>
                  <a:pt x="51" y="461"/>
                </a:lnTo>
                <a:lnTo>
                  <a:pt x="112" y="554"/>
                </a:lnTo>
                <a:lnTo>
                  <a:pt x="186" y="650"/>
                </a:lnTo>
                <a:lnTo>
                  <a:pt x="230" y="700"/>
                </a:lnTo>
                <a:lnTo>
                  <a:pt x="275" y="746"/>
                </a:lnTo>
                <a:lnTo>
                  <a:pt x="320" y="793"/>
                </a:lnTo>
                <a:lnTo>
                  <a:pt x="371" y="836"/>
                </a:lnTo>
                <a:lnTo>
                  <a:pt x="427" y="871"/>
                </a:lnTo>
                <a:lnTo>
                  <a:pt x="483" y="907"/>
                </a:lnTo>
                <a:lnTo>
                  <a:pt x="545" y="935"/>
                </a:lnTo>
                <a:lnTo>
                  <a:pt x="601" y="953"/>
                </a:lnTo>
                <a:lnTo>
                  <a:pt x="663" y="968"/>
                </a:lnTo>
                <a:lnTo>
                  <a:pt x="697" y="971"/>
                </a:lnTo>
                <a:lnTo>
                  <a:pt x="730" y="971"/>
                </a:lnTo>
                <a:lnTo>
                  <a:pt x="843" y="968"/>
                </a:lnTo>
                <a:lnTo>
                  <a:pt x="961" y="957"/>
                </a:lnTo>
                <a:lnTo>
                  <a:pt x="1084" y="939"/>
                </a:lnTo>
                <a:lnTo>
                  <a:pt x="1208" y="914"/>
                </a:lnTo>
                <a:lnTo>
                  <a:pt x="1337" y="886"/>
                </a:lnTo>
                <a:lnTo>
                  <a:pt x="1461" y="850"/>
                </a:lnTo>
                <a:lnTo>
                  <a:pt x="1590" y="814"/>
                </a:lnTo>
                <a:lnTo>
                  <a:pt x="1708" y="775"/>
                </a:lnTo>
                <a:lnTo>
                  <a:pt x="1832" y="736"/>
                </a:lnTo>
                <a:lnTo>
                  <a:pt x="1944" y="693"/>
                </a:lnTo>
                <a:lnTo>
                  <a:pt x="2152" y="611"/>
                </a:lnTo>
                <a:lnTo>
                  <a:pt x="2326" y="536"/>
                </a:lnTo>
                <a:lnTo>
                  <a:pt x="2450" y="475"/>
                </a:lnTo>
                <a:lnTo>
                  <a:pt x="2568" y="411"/>
                </a:lnTo>
                <a:lnTo>
                  <a:pt x="2702" y="339"/>
                </a:lnTo>
                <a:lnTo>
                  <a:pt x="2972" y="182"/>
                </a:lnTo>
                <a:lnTo>
                  <a:pt x="3281" y="0"/>
                </a:lnTo>
              </a:path>
            </a:pathLst>
          </a:custGeom>
          <a:noFill/>
          <a:ln w="444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271" name="Freeform 13"/>
          <p:cNvSpPr>
            <a:spLocks/>
          </p:cNvSpPr>
          <p:nvPr/>
        </p:nvSpPr>
        <p:spPr bwMode="auto">
          <a:xfrm>
            <a:off x="2319338" y="2630488"/>
            <a:ext cx="5102225" cy="1835150"/>
          </a:xfrm>
          <a:custGeom>
            <a:avLst/>
            <a:gdLst>
              <a:gd name="T0" fmla="*/ 0 w 3124"/>
              <a:gd name="T1" fmla="*/ 0 h 1156"/>
              <a:gd name="T2" fmla="*/ 0 w 3124"/>
              <a:gd name="T3" fmla="*/ 0 h 1156"/>
              <a:gd name="T4" fmla="*/ 2147483647 w 3124"/>
              <a:gd name="T5" fmla="*/ 2147483647 h 1156"/>
              <a:gd name="T6" fmla="*/ 2147483647 w 3124"/>
              <a:gd name="T7" fmla="*/ 2147483647 h 1156"/>
              <a:gd name="T8" fmla="*/ 2147483647 w 3124"/>
              <a:gd name="T9" fmla="*/ 2147483647 h 1156"/>
              <a:gd name="T10" fmla="*/ 2147483647 w 3124"/>
              <a:gd name="T11" fmla="*/ 2147483647 h 1156"/>
              <a:gd name="T12" fmla="*/ 2147483647 w 3124"/>
              <a:gd name="T13" fmla="*/ 2147483647 h 1156"/>
              <a:gd name="T14" fmla="*/ 2147483647 w 3124"/>
              <a:gd name="T15" fmla="*/ 2147483647 h 1156"/>
              <a:gd name="T16" fmla="*/ 2147483647 w 3124"/>
              <a:gd name="T17" fmla="*/ 2147483647 h 1156"/>
              <a:gd name="T18" fmla="*/ 2147483647 w 3124"/>
              <a:gd name="T19" fmla="*/ 2147483647 h 1156"/>
              <a:gd name="T20" fmla="*/ 2147483647 w 3124"/>
              <a:gd name="T21" fmla="*/ 2147483647 h 1156"/>
              <a:gd name="T22" fmla="*/ 2147483647 w 3124"/>
              <a:gd name="T23" fmla="*/ 2147483647 h 1156"/>
              <a:gd name="T24" fmla="*/ 2147483647 w 3124"/>
              <a:gd name="T25" fmla="*/ 2147483647 h 1156"/>
              <a:gd name="T26" fmla="*/ 2147483647 w 3124"/>
              <a:gd name="T27" fmla="*/ 2147483647 h 1156"/>
              <a:gd name="T28" fmla="*/ 2147483647 w 3124"/>
              <a:gd name="T29" fmla="*/ 2147483647 h 1156"/>
              <a:gd name="T30" fmla="*/ 2147483647 w 3124"/>
              <a:gd name="T31" fmla="*/ 2147483647 h 1156"/>
              <a:gd name="T32" fmla="*/ 2147483647 w 3124"/>
              <a:gd name="T33" fmla="*/ 2147483647 h 1156"/>
              <a:gd name="T34" fmla="*/ 2147483647 w 3124"/>
              <a:gd name="T35" fmla="*/ 2147483647 h 1156"/>
              <a:gd name="T36" fmla="*/ 2147483647 w 3124"/>
              <a:gd name="T37" fmla="*/ 2147483647 h 1156"/>
              <a:gd name="T38" fmla="*/ 2147483647 w 3124"/>
              <a:gd name="T39" fmla="*/ 2147483647 h 1156"/>
              <a:gd name="T40" fmla="*/ 2147483647 w 3124"/>
              <a:gd name="T41" fmla="*/ 2147483647 h 1156"/>
              <a:gd name="T42" fmla="*/ 2147483647 w 3124"/>
              <a:gd name="T43" fmla="*/ 2147483647 h 1156"/>
              <a:gd name="T44" fmla="*/ 2147483647 w 3124"/>
              <a:gd name="T45" fmla="*/ 2147483647 h 1156"/>
              <a:gd name="T46" fmla="*/ 2147483647 w 3124"/>
              <a:gd name="T47" fmla="*/ 2147483647 h 1156"/>
              <a:gd name="T48" fmla="*/ 2147483647 w 3124"/>
              <a:gd name="T49" fmla="*/ 2147483647 h 1156"/>
              <a:gd name="T50" fmla="*/ 2147483647 w 3124"/>
              <a:gd name="T51" fmla="*/ 2147483647 h 1156"/>
              <a:gd name="T52" fmla="*/ 2147483647 w 3124"/>
              <a:gd name="T53" fmla="*/ 2147483647 h 1156"/>
              <a:gd name="T54" fmla="*/ 2147483647 w 3124"/>
              <a:gd name="T55" fmla="*/ 2147483647 h 1156"/>
              <a:gd name="T56" fmla="*/ 2147483647 w 3124"/>
              <a:gd name="T57" fmla="*/ 2147483647 h 1156"/>
              <a:gd name="T58" fmla="*/ 2147483647 w 3124"/>
              <a:gd name="T59" fmla="*/ 2147483647 h 1156"/>
              <a:gd name="T60" fmla="*/ 2147483647 w 3124"/>
              <a:gd name="T61" fmla="*/ 2147483647 h 115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124"/>
              <a:gd name="T94" fmla="*/ 0 h 1156"/>
              <a:gd name="T95" fmla="*/ 3124 w 3124"/>
              <a:gd name="T96" fmla="*/ 1156 h 115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124" h="1156">
                <a:moveTo>
                  <a:pt x="0" y="0"/>
                </a:moveTo>
                <a:lnTo>
                  <a:pt x="0" y="0"/>
                </a:lnTo>
                <a:lnTo>
                  <a:pt x="28" y="42"/>
                </a:lnTo>
                <a:lnTo>
                  <a:pt x="68" y="107"/>
                </a:lnTo>
                <a:lnTo>
                  <a:pt x="129" y="185"/>
                </a:lnTo>
                <a:lnTo>
                  <a:pt x="202" y="278"/>
                </a:lnTo>
                <a:lnTo>
                  <a:pt x="292" y="378"/>
                </a:lnTo>
                <a:lnTo>
                  <a:pt x="393" y="485"/>
                </a:lnTo>
                <a:lnTo>
                  <a:pt x="517" y="596"/>
                </a:lnTo>
                <a:lnTo>
                  <a:pt x="579" y="649"/>
                </a:lnTo>
                <a:lnTo>
                  <a:pt x="646" y="703"/>
                </a:lnTo>
                <a:lnTo>
                  <a:pt x="719" y="756"/>
                </a:lnTo>
                <a:lnTo>
                  <a:pt x="792" y="806"/>
                </a:lnTo>
                <a:lnTo>
                  <a:pt x="871" y="856"/>
                </a:lnTo>
                <a:lnTo>
                  <a:pt x="955" y="903"/>
                </a:lnTo>
                <a:lnTo>
                  <a:pt x="1040" y="946"/>
                </a:lnTo>
                <a:lnTo>
                  <a:pt x="1124" y="988"/>
                </a:lnTo>
                <a:lnTo>
                  <a:pt x="1214" y="1028"/>
                </a:lnTo>
                <a:lnTo>
                  <a:pt x="1309" y="1060"/>
                </a:lnTo>
                <a:lnTo>
                  <a:pt x="1405" y="1088"/>
                </a:lnTo>
                <a:lnTo>
                  <a:pt x="1506" y="1113"/>
                </a:lnTo>
                <a:lnTo>
                  <a:pt x="1607" y="1131"/>
                </a:lnTo>
                <a:lnTo>
                  <a:pt x="1714" y="1145"/>
                </a:lnTo>
                <a:lnTo>
                  <a:pt x="1820" y="1153"/>
                </a:lnTo>
                <a:lnTo>
                  <a:pt x="1933" y="1156"/>
                </a:lnTo>
                <a:lnTo>
                  <a:pt x="2045" y="1149"/>
                </a:lnTo>
                <a:lnTo>
                  <a:pt x="2158" y="1135"/>
                </a:lnTo>
                <a:lnTo>
                  <a:pt x="2596" y="1071"/>
                </a:lnTo>
                <a:lnTo>
                  <a:pt x="2894" y="1024"/>
                </a:lnTo>
                <a:lnTo>
                  <a:pt x="3124" y="981"/>
                </a:lnTo>
              </a:path>
            </a:pathLst>
          </a:custGeom>
          <a:noFill/>
          <a:ln w="444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1828800" y="4652963"/>
            <a:ext cx="5046663" cy="1587"/>
          </a:xfrm>
          <a:prstGeom prst="line">
            <a:avLst/>
          </a:prstGeom>
          <a:noFill/>
          <a:ln w="57150">
            <a:solidFill>
              <a:srgbClr val="17515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1" name="Freeform 15"/>
          <p:cNvSpPr>
            <a:spLocks/>
          </p:cNvSpPr>
          <p:nvPr/>
        </p:nvSpPr>
        <p:spPr bwMode="auto">
          <a:xfrm>
            <a:off x="2081213" y="3386138"/>
            <a:ext cx="5359400" cy="1541462"/>
          </a:xfrm>
          <a:custGeom>
            <a:avLst/>
            <a:gdLst>
              <a:gd name="T0" fmla="*/ 0 w 3281"/>
              <a:gd name="T1" fmla="*/ 2147483647 h 971"/>
              <a:gd name="T2" fmla="*/ 0 w 3281"/>
              <a:gd name="T3" fmla="*/ 2147483647 h 971"/>
              <a:gd name="T4" fmla="*/ 2147483647 w 3281"/>
              <a:gd name="T5" fmla="*/ 2147483647 h 971"/>
              <a:gd name="T6" fmla="*/ 2147483647 w 3281"/>
              <a:gd name="T7" fmla="*/ 2147483647 h 971"/>
              <a:gd name="T8" fmla="*/ 2147483647 w 3281"/>
              <a:gd name="T9" fmla="*/ 2147483647 h 971"/>
              <a:gd name="T10" fmla="*/ 2147483647 w 3281"/>
              <a:gd name="T11" fmla="*/ 2147483647 h 971"/>
              <a:gd name="T12" fmla="*/ 2147483647 w 3281"/>
              <a:gd name="T13" fmla="*/ 2147483647 h 971"/>
              <a:gd name="T14" fmla="*/ 2147483647 w 3281"/>
              <a:gd name="T15" fmla="*/ 2147483647 h 971"/>
              <a:gd name="T16" fmla="*/ 2147483647 w 3281"/>
              <a:gd name="T17" fmla="*/ 2147483647 h 971"/>
              <a:gd name="T18" fmla="*/ 2147483647 w 3281"/>
              <a:gd name="T19" fmla="*/ 2147483647 h 971"/>
              <a:gd name="T20" fmla="*/ 2147483647 w 3281"/>
              <a:gd name="T21" fmla="*/ 2147483647 h 971"/>
              <a:gd name="T22" fmla="*/ 2147483647 w 3281"/>
              <a:gd name="T23" fmla="*/ 2147483647 h 971"/>
              <a:gd name="T24" fmla="*/ 2147483647 w 3281"/>
              <a:gd name="T25" fmla="*/ 2147483647 h 971"/>
              <a:gd name="T26" fmla="*/ 2147483647 w 3281"/>
              <a:gd name="T27" fmla="*/ 2147483647 h 971"/>
              <a:gd name="T28" fmla="*/ 2147483647 w 3281"/>
              <a:gd name="T29" fmla="*/ 2147483647 h 971"/>
              <a:gd name="T30" fmla="*/ 2147483647 w 3281"/>
              <a:gd name="T31" fmla="*/ 2147483647 h 971"/>
              <a:gd name="T32" fmla="*/ 2147483647 w 3281"/>
              <a:gd name="T33" fmla="*/ 2147483647 h 971"/>
              <a:gd name="T34" fmla="*/ 2147483647 w 3281"/>
              <a:gd name="T35" fmla="*/ 2147483647 h 971"/>
              <a:gd name="T36" fmla="*/ 2147483647 w 3281"/>
              <a:gd name="T37" fmla="*/ 2147483647 h 971"/>
              <a:gd name="T38" fmla="*/ 2147483647 w 3281"/>
              <a:gd name="T39" fmla="*/ 2147483647 h 971"/>
              <a:gd name="T40" fmla="*/ 2147483647 w 3281"/>
              <a:gd name="T41" fmla="*/ 2147483647 h 971"/>
              <a:gd name="T42" fmla="*/ 2147483647 w 3281"/>
              <a:gd name="T43" fmla="*/ 2147483647 h 971"/>
              <a:gd name="T44" fmla="*/ 2147483647 w 3281"/>
              <a:gd name="T45" fmla="*/ 2147483647 h 971"/>
              <a:gd name="T46" fmla="*/ 2147483647 w 3281"/>
              <a:gd name="T47" fmla="*/ 2147483647 h 971"/>
              <a:gd name="T48" fmla="*/ 2147483647 w 3281"/>
              <a:gd name="T49" fmla="*/ 2147483647 h 971"/>
              <a:gd name="T50" fmla="*/ 2147483647 w 3281"/>
              <a:gd name="T51" fmla="*/ 2147483647 h 971"/>
              <a:gd name="T52" fmla="*/ 2147483647 w 3281"/>
              <a:gd name="T53" fmla="*/ 2147483647 h 971"/>
              <a:gd name="T54" fmla="*/ 2147483647 w 3281"/>
              <a:gd name="T55" fmla="*/ 2147483647 h 971"/>
              <a:gd name="T56" fmla="*/ 2147483647 w 3281"/>
              <a:gd name="T57" fmla="*/ 2147483647 h 971"/>
              <a:gd name="T58" fmla="*/ 2147483647 w 3281"/>
              <a:gd name="T59" fmla="*/ 2147483647 h 971"/>
              <a:gd name="T60" fmla="*/ 2147483647 w 3281"/>
              <a:gd name="T61" fmla="*/ 2147483647 h 971"/>
              <a:gd name="T62" fmla="*/ 2147483647 w 3281"/>
              <a:gd name="T63" fmla="*/ 2147483647 h 971"/>
              <a:gd name="T64" fmla="*/ 2147483647 w 3281"/>
              <a:gd name="T65" fmla="*/ 2147483647 h 971"/>
              <a:gd name="T66" fmla="*/ 2147483647 w 3281"/>
              <a:gd name="T67" fmla="*/ 2147483647 h 971"/>
              <a:gd name="T68" fmla="*/ 2147483647 w 3281"/>
              <a:gd name="T69" fmla="*/ 0 h 97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81"/>
              <a:gd name="T106" fmla="*/ 0 h 971"/>
              <a:gd name="T107" fmla="*/ 3281 w 3281"/>
              <a:gd name="T108" fmla="*/ 971 h 97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81" h="971">
                <a:moveTo>
                  <a:pt x="0" y="386"/>
                </a:moveTo>
                <a:lnTo>
                  <a:pt x="0" y="386"/>
                </a:lnTo>
                <a:lnTo>
                  <a:pt x="51" y="461"/>
                </a:lnTo>
                <a:lnTo>
                  <a:pt x="112" y="554"/>
                </a:lnTo>
                <a:lnTo>
                  <a:pt x="186" y="650"/>
                </a:lnTo>
                <a:lnTo>
                  <a:pt x="230" y="700"/>
                </a:lnTo>
                <a:lnTo>
                  <a:pt x="275" y="746"/>
                </a:lnTo>
                <a:lnTo>
                  <a:pt x="320" y="793"/>
                </a:lnTo>
                <a:lnTo>
                  <a:pt x="371" y="836"/>
                </a:lnTo>
                <a:lnTo>
                  <a:pt x="427" y="871"/>
                </a:lnTo>
                <a:lnTo>
                  <a:pt x="483" y="907"/>
                </a:lnTo>
                <a:lnTo>
                  <a:pt x="545" y="935"/>
                </a:lnTo>
                <a:lnTo>
                  <a:pt x="601" y="953"/>
                </a:lnTo>
                <a:lnTo>
                  <a:pt x="663" y="968"/>
                </a:lnTo>
                <a:lnTo>
                  <a:pt x="697" y="971"/>
                </a:lnTo>
                <a:lnTo>
                  <a:pt x="730" y="971"/>
                </a:lnTo>
                <a:lnTo>
                  <a:pt x="843" y="968"/>
                </a:lnTo>
                <a:lnTo>
                  <a:pt x="961" y="957"/>
                </a:lnTo>
                <a:lnTo>
                  <a:pt x="1084" y="939"/>
                </a:lnTo>
                <a:lnTo>
                  <a:pt x="1208" y="914"/>
                </a:lnTo>
                <a:lnTo>
                  <a:pt x="1337" y="886"/>
                </a:lnTo>
                <a:lnTo>
                  <a:pt x="1461" y="850"/>
                </a:lnTo>
                <a:lnTo>
                  <a:pt x="1590" y="814"/>
                </a:lnTo>
                <a:lnTo>
                  <a:pt x="1708" y="775"/>
                </a:lnTo>
                <a:lnTo>
                  <a:pt x="1832" y="736"/>
                </a:lnTo>
                <a:lnTo>
                  <a:pt x="1944" y="693"/>
                </a:lnTo>
                <a:lnTo>
                  <a:pt x="2152" y="611"/>
                </a:lnTo>
                <a:lnTo>
                  <a:pt x="2326" y="536"/>
                </a:lnTo>
                <a:lnTo>
                  <a:pt x="2450" y="475"/>
                </a:lnTo>
                <a:lnTo>
                  <a:pt x="2568" y="411"/>
                </a:lnTo>
                <a:lnTo>
                  <a:pt x="2702" y="339"/>
                </a:lnTo>
                <a:lnTo>
                  <a:pt x="2972" y="182"/>
                </a:lnTo>
                <a:lnTo>
                  <a:pt x="3281" y="0"/>
                </a:lnTo>
              </a:path>
            </a:pathLst>
          </a:custGeom>
          <a:noFill/>
          <a:ln w="57150">
            <a:solidFill>
              <a:srgbClr val="6D184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2" name="Freeform 16"/>
          <p:cNvSpPr>
            <a:spLocks/>
          </p:cNvSpPr>
          <p:nvPr/>
        </p:nvSpPr>
        <p:spPr bwMode="auto">
          <a:xfrm>
            <a:off x="2319338" y="2605088"/>
            <a:ext cx="5102225" cy="1835150"/>
          </a:xfrm>
          <a:custGeom>
            <a:avLst/>
            <a:gdLst>
              <a:gd name="T0" fmla="*/ 0 w 3124"/>
              <a:gd name="T1" fmla="*/ 0 h 1156"/>
              <a:gd name="T2" fmla="*/ 0 w 3124"/>
              <a:gd name="T3" fmla="*/ 0 h 1156"/>
              <a:gd name="T4" fmla="*/ 2147483647 w 3124"/>
              <a:gd name="T5" fmla="*/ 2147483647 h 1156"/>
              <a:gd name="T6" fmla="*/ 2147483647 w 3124"/>
              <a:gd name="T7" fmla="*/ 2147483647 h 1156"/>
              <a:gd name="T8" fmla="*/ 2147483647 w 3124"/>
              <a:gd name="T9" fmla="*/ 2147483647 h 1156"/>
              <a:gd name="T10" fmla="*/ 2147483647 w 3124"/>
              <a:gd name="T11" fmla="*/ 2147483647 h 1156"/>
              <a:gd name="T12" fmla="*/ 2147483647 w 3124"/>
              <a:gd name="T13" fmla="*/ 2147483647 h 1156"/>
              <a:gd name="T14" fmla="*/ 2147483647 w 3124"/>
              <a:gd name="T15" fmla="*/ 2147483647 h 1156"/>
              <a:gd name="T16" fmla="*/ 2147483647 w 3124"/>
              <a:gd name="T17" fmla="*/ 2147483647 h 1156"/>
              <a:gd name="T18" fmla="*/ 2147483647 w 3124"/>
              <a:gd name="T19" fmla="*/ 2147483647 h 1156"/>
              <a:gd name="T20" fmla="*/ 2147483647 w 3124"/>
              <a:gd name="T21" fmla="*/ 2147483647 h 1156"/>
              <a:gd name="T22" fmla="*/ 2147483647 w 3124"/>
              <a:gd name="T23" fmla="*/ 2147483647 h 1156"/>
              <a:gd name="T24" fmla="*/ 2147483647 w 3124"/>
              <a:gd name="T25" fmla="*/ 2147483647 h 1156"/>
              <a:gd name="T26" fmla="*/ 2147483647 w 3124"/>
              <a:gd name="T27" fmla="*/ 2147483647 h 1156"/>
              <a:gd name="T28" fmla="*/ 2147483647 w 3124"/>
              <a:gd name="T29" fmla="*/ 2147483647 h 1156"/>
              <a:gd name="T30" fmla="*/ 2147483647 w 3124"/>
              <a:gd name="T31" fmla="*/ 2147483647 h 1156"/>
              <a:gd name="T32" fmla="*/ 2147483647 w 3124"/>
              <a:gd name="T33" fmla="*/ 2147483647 h 1156"/>
              <a:gd name="T34" fmla="*/ 2147483647 w 3124"/>
              <a:gd name="T35" fmla="*/ 2147483647 h 1156"/>
              <a:gd name="T36" fmla="*/ 2147483647 w 3124"/>
              <a:gd name="T37" fmla="*/ 2147483647 h 1156"/>
              <a:gd name="T38" fmla="*/ 2147483647 w 3124"/>
              <a:gd name="T39" fmla="*/ 2147483647 h 1156"/>
              <a:gd name="T40" fmla="*/ 2147483647 w 3124"/>
              <a:gd name="T41" fmla="*/ 2147483647 h 1156"/>
              <a:gd name="T42" fmla="*/ 2147483647 w 3124"/>
              <a:gd name="T43" fmla="*/ 2147483647 h 1156"/>
              <a:gd name="T44" fmla="*/ 2147483647 w 3124"/>
              <a:gd name="T45" fmla="*/ 2147483647 h 1156"/>
              <a:gd name="T46" fmla="*/ 2147483647 w 3124"/>
              <a:gd name="T47" fmla="*/ 2147483647 h 1156"/>
              <a:gd name="T48" fmla="*/ 2147483647 w 3124"/>
              <a:gd name="T49" fmla="*/ 2147483647 h 1156"/>
              <a:gd name="T50" fmla="*/ 2147483647 w 3124"/>
              <a:gd name="T51" fmla="*/ 2147483647 h 1156"/>
              <a:gd name="T52" fmla="*/ 2147483647 w 3124"/>
              <a:gd name="T53" fmla="*/ 2147483647 h 1156"/>
              <a:gd name="T54" fmla="*/ 2147483647 w 3124"/>
              <a:gd name="T55" fmla="*/ 2147483647 h 1156"/>
              <a:gd name="T56" fmla="*/ 2147483647 w 3124"/>
              <a:gd name="T57" fmla="*/ 2147483647 h 1156"/>
              <a:gd name="T58" fmla="*/ 2147483647 w 3124"/>
              <a:gd name="T59" fmla="*/ 2147483647 h 1156"/>
              <a:gd name="T60" fmla="*/ 2147483647 w 3124"/>
              <a:gd name="T61" fmla="*/ 2147483647 h 115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124"/>
              <a:gd name="T94" fmla="*/ 0 h 1156"/>
              <a:gd name="T95" fmla="*/ 3124 w 3124"/>
              <a:gd name="T96" fmla="*/ 1156 h 115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124" h="1156">
                <a:moveTo>
                  <a:pt x="0" y="0"/>
                </a:moveTo>
                <a:lnTo>
                  <a:pt x="0" y="0"/>
                </a:lnTo>
                <a:lnTo>
                  <a:pt x="28" y="42"/>
                </a:lnTo>
                <a:lnTo>
                  <a:pt x="68" y="107"/>
                </a:lnTo>
                <a:lnTo>
                  <a:pt x="129" y="185"/>
                </a:lnTo>
                <a:lnTo>
                  <a:pt x="202" y="278"/>
                </a:lnTo>
                <a:lnTo>
                  <a:pt x="292" y="378"/>
                </a:lnTo>
                <a:lnTo>
                  <a:pt x="393" y="485"/>
                </a:lnTo>
                <a:lnTo>
                  <a:pt x="517" y="596"/>
                </a:lnTo>
                <a:lnTo>
                  <a:pt x="579" y="649"/>
                </a:lnTo>
                <a:lnTo>
                  <a:pt x="646" y="703"/>
                </a:lnTo>
                <a:lnTo>
                  <a:pt x="719" y="756"/>
                </a:lnTo>
                <a:lnTo>
                  <a:pt x="792" y="806"/>
                </a:lnTo>
                <a:lnTo>
                  <a:pt x="871" y="856"/>
                </a:lnTo>
                <a:lnTo>
                  <a:pt x="955" y="903"/>
                </a:lnTo>
                <a:lnTo>
                  <a:pt x="1040" y="946"/>
                </a:lnTo>
                <a:lnTo>
                  <a:pt x="1124" y="988"/>
                </a:lnTo>
                <a:lnTo>
                  <a:pt x="1214" y="1028"/>
                </a:lnTo>
                <a:lnTo>
                  <a:pt x="1309" y="1060"/>
                </a:lnTo>
                <a:lnTo>
                  <a:pt x="1405" y="1088"/>
                </a:lnTo>
                <a:lnTo>
                  <a:pt x="1506" y="1113"/>
                </a:lnTo>
                <a:lnTo>
                  <a:pt x="1607" y="1131"/>
                </a:lnTo>
                <a:lnTo>
                  <a:pt x="1714" y="1145"/>
                </a:lnTo>
                <a:lnTo>
                  <a:pt x="1820" y="1153"/>
                </a:lnTo>
                <a:lnTo>
                  <a:pt x="1933" y="1156"/>
                </a:lnTo>
                <a:lnTo>
                  <a:pt x="2045" y="1149"/>
                </a:lnTo>
                <a:lnTo>
                  <a:pt x="2158" y="1135"/>
                </a:lnTo>
                <a:lnTo>
                  <a:pt x="2596" y="1071"/>
                </a:lnTo>
                <a:lnTo>
                  <a:pt x="2894" y="1024"/>
                </a:lnTo>
                <a:lnTo>
                  <a:pt x="3124" y="981"/>
                </a:lnTo>
              </a:path>
            </a:pathLst>
          </a:custGeom>
          <a:noFill/>
          <a:ln w="57150">
            <a:solidFill>
              <a:srgbClr val="6D184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3" name="Freeform 17"/>
          <p:cNvSpPr>
            <a:spLocks/>
          </p:cNvSpPr>
          <p:nvPr/>
        </p:nvSpPr>
        <p:spPr bwMode="auto">
          <a:xfrm>
            <a:off x="4659313" y="4314825"/>
            <a:ext cx="136525" cy="136525"/>
          </a:xfrm>
          <a:custGeom>
            <a:avLst/>
            <a:gdLst>
              <a:gd name="T0" fmla="*/ 2147483647 w 113"/>
              <a:gd name="T1" fmla="*/ 2147483647 h 71"/>
              <a:gd name="T2" fmla="*/ 2147483647 w 113"/>
              <a:gd name="T3" fmla="*/ 2147483647 h 71"/>
              <a:gd name="T4" fmla="*/ 2147483647 w 113"/>
              <a:gd name="T5" fmla="*/ 2147483647 h 71"/>
              <a:gd name="T6" fmla="*/ 2147483647 w 113"/>
              <a:gd name="T7" fmla="*/ 2147483647 h 71"/>
              <a:gd name="T8" fmla="*/ 2147483647 w 113"/>
              <a:gd name="T9" fmla="*/ 2147483647 h 71"/>
              <a:gd name="T10" fmla="*/ 2147483647 w 113"/>
              <a:gd name="T11" fmla="*/ 2147483647 h 71"/>
              <a:gd name="T12" fmla="*/ 2147483647 w 113"/>
              <a:gd name="T13" fmla="*/ 2147483647 h 71"/>
              <a:gd name="T14" fmla="*/ 2147483647 w 113"/>
              <a:gd name="T15" fmla="*/ 2147483647 h 71"/>
              <a:gd name="T16" fmla="*/ 2147483647 w 113"/>
              <a:gd name="T17" fmla="*/ 2147483647 h 71"/>
              <a:gd name="T18" fmla="*/ 2147483647 w 113"/>
              <a:gd name="T19" fmla="*/ 0 h 71"/>
              <a:gd name="T20" fmla="*/ 2147483647 w 113"/>
              <a:gd name="T21" fmla="*/ 0 h 71"/>
              <a:gd name="T22" fmla="*/ 2147483647 w 113"/>
              <a:gd name="T23" fmla="*/ 0 h 71"/>
              <a:gd name="T24" fmla="*/ 2147483647 w 113"/>
              <a:gd name="T25" fmla="*/ 0 h 71"/>
              <a:gd name="T26" fmla="*/ 2147483647 w 113"/>
              <a:gd name="T27" fmla="*/ 2147483647 h 71"/>
              <a:gd name="T28" fmla="*/ 2147483647 w 113"/>
              <a:gd name="T29" fmla="*/ 2147483647 h 71"/>
              <a:gd name="T30" fmla="*/ 0 w 113"/>
              <a:gd name="T31" fmla="*/ 2147483647 h 71"/>
              <a:gd name="T32" fmla="*/ 0 w 113"/>
              <a:gd name="T33" fmla="*/ 2147483647 h 71"/>
              <a:gd name="T34" fmla="*/ 2147483647 w 113"/>
              <a:gd name="T35" fmla="*/ 2147483647 h 71"/>
              <a:gd name="T36" fmla="*/ 2147483647 w 113"/>
              <a:gd name="T37" fmla="*/ 2147483647 h 71"/>
              <a:gd name="T38" fmla="*/ 2147483647 w 113"/>
              <a:gd name="T39" fmla="*/ 2147483647 h 71"/>
              <a:gd name="T40" fmla="*/ 2147483647 w 113"/>
              <a:gd name="T41" fmla="*/ 2147483647 h 71"/>
              <a:gd name="T42" fmla="*/ 2147483647 w 113"/>
              <a:gd name="T43" fmla="*/ 2147483647 h 7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13"/>
              <a:gd name="T67" fmla="*/ 0 h 71"/>
              <a:gd name="T68" fmla="*/ 113 w 113"/>
              <a:gd name="T69" fmla="*/ 71 h 7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13" h="71">
                <a:moveTo>
                  <a:pt x="57" y="71"/>
                </a:moveTo>
                <a:lnTo>
                  <a:pt x="57" y="71"/>
                </a:lnTo>
                <a:lnTo>
                  <a:pt x="79" y="68"/>
                </a:lnTo>
                <a:lnTo>
                  <a:pt x="96" y="60"/>
                </a:lnTo>
                <a:lnTo>
                  <a:pt x="107" y="50"/>
                </a:lnTo>
                <a:lnTo>
                  <a:pt x="113" y="35"/>
                </a:lnTo>
                <a:lnTo>
                  <a:pt x="107" y="21"/>
                </a:lnTo>
                <a:lnTo>
                  <a:pt x="96" y="10"/>
                </a:lnTo>
                <a:lnTo>
                  <a:pt x="79" y="0"/>
                </a:lnTo>
                <a:lnTo>
                  <a:pt x="57" y="0"/>
                </a:lnTo>
                <a:lnTo>
                  <a:pt x="34" y="0"/>
                </a:lnTo>
                <a:lnTo>
                  <a:pt x="17" y="10"/>
                </a:lnTo>
                <a:lnTo>
                  <a:pt x="6" y="21"/>
                </a:lnTo>
                <a:lnTo>
                  <a:pt x="0" y="35"/>
                </a:lnTo>
                <a:lnTo>
                  <a:pt x="6" y="50"/>
                </a:lnTo>
                <a:lnTo>
                  <a:pt x="17" y="60"/>
                </a:lnTo>
                <a:lnTo>
                  <a:pt x="34" y="68"/>
                </a:lnTo>
                <a:lnTo>
                  <a:pt x="57" y="7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4" name="Freeform 18"/>
          <p:cNvSpPr>
            <a:spLocks/>
          </p:cNvSpPr>
          <p:nvPr/>
        </p:nvSpPr>
        <p:spPr bwMode="auto">
          <a:xfrm>
            <a:off x="4659313" y="4595813"/>
            <a:ext cx="136525" cy="136525"/>
          </a:xfrm>
          <a:custGeom>
            <a:avLst/>
            <a:gdLst>
              <a:gd name="T0" fmla="*/ 2147483647 w 113"/>
              <a:gd name="T1" fmla="*/ 2147483647 h 72"/>
              <a:gd name="T2" fmla="*/ 2147483647 w 113"/>
              <a:gd name="T3" fmla="*/ 2147483647 h 72"/>
              <a:gd name="T4" fmla="*/ 2147483647 w 113"/>
              <a:gd name="T5" fmla="*/ 2147483647 h 72"/>
              <a:gd name="T6" fmla="*/ 2147483647 w 113"/>
              <a:gd name="T7" fmla="*/ 2147483647 h 72"/>
              <a:gd name="T8" fmla="*/ 2147483647 w 113"/>
              <a:gd name="T9" fmla="*/ 2147483647 h 72"/>
              <a:gd name="T10" fmla="*/ 2147483647 w 113"/>
              <a:gd name="T11" fmla="*/ 2147483647 h 72"/>
              <a:gd name="T12" fmla="*/ 2147483647 w 113"/>
              <a:gd name="T13" fmla="*/ 2147483647 h 72"/>
              <a:gd name="T14" fmla="*/ 2147483647 w 113"/>
              <a:gd name="T15" fmla="*/ 2147483647 h 72"/>
              <a:gd name="T16" fmla="*/ 2147483647 w 113"/>
              <a:gd name="T17" fmla="*/ 2147483647 h 72"/>
              <a:gd name="T18" fmla="*/ 2147483647 w 113"/>
              <a:gd name="T19" fmla="*/ 2147483647 h 72"/>
              <a:gd name="T20" fmla="*/ 2147483647 w 113"/>
              <a:gd name="T21" fmla="*/ 0 h 72"/>
              <a:gd name="T22" fmla="*/ 2147483647 w 113"/>
              <a:gd name="T23" fmla="*/ 0 h 72"/>
              <a:gd name="T24" fmla="*/ 2147483647 w 113"/>
              <a:gd name="T25" fmla="*/ 2147483647 h 72"/>
              <a:gd name="T26" fmla="*/ 2147483647 w 113"/>
              <a:gd name="T27" fmla="*/ 2147483647 h 72"/>
              <a:gd name="T28" fmla="*/ 2147483647 w 113"/>
              <a:gd name="T29" fmla="*/ 2147483647 h 72"/>
              <a:gd name="T30" fmla="*/ 0 w 113"/>
              <a:gd name="T31" fmla="*/ 2147483647 h 72"/>
              <a:gd name="T32" fmla="*/ 0 w 113"/>
              <a:gd name="T33" fmla="*/ 2147483647 h 72"/>
              <a:gd name="T34" fmla="*/ 2147483647 w 113"/>
              <a:gd name="T35" fmla="*/ 2147483647 h 72"/>
              <a:gd name="T36" fmla="*/ 2147483647 w 113"/>
              <a:gd name="T37" fmla="*/ 2147483647 h 72"/>
              <a:gd name="T38" fmla="*/ 2147483647 w 113"/>
              <a:gd name="T39" fmla="*/ 2147483647 h 72"/>
              <a:gd name="T40" fmla="*/ 2147483647 w 113"/>
              <a:gd name="T41" fmla="*/ 2147483647 h 72"/>
              <a:gd name="T42" fmla="*/ 2147483647 w 113"/>
              <a:gd name="T43" fmla="*/ 2147483647 h 7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13"/>
              <a:gd name="T67" fmla="*/ 0 h 72"/>
              <a:gd name="T68" fmla="*/ 113 w 113"/>
              <a:gd name="T69" fmla="*/ 72 h 7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13" h="72">
                <a:moveTo>
                  <a:pt x="57" y="72"/>
                </a:moveTo>
                <a:lnTo>
                  <a:pt x="57" y="72"/>
                </a:lnTo>
                <a:lnTo>
                  <a:pt x="79" y="68"/>
                </a:lnTo>
                <a:lnTo>
                  <a:pt x="96" y="61"/>
                </a:lnTo>
                <a:lnTo>
                  <a:pt x="107" y="50"/>
                </a:lnTo>
                <a:lnTo>
                  <a:pt x="113" y="36"/>
                </a:lnTo>
                <a:lnTo>
                  <a:pt x="107" y="22"/>
                </a:lnTo>
                <a:lnTo>
                  <a:pt x="96" y="11"/>
                </a:lnTo>
                <a:lnTo>
                  <a:pt x="79" y="4"/>
                </a:lnTo>
                <a:lnTo>
                  <a:pt x="57" y="0"/>
                </a:lnTo>
                <a:lnTo>
                  <a:pt x="34" y="4"/>
                </a:lnTo>
                <a:lnTo>
                  <a:pt x="17" y="11"/>
                </a:lnTo>
                <a:lnTo>
                  <a:pt x="6" y="22"/>
                </a:lnTo>
                <a:lnTo>
                  <a:pt x="0" y="36"/>
                </a:lnTo>
                <a:lnTo>
                  <a:pt x="6" y="50"/>
                </a:lnTo>
                <a:lnTo>
                  <a:pt x="17" y="61"/>
                </a:lnTo>
                <a:lnTo>
                  <a:pt x="34" y="68"/>
                </a:lnTo>
                <a:lnTo>
                  <a:pt x="57" y="7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5" name="Freeform 19"/>
          <p:cNvSpPr>
            <a:spLocks/>
          </p:cNvSpPr>
          <p:nvPr/>
        </p:nvSpPr>
        <p:spPr bwMode="auto">
          <a:xfrm>
            <a:off x="5327650" y="4376738"/>
            <a:ext cx="136525" cy="136525"/>
          </a:xfrm>
          <a:custGeom>
            <a:avLst/>
            <a:gdLst>
              <a:gd name="T0" fmla="*/ 2147483647 w 112"/>
              <a:gd name="T1" fmla="*/ 2147483647 h 72"/>
              <a:gd name="T2" fmla="*/ 2147483647 w 112"/>
              <a:gd name="T3" fmla="*/ 2147483647 h 72"/>
              <a:gd name="T4" fmla="*/ 2147483647 w 112"/>
              <a:gd name="T5" fmla="*/ 2147483647 h 72"/>
              <a:gd name="T6" fmla="*/ 2147483647 w 112"/>
              <a:gd name="T7" fmla="*/ 2147483647 h 72"/>
              <a:gd name="T8" fmla="*/ 2147483647 w 112"/>
              <a:gd name="T9" fmla="*/ 2147483647 h 72"/>
              <a:gd name="T10" fmla="*/ 2147483647 w 112"/>
              <a:gd name="T11" fmla="*/ 2147483647 h 72"/>
              <a:gd name="T12" fmla="*/ 2147483647 w 112"/>
              <a:gd name="T13" fmla="*/ 2147483647 h 72"/>
              <a:gd name="T14" fmla="*/ 2147483647 w 112"/>
              <a:gd name="T15" fmla="*/ 2147483647 h 72"/>
              <a:gd name="T16" fmla="*/ 2147483647 w 112"/>
              <a:gd name="T17" fmla="*/ 2147483647 h 72"/>
              <a:gd name="T18" fmla="*/ 2147483647 w 112"/>
              <a:gd name="T19" fmla="*/ 2147483647 h 72"/>
              <a:gd name="T20" fmla="*/ 2147483647 w 112"/>
              <a:gd name="T21" fmla="*/ 0 h 72"/>
              <a:gd name="T22" fmla="*/ 2147483647 w 112"/>
              <a:gd name="T23" fmla="*/ 0 h 72"/>
              <a:gd name="T24" fmla="*/ 2147483647 w 112"/>
              <a:gd name="T25" fmla="*/ 2147483647 h 72"/>
              <a:gd name="T26" fmla="*/ 2147483647 w 112"/>
              <a:gd name="T27" fmla="*/ 2147483647 h 72"/>
              <a:gd name="T28" fmla="*/ 0 w 112"/>
              <a:gd name="T29" fmla="*/ 2147483647 h 72"/>
              <a:gd name="T30" fmla="*/ 0 w 112"/>
              <a:gd name="T31" fmla="*/ 2147483647 h 72"/>
              <a:gd name="T32" fmla="*/ 0 w 112"/>
              <a:gd name="T33" fmla="*/ 2147483647 h 72"/>
              <a:gd name="T34" fmla="*/ 0 w 112"/>
              <a:gd name="T35" fmla="*/ 2147483647 h 72"/>
              <a:gd name="T36" fmla="*/ 2147483647 w 112"/>
              <a:gd name="T37" fmla="*/ 2147483647 h 72"/>
              <a:gd name="T38" fmla="*/ 2147483647 w 112"/>
              <a:gd name="T39" fmla="*/ 2147483647 h 72"/>
              <a:gd name="T40" fmla="*/ 2147483647 w 112"/>
              <a:gd name="T41" fmla="*/ 2147483647 h 72"/>
              <a:gd name="T42" fmla="*/ 2147483647 w 112"/>
              <a:gd name="T43" fmla="*/ 2147483647 h 7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12"/>
              <a:gd name="T67" fmla="*/ 0 h 72"/>
              <a:gd name="T68" fmla="*/ 112 w 112"/>
              <a:gd name="T69" fmla="*/ 72 h 7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12" h="72">
                <a:moveTo>
                  <a:pt x="56" y="72"/>
                </a:moveTo>
                <a:lnTo>
                  <a:pt x="56" y="72"/>
                </a:lnTo>
                <a:lnTo>
                  <a:pt x="73" y="68"/>
                </a:lnTo>
                <a:lnTo>
                  <a:pt x="96" y="61"/>
                </a:lnTo>
                <a:lnTo>
                  <a:pt x="107" y="50"/>
                </a:lnTo>
                <a:lnTo>
                  <a:pt x="112" y="36"/>
                </a:lnTo>
                <a:lnTo>
                  <a:pt x="107" y="22"/>
                </a:lnTo>
                <a:lnTo>
                  <a:pt x="96" y="11"/>
                </a:lnTo>
                <a:lnTo>
                  <a:pt x="73" y="4"/>
                </a:lnTo>
                <a:lnTo>
                  <a:pt x="56" y="0"/>
                </a:lnTo>
                <a:lnTo>
                  <a:pt x="34" y="4"/>
                </a:lnTo>
                <a:lnTo>
                  <a:pt x="11" y="11"/>
                </a:lnTo>
                <a:lnTo>
                  <a:pt x="0" y="22"/>
                </a:lnTo>
                <a:lnTo>
                  <a:pt x="0" y="36"/>
                </a:lnTo>
                <a:lnTo>
                  <a:pt x="0" y="50"/>
                </a:lnTo>
                <a:lnTo>
                  <a:pt x="11" y="61"/>
                </a:lnTo>
                <a:lnTo>
                  <a:pt x="34" y="68"/>
                </a:lnTo>
                <a:lnTo>
                  <a:pt x="56" y="7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6" name="Rectangle 20"/>
          <p:cNvSpPr>
            <a:spLocks noChangeArrowheads="1"/>
          </p:cNvSpPr>
          <p:nvPr/>
        </p:nvSpPr>
        <p:spPr bwMode="auto">
          <a:xfrm>
            <a:off x="3854450" y="3657600"/>
            <a:ext cx="23987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Humbja p</a:t>
            </a:r>
            <a:r>
              <a:rPr lang="en-US">
                <a:latin typeface="Calibri" pitchFamily="34" charset="0"/>
              </a:rPr>
              <a:t>ër njësi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($100)</a:t>
            </a:r>
          </a:p>
        </p:txBody>
      </p:sp>
      <p:sp>
        <p:nvSpPr>
          <p:cNvPr id="75797" name="Freeform 21"/>
          <p:cNvSpPr>
            <a:spLocks/>
          </p:cNvSpPr>
          <p:nvPr/>
        </p:nvSpPr>
        <p:spPr bwMode="auto">
          <a:xfrm>
            <a:off x="4800600" y="3979863"/>
            <a:ext cx="238125" cy="515937"/>
          </a:xfrm>
          <a:custGeom>
            <a:avLst/>
            <a:gdLst>
              <a:gd name="T0" fmla="*/ 0 w 146"/>
              <a:gd name="T1" fmla="*/ 2147483647 h 325"/>
              <a:gd name="T2" fmla="*/ 0 w 146"/>
              <a:gd name="T3" fmla="*/ 2147483647 h 325"/>
              <a:gd name="T4" fmla="*/ 2147483647 w 146"/>
              <a:gd name="T5" fmla="*/ 2147483647 h 325"/>
              <a:gd name="T6" fmla="*/ 2147483647 w 146"/>
              <a:gd name="T7" fmla="*/ 2147483647 h 325"/>
              <a:gd name="T8" fmla="*/ 2147483647 w 146"/>
              <a:gd name="T9" fmla="*/ 2147483647 h 325"/>
              <a:gd name="T10" fmla="*/ 2147483647 w 146"/>
              <a:gd name="T11" fmla="*/ 2147483647 h 325"/>
              <a:gd name="T12" fmla="*/ 2147483647 w 146"/>
              <a:gd name="T13" fmla="*/ 2147483647 h 325"/>
              <a:gd name="T14" fmla="*/ 2147483647 w 146"/>
              <a:gd name="T15" fmla="*/ 2147483647 h 325"/>
              <a:gd name="T16" fmla="*/ 2147483647 w 146"/>
              <a:gd name="T17" fmla="*/ 2147483647 h 325"/>
              <a:gd name="T18" fmla="*/ 2147483647 w 146"/>
              <a:gd name="T19" fmla="*/ 0 h 3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6"/>
              <a:gd name="T31" fmla="*/ 0 h 325"/>
              <a:gd name="T32" fmla="*/ 146 w 146"/>
              <a:gd name="T33" fmla="*/ 325 h 3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6" h="325">
                <a:moveTo>
                  <a:pt x="0" y="325"/>
                </a:moveTo>
                <a:lnTo>
                  <a:pt x="0" y="325"/>
                </a:lnTo>
                <a:lnTo>
                  <a:pt x="34" y="300"/>
                </a:lnTo>
                <a:lnTo>
                  <a:pt x="67" y="268"/>
                </a:lnTo>
                <a:lnTo>
                  <a:pt x="95" y="229"/>
                </a:lnTo>
                <a:lnTo>
                  <a:pt x="118" y="182"/>
                </a:lnTo>
                <a:lnTo>
                  <a:pt x="129" y="136"/>
                </a:lnTo>
                <a:lnTo>
                  <a:pt x="140" y="90"/>
                </a:lnTo>
                <a:lnTo>
                  <a:pt x="146" y="43"/>
                </a:lnTo>
                <a:lnTo>
                  <a:pt x="140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280" name="Rectangle 22"/>
          <p:cNvSpPr>
            <a:spLocks noChangeArrowheads="1"/>
          </p:cNvSpPr>
          <p:nvPr/>
        </p:nvSpPr>
        <p:spPr bwMode="auto">
          <a:xfrm>
            <a:off x="3617913" y="1655763"/>
            <a:ext cx="23510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Humbja ekonomike</a:t>
            </a:r>
            <a:endParaRPr lang="en-US" sz="2000">
              <a:latin typeface="Calibri" pitchFamily="34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844550" y="2035175"/>
            <a:ext cx="7580313" cy="3983038"/>
            <a:chOff x="532" y="1282"/>
            <a:chExt cx="4775" cy="2509"/>
          </a:xfrm>
        </p:grpSpPr>
        <p:sp>
          <p:nvSpPr>
            <p:cNvPr id="96284" name="Rectangle 24"/>
            <p:cNvSpPr>
              <a:spLocks noChangeArrowheads="1"/>
            </p:cNvSpPr>
            <p:nvPr/>
          </p:nvSpPr>
          <p:spPr bwMode="auto">
            <a:xfrm>
              <a:off x="2598" y="3648"/>
              <a:ext cx="110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b="1" dirty="0" err="1">
                  <a:solidFill>
                    <a:srgbClr val="000000"/>
                  </a:solidFill>
                  <a:latin typeface="Calibri" pitchFamily="34" charset="0"/>
                </a:rPr>
                <a:t>Sasia</a:t>
              </a:r>
              <a:r>
                <a:rPr lang="en-US" b="1" dirty="0">
                  <a:solidFill>
                    <a:srgbClr val="000000"/>
                  </a:solidFill>
                  <a:latin typeface="Calibri" pitchFamily="34" charset="0"/>
                </a:rPr>
                <a:t> e </a:t>
              </a:r>
              <a:r>
                <a:rPr lang="en-US" b="1" dirty="0" err="1">
                  <a:solidFill>
                    <a:srgbClr val="000000"/>
                  </a:solidFill>
                  <a:latin typeface="Calibri" pitchFamily="34" charset="0"/>
                </a:rPr>
                <a:t>prodhimit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285" name="Rectangle 25"/>
            <p:cNvSpPr>
              <a:spLocks noChangeArrowheads="1"/>
            </p:cNvSpPr>
            <p:nvPr/>
          </p:nvSpPr>
          <p:spPr bwMode="auto">
            <a:xfrm>
              <a:off x="532" y="1282"/>
              <a:ext cx="41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Dollar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6286" name="Rectangle 26"/>
            <p:cNvSpPr>
              <a:spLocks noChangeArrowheads="1"/>
            </p:cNvSpPr>
            <p:nvPr/>
          </p:nvSpPr>
          <p:spPr bwMode="auto">
            <a:xfrm>
              <a:off x="148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1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6287" name="Rectangle 27"/>
            <p:cNvSpPr>
              <a:spLocks noChangeArrowheads="1"/>
            </p:cNvSpPr>
            <p:nvPr/>
          </p:nvSpPr>
          <p:spPr bwMode="auto">
            <a:xfrm>
              <a:off x="1845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6288" name="Rectangle 28"/>
            <p:cNvSpPr>
              <a:spLocks noChangeArrowheads="1"/>
            </p:cNvSpPr>
            <p:nvPr/>
          </p:nvSpPr>
          <p:spPr bwMode="auto">
            <a:xfrm>
              <a:off x="221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3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6289" name="Rectangle 29"/>
            <p:cNvSpPr>
              <a:spLocks noChangeArrowheads="1"/>
            </p:cNvSpPr>
            <p:nvPr/>
          </p:nvSpPr>
          <p:spPr bwMode="auto">
            <a:xfrm>
              <a:off x="257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6290" name="Rectangle 30"/>
            <p:cNvSpPr>
              <a:spLocks noChangeArrowheads="1"/>
            </p:cNvSpPr>
            <p:nvPr/>
          </p:nvSpPr>
          <p:spPr bwMode="auto">
            <a:xfrm>
              <a:off x="2935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5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6291" name="Rectangle 31"/>
            <p:cNvSpPr>
              <a:spLocks noChangeArrowheads="1"/>
            </p:cNvSpPr>
            <p:nvPr/>
          </p:nvSpPr>
          <p:spPr bwMode="auto">
            <a:xfrm>
              <a:off x="330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6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6292" name="Rectangle 32"/>
            <p:cNvSpPr>
              <a:spLocks noChangeArrowheads="1"/>
            </p:cNvSpPr>
            <p:nvPr/>
          </p:nvSpPr>
          <p:spPr bwMode="auto">
            <a:xfrm>
              <a:off x="3665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7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6293" name="Rectangle 33"/>
            <p:cNvSpPr>
              <a:spLocks noChangeArrowheads="1"/>
            </p:cNvSpPr>
            <p:nvPr/>
          </p:nvSpPr>
          <p:spPr bwMode="auto">
            <a:xfrm>
              <a:off x="4030" y="3345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8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96294" name="Line 34"/>
            <p:cNvSpPr>
              <a:spLocks noChangeShapeType="1"/>
            </p:cNvSpPr>
            <p:nvPr/>
          </p:nvSpPr>
          <p:spPr bwMode="auto">
            <a:xfrm flipV="1">
              <a:off x="1521" y="3245"/>
              <a:ext cx="1" cy="86"/>
            </a:xfrm>
            <a:prstGeom prst="line">
              <a:avLst/>
            </a:prstGeom>
            <a:noFill/>
            <a:ln w="1752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95" name="Line 35"/>
            <p:cNvSpPr>
              <a:spLocks noChangeShapeType="1"/>
            </p:cNvSpPr>
            <p:nvPr/>
          </p:nvSpPr>
          <p:spPr bwMode="auto">
            <a:xfrm flipV="1">
              <a:off x="1886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96" name="Line 36"/>
            <p:cNvSpPr>
              <a:spLocks noChangeShapeType="1"/>
            </p:cNvSpPr>
            <p:nvPr/>
          </p:nvSpPr>
          <p:spPr bwMode="auto">
            <a:xfrm flipV="1">
              <a:off x="2246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97" name="Line 37"/>
            <p:cNvSpPr>
              <a:spLocks noChangeShapeType="1"/>
            </p:cNvSpPr>
            <p:nvPr/>
          </p:nvSpPr>
          <p:spPr bwMode="auto">
            <a:xfrm flipV="1">
              <a:off x="2611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98" name="Line 38"/>
            <p:cNvSpPr>
              <a:spLocks noChangeShapeType="1"/>
            </p:cNvSpPr>
            <p:nvPr/>
          </p:nvSpPr>
          <p:spPr bwMode="auto">
            <a:xfrm flipV="1">
              <a:off x="2976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99" name="Line 39"/>
            <p:cNvSpPr>
              <a:spLocks noChangeShapeType="1"/>
            </p:cNvSpPr>
            <p:nvPr/>
          </p:nvSpPr>
          <p:spPr bwMode="auto">
            <a:xfrm flipV="1">
              <a:off x="3341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00" name="Line 40"/>
            <p:cNvSpPr>
              <a:spLocks noChangeShapeType="1"/>
            </p:cNvSpPr>
            <p:nvPr/>
          </p:nvSpPr>
          <p:spPr bwMode="auto">
            <a:xfrm flipV="1">
              <a:off x="3706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01" name="Line 41"/>
            <p:cNvSpPr>
              <a:spLocks noChangeShapeType="1"/>
            </p:cNvSpPr>
            <p:nvPr/>
          </p:nvSpPr>
          <p:spPr bwMode="auto">
            <a:xfrm flipV="1">
              <a:off x="4071" y="3245"/>
              <a:ext cx="1" cy="8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02" name="Freeform 42"/>
            <p:cNvSpPr>
              <a:spLocks/>
            </p:cNvSpPr>
            <p:nvPr/>
          </p:nvSpPr>
          <p:spPr bwMode="auto">
            <a:xfrm>
              <a:off x="1156" y="1282"/>
              <a:ext cx="4151" cy="1963"/>
            </a:xfrm>
            <a:custGeom>
              <a:avLst/>
              <a:gdLst>
                <a:gd name="T0" fmla="*/ 0 w 4151"/>
                <a:gd name="T1" fmla="*/ 0 h 1963"/>
                <a:gd name="T2" fmla="*/ 0 w 4151"/>
                <a:gd name="T3" fmla="*/ 1963 h 1963"/>
                <a:gd name="T4" fmla="*/ 4151 w 4151"/>
                <a:gd name="T5" fmla="*/ 1963 h 1963"/>
                <a:gd name="T6" fmla="*/ 0 60000 65536"/>
                <a:gd name="T7" fmla="*/ 0 60000 65536"/>
                <a:gd name="T8" fmla="*/ 0 60000 65536"/>
                <a:gd name="T9" fmla="*/ 0 w 4151"/>
                <a:gd name="T10" fmla="*/ 0 h 1963"/>
                <a:gd name="T11" fmla="*/ 4151 w 4151"/>
                <a:gd name="T12" fmla="*/ 1963 h 19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51" h="1963">
                  <a:moveTo>
                    <a:pt x="0" y="0"/>
                  </a:moveTo>
                  <a:lnTo>
                    <a:pt x="0" y="1963"/>
                  </a:lnTo>
                  <a:lnTo>
                    <a:pt x="4151" y="1963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819" name="Line 43"/>
          <p:cNvSpPr>
            <a:spLocks noChangeShapeType="1"/>
          </p:cNvSpPr>
          <p:nvPr/>
        </p:nvSpPr>
        <p:spPr bwMode="auto">
          <a:xfrm flipV="1">
            <a:off x="4724400" y="4648200"/>
            <a:ext cx="0" cy="4953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20" name="Line 44"/>
          <p:cNvSpPr>
            <a:spLocks noChangeShapeType="1"/>
          </p:cNvSpPr>
          <p:nvPr/>
        </p:nvSpPr>
        <p:spPr bwMode="auto">
          <a:xfrm>
            <a:off x="1827213" y="4368800"/>
            <a:ext cx="289718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75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nimBg="1"/>
      <p:bldP spid="75780" grpId="0"/>
      <p:bldP spid="75781" grpId="0"/>
      <p:bldP spid="75782" grpId="0"/>
      <p:bldP spid="75784" grpId="0"/>
      <p:bldP spid="75785" grpId="0" animBg="1"/>
      <p:bldP spid="75790" grpId="0" animBg="1"/>
      <p:bldP spid="75791" grpId="0" animBg="1"/>
      <p:bldP spid="75792" grpId="0" animBg="1"/>
      <p:bldP spid="75793" grpId="0" animBg="1"/>
      <p:bldP spid="75794" grpId="0" animBg="1"/>
      <p:bldP spid="75795" grpId="0" animBg="1"/>
      <p:bldP spid="75796" grpId="0"/>
      <p:bldP spid="75797" grpId="0" animBg="1"/>
      <p:bldP spid="75819" grpId="0" animBg="1"/>
      <p:bldP spid="758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Line 2"/>
          <p:cNvSpPr>
            <a:spLocks noChangeShapeType="1"/>
          </p:cNvSpPr>
          <p:nvPr/>
        </p:nvSpPr>
        <p:spPr bwMode="auto">
          <a:xfrm>
            <a:off x="1352550" y="2406650"/>
            <a:ext cx="0" cy="27955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9333" name="Line 3"/>
          <p:cNvSpPr>
            <a:spLocks noChangeShapeType="1"/>
          </p:cNvSpPr>
          <p:nvPr/>
        </p:nvSpPr>
        <p:spPr bwMode="auto">
          <a:xfrm>
            <a:off x="1223963" y="5110163"/>
            <a:ext cx="421481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9334" name="Rectangle 4"/>
          <p:cNvSpPr>
            <a:spLocks noChangeArrowheads="1"/>
          </p:cNvSpPr>
          <p:nvPr/>
        </p:nvSpPr>
        <p:spPr bwMode="auto">
          <a:xfrm>
            <a:off x="4860925" y="4979988"/>
            <a:ext cx="1082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Comic Sans MS" pitchFamily="66" charset="0"/>
              </a:rPr>
              <a:t>Q</a:t>
            </a:r>
            <a:r>
              <a:rPr lang="en-US" sz="2400" b="1" baseline="-25000">
                <a:latin typeface="Comic Sans MS" pitchFamily="66" charset="0"/>
              </a:rPr>
              <a:t>X</a:t>
            </a:r>
            <a:r>
              <a:rPr lang="en-US" sz="2800" b="1">
                <a:latin typeface="Comic Sans MS" pitchFamily="66" charset="0"/>
              </a:rPr>
              <a:t>/</a:t>
            </a:r>
            <a:r>
              <a:rPr lang="en-US" sz="2400" b="1">
                <a:latin typeface="Comic Sans MS" pitchFamily="66" charset="0"/>
              </a:rPr>
              <a:t>ut</a:t>
            </a:r>
          </a:p>
        </p:txBody>
      </p:sp>
      <p:sp>
        <p:nvSpPr>
          <p:cNvPr id="99335" name="Rectangle 5"/>
          <p:cNvSpPr>
            <a:spLocks noChangeArrowheads="1"/>
          </p:cNvSpPr>
          <p:nvPr/>
        </p:nvSpPr>
        <p:spPr bwMode="auto">
          <a:xfrm>
            <a:off x="985838" y="2279650"/>
            <a:ext cx="395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Comic Sans MS" pitchFamily="66" charset="0"/>
              </a:rPr>
              <a:t>$</a:t>
            </a:r>
          </a:p>
        </p:txBody>
      </p:sp>
      <p:sp>
        <p:nvSpPr>
          <p:cNvPr id="99336" name="Rectangle 6"/>
          <p:cNvSpPr>
            <a:spLocks noChangeArrowheads="1"/>
          </p:cNvSpPr>
          <p:nvPr/>
        </p:nvSpPr>
        <p:spPr bwMode="auto">
          <a:xfrm>
            <a:off x="1524000" y="205740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Comic Sans MS" pitchFamily="66" charset="0"/>
              </a:rPr>
              <a:t>Firma</a:t>
            </a:r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736600" y="3351213"/>
            <a:ext cx="46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latin typeface="Comic Sans MS" pitchFamily="66" charset="0"/>
              </a:rPr>
              <a:t>P</a:t>
            </a:r>
            <a:r>
              <a:rPr lang="en-US" sz="2400" baseline="-25000">
                <a:latin typeface="Comic Sans MS" pitchFamily="66" charset="0"/>
              </a:rPr>
              <a:t>E</a:t>
            </a: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1354138" y="3665538"/>
            <a:ext cx="412432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5124450" y="3284538"/>
            <a:ext cx="1662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D = AR = MR</a:t>
            </a:r>
          </a:p>
        </p:txBody>
      </p:sp>
      <p:sp>
        <p:nvSpPr>
          <p:cNvPr id="99340" name="Rectangle 10"/>
          <p:cNvSpPr>
            <a:spLocks noChangeArrowheads="1"/>
          </p:cNvSpPr>
          <p:nvPr/>
        </p:nvSpPr>
        <p:spPr bwMode="auto">
          <a:xfrm>
            <a:off x="354013" y="112713"/>
            <a:ext cx="595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Comic Sans MS" pitchFamily="66" charset="0"/>
              </a:rPr>
              <a:t>Maksimizimi profitit kohë afatshkurtër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512888" y="2614613"/>
            <a:ext cx="3741737" cy="1524000"/>
            <a:chOff x="953" y="1647"/>
            <a:chExt cx="2357" cy="960"/>
          </a:xfrm>
        </p:grpSpPr>
        <p:sp>
          <p:nvSpPr>
            <p:cNvPr id="99380" name="Arc 12"/>
            <p:cNvSpPr>
              <a:spLocks/>
            </p:cNvSpPr>
            <p:nvPr/>
          </p:nvSpPr>
          <p:spPr bwMode="auto">
            <a:xfrm>
              <a:off x="1829" y="1647"/>
              <a:ext cx="1481" cy="9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599" y="22"/>
                  </a:moveTo>
                  <a:cubicBezTo>
                    <a:pt x="21587" y="11943"/>
                    <a:pt x="11920" y="21599"/>
                    <a:pt x="0" y="21600"/>
                  </a:cubicBezTo>
                </a:path>
                <a:path w="21600" h="21600" stroke="0" extrusionOk="0">
                  <a:moveTo>
                    <a:pt x="21599" y="22"/>
                  </a:moveTo>
                  <a:cubicBezTo>
                    <a:pt x="21587" y="11943"/>
                    <a:pt x="11920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81" name="Arc 13"/>
            <p:cNvSpPr>
              <a:spLocks/>
            </p:cNvSpPr>
            <p:nvPr/>
          </p:nvSpPr>
          <p:spPr bwMode="auto">
            <a:xfrm>
              <a:off x="953" y="1838"/>
              <a:ext cx="869" cy="76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5726" name="Rectangle 14"/>
          <p:cNvSpPr>
            <a:spLocks noChangeArrowheads="1"/>
          </p:cNvSpPr>
          <p:nvPr/>
        </p:nvSpPr>
        <p:spPr bwMode="auto">
          <a:xfrm>
            <a:off x="5241925" y="2320925"/>
            <a:ext cx="79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latin typeface="Comic Sans MS" pitchFamily="66" charset="0"/>
              </a:rPr>
              <a:t>ATC</a:t>
            </a:r>
          </a:p>
        </p:txBody>
      </p:sp>
      <p:sp>
        <p:nvSpPr>
          <p:cNvPr id="115727" name="Arc 15"/>
          <p:cNvSpPr>
            <a:spLocks/>
          </p:cNvSpPr>
          <p:nvPr/>
        </p:nvSpPr>
        <p:spPr bwMode="auto">
          <a:xfrm rot="480000">
            <a:off x="1681163" y="2260600"/>
            <a:ext cx="2338387" cy="2455863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599" y="13"/>
                </a:moveTo>
                <a:cubicBezTo>
                  <a:pt x="21592" y="11937"/>
                  <a:pt x="11923" y="21599"/>
                  <a:pt x="0" y="21600"/>
                </a:cubicBezTo>
              </a:path>
              <a:path w="21600" h="21600" stroke="0" extrusionOk="0">
                <a:moveTo>
                  <a:pt x="21599" y="13"/>
                </a:moveTo>
                <a:cubicBezTo>
                  <a:pt x="21592" y="11937"/>
                  <a:pt x="11923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4111625" y="2122488"/>
            <a:ext cx="63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FF3300"/>
                </a:solidFill>
                <a:latin typeface="Comic Sans MS" pitchFamily="66" charset="0"/>
              </a:rPr>
              <a:t>MC</a:t>
            </a:r>
          </a:p>
        </p:txBody>
      </p:sp>
      <p:sp>
        <p:nvSpPr>
          <p:cNvPr id="115729" name="Rectangle 17"/>
          <p:cNvSpPr>
            <a:spLocks noChangeArrowheads="1"/>
          </p:cNvSpPr>
          <p:nvPr/>
        </p:nvSpPr>
        <p:spPr bwMode="auto">
          <a:xfrm>
            <a:off x="1628775" y="5053013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Q</a:t>
            </a:r>
            <a:r>
              <a:rPr lang="en-US" sz="2000" baseline="-25000">
                <a:latin typeface="Comic Sans MS" pitchFamily="66" charset="0"/>
              </a:rPr>
              <a:t>1</a:t>
            </a:r>
          </a:p>
        </p:txBody>
      </p:sp>
      <p:sp>
        <p:nvSpPr>
          <p:cNvPr id="115730" name="Line 18"/>
          <p:cNvSpPr>
            <a:spLocks noChangeShapeType="1"/>
          </p:cNvSpPr>
          <p:nvPr/>
        </p:nvSpPr>
        <p:spPr bwMode="auto">
          <a:xfrm>
            <a:off x="1825625" y="3667125"/>
            <a:ext cx="0" cy="14303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5731" name="Rectangle 19"/>
          <p:cNvSpPr>
            <a:spLocks noChangeArrowheads="1"/>
          </p:cNvSpPr>
          <p:nvPr/>
        </p:nvSpPr>
        <p:spPr bwMode="auto">
          <a:xfrm>
            <a:off x="4322763" y="5053013"/>
            <a:ext cx="506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Q</a:t>
            </a:r>
            <a:r>
              <a:rPr lang="en-US" sz="2000" baseline="-25000">
                <a:latin typeface="Comic Sans MS" pitchFamily="66" charset="0"/>
              </a:rPr>
              <a:t>4</a:t>
            </a:r>
          </a:p>
        </p:txBody>
      </p:sp>
      <p:sp>
        <p:nvSpPr>
          <p:cNvPr id="115732" name="Line 20"/>
          <p:cNvSpPr>
            <a:spLocks noChangeShapeType="1"/>
          </p:cNvSpPr>
          <p:nvPr/>
        </p:nvSpPr>
        <p:spPr bwMode="auto">
          <a:xfrm>
            <a:off x="4559300" y="3692525"/>
            <a:ext cx="0" cy="13652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5733" name="Rectangle 21"/>
          <p:cNvSpPr>
            <a:spLocks noChangeArrowheads="1"/>
          </p:cNvSpPr>
          <p:nvPr/>
        </p:nvSpPr>
        <p:spPr bwMode="auto">
          <a:xfrm>
            <a:off x="2876550" y="5053013"/>
            <a:ext cx="506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Q</a:t>
            </a:r>
            <a:r>
              <a:rPr lang="en-US" sz="2000" baseline="-25000">
                <a:latin typeface="Comic Sans MS" pitchFamily="66" charset="0"/>
              </a:rPr>
              <a:t>3</a:t>
            </a:r>
          </a:p>
        </p:txBody>
      </p:sp>
      <p:sp>
        <p:nvSpPr>
          <p:cNvPr id="115734" name="Rectangle 22"/>
          <p:cNvSpPr>
            <a:spLocks noChangeArrowheads="1"/>
          </p:cNvSpPr>
          <p:nvPr/>
        </p:nvSpPr>
        <p:spPr bwMode="auto">
          <a:xfrm>
            <a:off x="1365250" y="5480050"/>
            <a:ext cx="594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[Te Q</a:t>
            </a:r>
            <a:r>
              <a:rPr lang="en-US" sz="2000" baseline="-25000">
                <a:latin typeface="Comic Sans MS" pitchFamily="66" charset="0"/>
              </a:rPr>
              <a:t>3</a:t>
            </a:r>
            <a:r>
              <a:rPr lang="en-US" sz="2000">
                <a:latin typeface="Comic Sans MS" pitchFamily="66" charset="0"/>
              </a:rPr>
              <a:t> kosto për njësi [ATC] është në minimum.]</a:t>
            </a:r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>
            <a:off x="3165475" y="3667125"/>
            <a:ext cx="0" cy="14176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5736" name="Line 24"/>
          <p:cNvSpPr>
            <a:spLocks noChangeShapeType="1"/>
          </p:cNvSpPr>
          <p:nvPr/>
        </p:nvSpPr>
        <p:spPr bwMode="auto">
          <a:xfrm flipH="1">
            <a:off x="1341438" y="4151313"/>
            <a:ext cx="18383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5737" name="Rectangle 25"/>
          <p:cNvSpPr>
            <a:spLocks noChangeArrowheads="1"/>
          </p:cNvSpPr>
          <p:nvPr/>
        </p:nvSpPr>
        <p:spPr bwMode="auto">
          <a:xfrm>
            <a:off x="827088" y="3922713"/>
            <a:ext cx="49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latin typeface="Comic Sans MS" pitchFamily="66" charset="0"/>
              </a:rPr>
              <a:t>C</a:t>
            </a:r>
            <a:r>
              <a:rPr lang="en-US" sz="2400" baseline="-25000">
                <a:latin typeface="Comic Sans MS" pitchFamily="66" charset="0"/>
              </a:rPr>
              <a:t>3</a:t>
            </a:r>
          </a:p>
        </p:txBody>
      </p:sp>
      <p:sp>
        <p:nvSpPr>
          <p:cNvPr id="115738" name="Rectangle 26"/>
          <p:cNvSpPr>
            <a:spLocks noChangeArrowheads="1"/>
          </p:cNvSpPr>
          <p:nvPr/>
        </p:nvSpPr>
        <p:spPr bwMode="auto">
          <a:xfrm>
            <a:off x="533400" y="762000"/>
            <a:ext cx="2652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Comic Sans MS" pitchFamily="66" charset="0"/>
              </a:rPr>
              <a:t>Te Q</a:t>
            </a:r>
            <a:r>
              <a:rPr lang="en-US" baseline="-25000">
                <a:latin typeface="Comic Sans MS" pitchFamily="66" charset="0"/>
              </a:rPr>
              <a:t>3</a:t>
            </a:r>
            <a:r>
              <a:rPr lang="en-US">
                <a:latin typeface="Comic Sans MS" pitchFamily="66" charset="0"/>
              </a:rPr>
              <a:t>, TC është C</a:t>
            </a:r>
            <a:r>
              <a:rPr lang="en-US" baseline="-25000">
                <a:latin typeface="Comic Sans MS" pitchFamily="66" charset="0"/>
              </a:rPr>
              <a:t>3</a:t>
            </a:r>
            <a:r>
              <a:rPr lang="en-US">
                <a:latin typeface="Comic Sans MS" pitchFamily="66" charset="0"/>
              </a:rPr>
              <a:t> Q</a:t>
            </a:r>
            <a:r>
              <a:rPr lang="en-US" baseline="-25000">
                <a:latin typeface="Comic Sans MS" pitchFamily="66" charset="0"/>
              </a:rPr>
              <a:t>3</a:t>
            </a:r>
            <a:r>
              <a:rPr lang="en-US">
                <a:latin typeface="Comic Sans MS" pitchFamily="66" charset="0"/>
              </a:rPr>
              <a:t>;</a:t>
            </a:r>
          </a:p>
        </p:txBody>
      </p:sp>
      <p:sp>
        <p:nvSpPr>
          <p:cNvPr id="115739" name="Rectangle 27"/>
          <p:cNvSpPr>
            <a:spLocks noChangeArrowheads="1"/>
          </p:cNvSpPr>
          <p:nvPr/>
        </p:nvSpPr>
        <p:spPr bwMode="auto">
          <a:xfrm>
            <a:off x="1371600" y="4191000"/>
            <a:ext cx="1711325" cy="842963"/>
          </a:xfrm>
          <a:prstGeom prst="rect">
            <a:avLst/>
          </a:prstGeom>
          <a:solidFill>
            <a:srgbClr val="FFFF00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99356" name="Rectangle 28"/>
          <p:cNvSpPr>
            <a:spLocks noChangeArrowheads="1"/>
          </p:cNvSpPr>
          <p:nvPr/>
        </p:nvSpPr>
        <p:spPr bwMode="auto">
          <a:xfrm>
            <a:off x="1011238" y="505936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latin typeface="Comic Sans MS" pitchFamily="66" charset="0"/>
              </a:rPr>
              <a:t>0</a:t>
            </a:r>
          </a:p>
        </p:txBody>
      </p:sp>
      <p:sp>
        <p:nvSpPr>
          <p:cNvPr id="115741" name="Rectangle 29"/>
          <p:cNvSpPr>
            <a:spLocks noChangeArrowheads="1"/>
          </p:cNvSpPr>
          <p:nvPr/>
        </p:nvSpPr>
        <p:spPr bwMode="auto">
          <a:xfrm>
            <a:off x="1943100" y="4303713"/>
            <a:ext cx="509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TC</a:t>
            </a:r>
          </a:p>
        </p:txBody>
      </p:sp>
      <p:sp>
        <p:nvSpPr>
          <p:cNvPr id="115742" name="Rectangle 30"/>
          <p:cNvSpPr>
            <a:spLocks noChangeArrowheads="1"/>
          </p:cNvSpPr>
          <p:nvPr/>
        </p:nvSpPr>
        <p:spPr bwMode="auto">
          <a:xfrm>
            <a:off x="2968625" y="788988"/>
            <a:ext cx="187230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dirty="0">
                <a:latin typeface="Comic Sans MS" pitchFamily="66" charset="0"/>
              </a:rPr>
              <a:t>TR </a:t>
            </a:r>
            <a:r>
              <a:rPr lang="en-US" dirty="0" err="1">
                <a:latin typeface="Comic Sans MS" pitchFamily="66" charset="0"/>
              </a:rPr>
              <a:t>është</a:t>
            </a:r>
            <a:r>
              <a:rPr lang="en-US" dirty="0">
                <a:latin typeface="Comic Sans MS" pitchFamily="66" charset="0"/>
              </a:rPr>
              <a:t> P</a:t>
            </a:r>
            <a:r>
              <a:rPr lang="en-US" baseline="-25000" dirty="0">
                <a:latin typeface="Comic Sans MS" pitchFamily="66" charset="0"/>
              </a:rPr>
              <a:t>E</a:t>
            </a:r>
            <a:r>
              <a:rPr lang="en-US" dirty="0">
                <a:latin typeface="Comic Sans MS" pitchFamily="66" charset="0"/>
              </a:rPr>
              <a:t> Q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.</a:t>
            </a:r>
          </a:p>
        </p:txBody>
      </p:sp>
      <p:sp>
        <p:nvSpPr>
          <p:cNvPr id="115743" name="Rectangle 31"/>
          <p:cNvSpPr>
            <a:spLocks noChangeArrowheads="1"/>
          </p:cNvSpPr>
          <p:nvPr/>
        </p:nvSpPr>
        <p:spPr bwMode="auto">
          <a:xfrm>
            <a:off x="1390650" y="3716338"/>
            <a:ext cx="1724025" cy="1343025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5744" name="Rectangle 32"/>
          <p:cNvSpPr>
            <a:spLocks noChangeArrowheads="1"/>
          </p:cNvSpPr>
          <p:nvPr/>
        </p:nvSpPr>
        <p:spPr bwMode="auto">
          <a:xfrm>
            <a:off x="4648200" y="685800"/>
            <a:ext cx="3900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dirty="0">
                <a:latin typeface="Symbol" pitchFamily="18" charset="2"/>
              </a:rPr>
              <a:t>p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dirty="0" err="1">
                <a:latin typeface="Comic Sans MS" pitchFamily="66" charset="0"/>
              </a:rPr>
              <a:t>është</a:t>
            </a:r>
            <a:r>
              <a:rPr lang="en-US" dirty="0">
                <a:latin typeface="Comic Sans MS" pitchFamily="66" charset="0"/>
              </a:rPr>
              <a:t> TR - TC, </a:t>
            </a:r>
            <a:r>
              <a:rPr lang="en-US" dirty="0" err="1">
                <a:latin typeface="Comic Sans MS" pitchFamily="66" charset="0"/>
              </a:rPr>
              <a:t>pra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sz="1600" dirty="0">
                <a:latin typeface="Comic Sans MS" pitchFamily="66" charset="0"/>
              </a:rPr>
              <a:t>P</a:t>
            </a:r>
            <a:r>
              <a:rPr lang="en-US" sz="1600" baseline="-25000" dirty="0">
                <a:latin typeface="Comic Sans MS" pitchFamily="66" charset="0"/>
              </a:rPr>
              <a:t>E</a:t>
            </a:r>
            <a:r>
              <a:rPr lang="en-US" sz="1600" dirty="0">
                <a:latin typeface="Comic Sans MS" pitchFamily="66" charset="0"/>
              </a:rPr>
              <a:t> -C</a:t>
            </a:r>
            <a:r>
              <a:rPr lang="en-US" sz="1600" baseline="-25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)Q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 = </a:t>
            </a:r>
            <a:r>
              <a:rPr lang="en-US" dirty="0">
                <a:latin typeface="Symbol" pitchFamily="18" charset="2"/>
              </a:rPr>
              <a:t>p.</a:t>
            </a:r>
          </a:p>
        </p:txBody>
      </p:sp>
      <p:sp>
        <p:nvSpPr>
          <p:cNvPr id="115745" name="Rectangle 33"/>
          <p:cNvSpPr>
            <a:spLocks noChangeArrowheads="1"/>
          </p:cNvSpPr>
          <p:nvPr/>
        </p:nvSpPr>
        <p:spPr bwMode="auto">
          <a:xfrm>
            <a:off x="1371600" y="3697288"/>
            <a:ext cx="1735138" cy="447675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5746" name="Rectangle 34"/>
          <p:cNvSpPr>
            <a:spLocks noChangeArrowheads="1"/>
          </p:cNvSpPr>
          <p:nvPr/>
        </p:nvSpPr>
        <p:spPr bwMode="auto">
          <a:xfrm>
            <a:off x="1905000" y="3570288"/>
            <a:ext cx="407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>
                <a:latin typeface="Symbol" pitchFamily="18" charset="2"/>
              </a:rPr>
              <a:t>p</a:t>
            </a:r>
          </a:p>
        </p:txBody>
      </p:sp>
      <p:sp>
        <p:nvSpPr>
          <p:cNvPr id="115747" name="Rectangle 35"/>
          <p:cNvSpPr>
            <a:spLocks noChangeArrowheads="1"/>
          </p:cNvSpPr>
          <p:nvPr/>
        </p:nvSpPr>
        <p:spPr bwMode="auto">
          <a:xfrm>
            <a:off x="550863" y="1163638"/>
            <a:ext cx="6645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latin typeface="Comic Sans MS" pitchFamily="66" charset="0"/>
              </a:rPr>
              <a:t>Duke e </a:t>
            </a:r>
            <a:r>
              <a:rPr lang="en-US" sz="2000" dirty="0" err="1">
                <a:latin typeface="Comic Sans MS" pitchFamily="66" charset="0"/>
              </a:rPr>
              <a:t>rritur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prodhimin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nga</a:t>
            </a:r>
            <a:r>
              <a:rPr lang="en-US" sz="2000" dirty="0">
                <a:latin typeface="Comic Sans MS" pitchFamily="66" charset="0"/>
              </a:rPr>
              <a:t> Q</a:t>
            </a:r>
            <a:r>
              <a:rPr lang="en-US" sz="2000" baseline="-25000" dirty="0">
                <a:latin typeface="Comic Sans MS" pitchFamily="66" charset="0"/>
              </a:rPr>
              <a:t>3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</a:t>
            </a:r>
            <a:r>
              <a:rPr lang="en-US" sz="2000" dirty="0">
                <a:latin typeface="Comic Sans MS" pitchFamily="66" charset="0"/>
              </a:rPr>
              <a:t> Q*, TC do </a:t>
            </a:r>
            <a:r>
              <a:rPr lang="en-US" sz="2000" dirty="0" err="1">
                <a:latin typeface="Comic Sans MS" pitchFamily="66" charset="0"/>
              </a:rPr>
              <a:t>të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rritët</a:t>
            </a:r>
            <a:r>
              <a:rPr lang="en-US" sz="2000" dirty="0">
                <a:latin typeface="Comic Sans MS" pitchFamily="66" charset="0"/>
              </a:rPr>
              <a:t>;</a:t>
            </a:r>
          </a:p>
        </p:txBody>
      </p:sp>
      <p:sp>
        <p:nvSpPr>
          <p:cNvPr id="115748" name="Rectangle 36"/>
          <p:cNvSpPr>
            <a:spLocks noChangeArrowheads="1"/>
          </p:cNvSpPr>
          <p:nvPr/>
        </p:nvSpPr>
        <p:spPr bwMode="auto">
          <a:xfrm>
            <a:off x="3402013" y="5078413"/>
            <a:ext cx="541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Q*</a:t>
            </a:r>
          </a:p>
        </p:txBody>
      </p:sp>
      <p:sp>
        <p:nvSpPr>
          <p:cNvPr id="115749" name="Line 37"/>
          <p:cNvSpPr>
            <a:spLocks noChangeShapeType="1"/>
          </p:cNvSpPr>
          <p:nvPr/>
        </p:nvSpPr>
        <p:spPr bwMode="auto">
          <a:xfrm>
            <a:off x="3625850" y="3667125"/>
            <a:ext cx="0" cy="14430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3140075" y="3592513"/>
            <a:ext cx="485775" cy="1465262"/>
            <a:chOff x="1978" y="2263"/>
            <a:chExt cx="306" cy="923"/>
          </a:xfrm>
        </p:grpSpPr>
        <p:sp>
          <p:nvSpPr>
            <p:cNvPr id="99378" name="Rectangle 39"/>
            <p:cNvSpPr>
              <a:spLocks noChangeArrowheads="1"/>
            </p:cNvSpPr>
            <p:nvPr/>
          </p:nvSpPr>
          <p:spPr bwMode="auto">
            <a:xfrm>
              <a:off x="1986" y="2574"/>
              <a:ext cx="298" cy="61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99379" name="AutoShape 40"/>
            <p:cNvSpPr>
              <a:spLocks noChangeArrowheads="1"/>
            </p:cNvSpPr>
            <p:nvPr/>
          </p:nvSpPr>
          <p:spPr bwMode="auto">
            <a:xfrm rot="-5400000">
              <a:off x="1972" y="2269"/>
              <a:ext cx="318" cy="306"/>
            </a:xfrm>
            <a:prstGeom prst="rtTriangle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15753" name="Rectangle 41"/>
          <p:cNvSpPr>
            <a:spLocks noChangeArrowheads="1"/>
          </p:cNvSpPr>
          <p:nvPr/>
        </p:nvSpPr>
        <p:spPr bwMode="auto">
          <a:xfrm>
            <a:off x="3086100" y="4281488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latin typeface="Symbol" pitchFamily="18" charset="2"/>
              </a:rPr>
              <a:t>D</a:t>
            </a:r>
            <a:r>
              <a:rPr lang="en-US" sz="1600">
                <a:latin typeface="Comic Sans MS" pitchFamily="66" charset="0"/>
              </a:rPr>
              <a:t>TC</a:t>
            </a:r>
          </a:p>
        </p:txBody>
      </p:sp>
      <p:sp>
        <p:nvSpPr>
          <p:cNvPr id="115754" name="Rectangle 42"/>
          <p:cNvSpPr>
            <a:spLocks noChangeArrowheads="1"/>
          </p:cNvSpPr>
          <p:nvPr/>
        </p:nvSpPr>
        <p:spPr bwMode="auto">
          <a:xfrm>
            <a:off x="1143000" y="1524000"/>
            <a:ext cx="204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latin typeface="Comic Sans MS" pitchFamily="66" charset="0"/>
              </a:rPr>
              <a:t>TR do </a:t>
            </a:r>
            <a:r>
              <a:rPr lang="en-US" sz="2000" dirty="0" err="1">
                <a:latin typeface="Comic Sans MS" pitchFamily="66" charset="0"/>
              </a:rPr>
              <a:t>të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rritët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15755" name="Rectangle 43"/>
          <p:cNvSpPr>
            <a:spLocks noChangeArrowheads="1"/>
          </p:cNvSpPr>
          <p:nvPr/>
        </p:nvSpPr>
        <p:spPr bwMode="auto">
          <a:xfrm>
            <a:off x="3165475" y="3678238"/>
            <a:ext cx="407988" cy="1381125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15756" name="Rectangle 44"/>
          <p:cNvSpPr>
            <a:spLocks noChangeArrowheads="1"/>
          </p:cNvSpPr>
          <p:nvPr/>
        </p:nvSpPr>
        <p:spPr bwMode="auto">
          <a:xfrm>
            <a:off x="3571875" y="4067175"/>
            <a:ext cx="573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latin typeface="Symbol" pitchFamily="18" charset="2"/>
              </a:rPr>
              <a:t>D</a:t>
            </a:r>
            <a:r>
              <a:rPr lang="en-US" sz="1600">
                <a:latin typeface="Comic Sans MS" pitchFamily="66" charset="0"/>
              </a:rPr>
              <a:t>TR</a:t>
            </a:r>
          </a:p>
        </p:txBody>
      </p:sp>
      <p:sp>
        <p:nvSpPr>
          <p:cNvPr id="115757" name="Rectangle 45"/>
          <p:cNvSpPr>
            <a:spLocks noChangeArrowheads="1"/>
          </p:cNvSpPr>
          <p:nvPr/>
        </p:nvSpPr>
        <p:spPr bwMode="auto">
          <a:xfrm>
            <a:off x="3033713" y="147955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 </a:t>
            </a:r>
            <a:r>
              <a:rPr lang="en-US" sz="2400">
                <a:latin typeface="Symbol" pitchFamily="18" charset="2"/>
              </a:rPr>
              <a:t>Dp </a:t>
            </a:r>
            <a:r>
              <a:rPr lang="en-US" sz="2000">
                <a:latin typeface="Comic Sans MS" pitchFamily="66" charset="0"/>
              </a:rPr>
              <a:t>është fusha mbi MC dhe nën MR</a:t>
            </a:r>
            <a:r>
              <a:rPr lang="en-US" sz="2400">
                <a:latin typeface="Comic Sans MS" pitchFamily="66" charset="0"/>
              </a:rPr>
              <a:t>.</a:t>
            </a:r>
          </a:p>
        </p:txBody>
      </p:sp>
      <p:sp>
        <p:nvSpPr>
          <p:cNvPr id="115758" name="AutoShape 46"/>
          <p:cNvSpPr>
            <a:spLocks noChangeArrowheads="1"/>
          </p:cNvSpPr>
          <p:nvPr/>
        </p:nvSpPr>
        <p:spPr bwMode="auto">
          <a:xfrm rot="5400000">
            <a:off x="3189288" y="3703638"/>
            <a:ext cx="434975" cy="396875"/>
          </a:xfrm>
          <a:prstGeom prst="rtTriangle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2949575" y="2660650"/>
            <a:ext cx="708025" cy="973138"/>
            <a:chOff x="1858" y="1676"/>
            <a:chExt cx="446" cy="613"/>
          </a:xfrm>
        </p:grpSpPr>
        <p:sp>
          <p:nvSpPr>
            <p:cNvPr id="99376" name="AutoShape 48"/>
            <p:cNvSpPr>
              <a:spLocks noChangeArrowheads="1"/>
            </p:cNvSpPr>
            <p:nvPr/>
          </p:nvSpPr>
          <p:spPr bwMode="auto">
            <a:xfrm>
              <a:off x="1858" y="1676"/>
              <a:ext cx="446" cy="613"/>
            </a:xfrm>
            <a:prstGeom prst="downArrow">
              <a:avLst>
                <a:gd name="adj1" fmla="val 50000"/>
                <a:gd name="adj2" fmla="val 68741"/>
              </a:avLst>
            </a:prstGeom>
            <a:solidFill>
              <a:srgbClr val="FF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99377" name="Rectangle 49"/>
            <p:cNvSpPr>
              <a:spLocks noChangeArrowheads="1"/>
            </p:cNvSpPr>
            <p:nvPr/>
          </p:nvSpPr>
          <p:spPr bwMode="auto">
            <a:xfrm>
              <a:off x="1886" y="1851"/>
              <a:ext cx="3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latin typeface="Symbol" pitchFamily="18" charset="2"/>
                </a:rPr>
                <a:t>Dp</a:t>
              </a:r>
            </a:p>
          </p:txBody>
        </p:sp>
      </p:grpSp>
      <p:sp>
        <p:nvSpPr>
          <p:cNvPr id="115762" name="Rectangle 50"/>
          <p:cNvSpPr>
            <a:spLocks noChangeArrowheads="1"/>
          </p:cNvSpPr>
          <p:nvPr/>
        </p:nvSpPr>
        <p:spPr bwMode="auto">
          <a:xfrm>
            <a:off x="4689475" y="3667125"/>
            <a:ext cx="3733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FF3300"/>
                </a:solidFill>
                <a:latin typeface="Comic Sans MS" pitchFamily="66" charset="0"/>
              </a:rPr>
              <a:t>MAXIMUMi </a:t>
            </a:r>
            <a:r>
              <a:rPr lang="en-US" sz="4000">
                <a:solidFill>
                  <a:srgbClr val="FF3300"/>
                </a:solidFill>
                <a:latin typeface="Symbol" pitchFamily="18" charset="2"/>
              </a:rPr>
              <a:t>p</a:t>
            </a:r>
            <a:r>
              <a:rPr lang="en-US" sz="2400">
                <a:solidFill>
                  <a:srgbClr val="FF3300"/>
                </a:solidFill>
                <a:latin typeface="Comic Sans MS" pitchFamily="66" charset="0"/>
              </a:rPr>
              <a:t> është kur</a:t>
            </a:r>
            <a:br>
              <a:rPr lang="en-US" sz="2400">
                <a:solidFill>
                  <a:srgbClr val="FF3300"/>
                </a:solidFill>
                <a:latin typeface="Comic Sans MS" pitchFamily="66" charset="0"/>
              </a:rPr>
            </a:br>
            <a:r>
              <a:rPr lang="en-US" sz="2400">
                <a:solidFill>
                  <a:srgbClr val="FF3300"/>
                </a:solidFill>
                <a:latin typeface="Comic Sans MS" pitchFamily="66" charset="0"/>
              </a:rPr>
              <a:t>MC = MR !</a:t>
            </a:r>
          </a:p>
        </p:txBody>
      </p:sp>
      <p:sp>
        <p:nvSpPr>
          <p:cNvPr id="115763" name="Rectangle 51"/>
          <p:cNvSpPr>
            <a:spLocks noChangeArrowheads="1"/>
          </p:cNvSpPr>
          <p:nvPr/>
        </p:nvSpPr>
        <p:spPr bwMode="auto">
          <a:xfrm>
            <a:off x="3298825" y="2452688"/>
            <a:ext cx="71278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9600" b="1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15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"/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75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75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"/>
                                        <p:tgtEl>
                                          <p:spTgt spid="115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75"/>
                                        <p:tgtEl>
                                          <p:spTgt spid="115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5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5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5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5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5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5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57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5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5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300"/>
                                        <p:tgtEl>
                                          <p:spTgt spid="115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300"/>
                                        <p:tgtEl>
                                          <p:spTgt spid="115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4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9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75"/>
                                        <p:tgtEl>
                                          <p:spTgt spid="115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5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300"/>
                                        <p:tgtEl>
                                          <p:spTgt spid="115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50"/>
                            </p:stCondLst>
                            <p:childTnLst>
                              <p:par>
                                <p:cTn id="8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157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5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75"/>
                                        <p:tgtEl>
                                          <p:spTgt spid="115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75"/>
                            </p:stCondLst>
                            <p:childTnLst>
                              <p:par>
                                <p:cTn id="9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1157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 Regis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575"/>
                            </p:stCondLst>
                            <p:childTnLst>
                              <p:par>
                                <p:cTn id="9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75" fill="hold"/>
                                        <p:tgtEl>
                                          <p:spTgt spid="1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75" fill="hold"/>
                                        <p:tgtEl>
                                          <p:spTgt spid="1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300"/>
                                        <p:tgtEl>
                                          <p:spTgt spid="1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2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7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15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200"/>
                            </p:stCondLst>
                            <p:childTnLst>
                              <p:par>
                                <p:cTn id="11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700"/>
                            </p:stCondLst>
                            <p:childTnLst>
                              <p:par>
                                <p:cTn id="1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75" fill="hold"/>
                                        <p:tgtEl>
                                          <p:spTgt spid="115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75" fill="hold"/>
                                        <p:tgtEl>
                                          <p:spTgt spid="115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925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300"/>
                                        <p:tgtEl>
                                          <p:spTgt spid="115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425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157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925"/>
                            </p:stCondLst>
                            <p:childTnLst>
                              <p:par>
                                <p:cTn id="12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75" fill="hold"/>
                                        <p:tgtEl>
                                          <p:spTgt spid="115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75" fill="hold"/>
                                        <p:tgtEl>
                                          <p:spTgt spid="115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15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15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 Regis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300" fill="hold"/>
                                        <p:tgtEl>
                                          <p:spTgt spid="115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300" fill="hold"/>
                                        <p:tgtEl>
                                          <p:spTgt spid="115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Gunshot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9" grpId="0" build="p" autoUpdateAnimBg="0" advAuto="0"/>
      <p:bldP spid="115720" grpId="0" animBg="1"/>
      <p:bldP spid="115721" grpId="0" build="p" autoUpdateAnimBg="0" advAuto="0"/>
      <p:bldP spid="115726" grpId="0" build="p" autoUpdateAnimBg="0" advAuto="0"/>
      <p:bldP spid="115727" grpId="0" animBg="1"/>
      <p:bldP spid="115728" grpId="0" build="p" autoUpdateAnimBg="0" advAuto="0"/>
      <p:bldP spid="115729" grpId="0" autoUpdateAnimBg="0"/>
      <p:bldP spid="115730" grpId="0" animBg="1"/>
      <p:bldP spid="115731" grpId="0" autoUpdateAnimBg="0"/>
      <p:bldP spid="115732" grpId="0" animBg="1"/>
      <p:bldP spid="115733" grpId="0" autoUpdateAnimBg="0"/>
      <p:bldP spid="115734" grpId="0" autoUpdateAnimBg="0"/>
      <p:bldP spid="115735" grpId="0" animBg="1"/>
      <p:bldP spid="115736" grpId="0" animBg="1"/>
      <p:bldP spid="115737" grpId="0" build="p" autoUpdateAnimBg="0" advAuto="0"/>
      <p:bldP spid="115738" grpId="0" build="p" autoUpdateAnimBg="0"/>
      <p:bldP spid="115739" grpId="0" animBg="1"/>
      <p:bldP spid="115741" grpId="0" build="p" autoUpdateAnimBg="0" advAuto="0"/>
      <p:bldP spid="115742" grpId="0" build="p" autoUpdateAnimBg="0" advAuto="0"/>
      <p:bldP spid="115743" grpId="0" animBg="1"/>
      <p:bldP spid="115744" grpId="0" build="p" autoUpdateAnimBg="0" advAuto="0"/>
      <p:bldP spid="115745" grpId="0" animBg="1"/>
      <p:bldP spid="115746" grpId="0" build="p" autoUpdateAnimBg="0" advAuto="0"/>
      <p:bldP spid="115747" grpId="0" build="p" autoUpdateAnimBg="0"/>
      <p:bldP spid="115748" grpId="0" autoUpdateAnimBg="0"/>
      <p:bldP spid="115749" grpId="0" animBg="1"/>
      <p:bldP spid="115753" grpId="0" build="p" autoUpdateAnimBg="0" advAuto="0"/>
      <p:bldP spid="115754" grpId="0" build="p" autoUpdateAnimBg="0" advAuto="0"/>
      <p:bldP spid="115755" grpId="0" animBg="1"/>
      <p:bldP spid="115756" grpId="0" build="p" autoUpdateAnimBg="0" advAuto="0"/>
      <p:bldP spid="115757" grpId="0" build="p" autoUpdateAnimBg="0"/>
      <p:bldP spid="115758" grpId="0" animBg="1"/>
      <p:bldP spid="115762" grpId="0" build="p" autoUpdateAnimBg="0"/>
      <p:bldP spid="11576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/>
              <a:t>Konkurrenca</a:t>
            </a:r>
            <a:r>
              <a:rPr lang="en-US" sz="3200" dirty="0"/>
              <a:t> e </a:t>
            </a:r>
            <a:r>
              <a:rPr lang="en-US" sz="3200" dirty="0" err="1"/>
              <a:t>plotë</a:t>
            </a:r>
            <a:r>
              <a:rPr lang="en-US" sz="3200" dirty="0"/>
              <a:t> </a:t>
            </a:r>
            <a:r>
              <a:rPr lang="en-US" sz="3200" dirty="0" err="1"/>
              <a:t>dhe</a:t>
            </a:r>
            <a:r>
              <a:rPr lang="en-US" sz="3200" dirty="0"/>
              <a:t> </a:t>
            </a:r>
            <a:r>
              <a:rPr lang="en-US" sz="3200" dirty="0" err="1"/>
              <a:t>karakteristikat</a:t>
            </a:r>
            <a:r>
              <a:rPr lang="en-US" sz="3200" dirty="0"/>
              <a:t> </a:t>
            </a:r>
            <a:r>
              <a:rPr lang="en-US" sz="3200" dirty="0" err="1"/>
              <a:t>kyqe</a:t>
            </a:r>
            <a:endParaRPr lang="en-US" sz="3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95350" y="1673225"/>
            <a:ext cx="7620000" cy="51847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/>
              <a:t>Tregu</a:t>
            </a:r>
            <a:r>
              <a:rPr lang="en-US" sz="2800" dirty="0"/>
              <a:t> me </a:t>
            </a:r>
            <a:r>
              <a:rPr lang="en-US" sz="2800" dirty="0" err="1"/>
              <a:t>konkurrencë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plot</a:t>
            </a:r>
            <a:r>
              <a:rPr lang="en-US" sz="2800" dirty="0" err="1">
                <a:latin typeface="+mj-lt"/>
              </a:rPr>
              <a:t>ë</a:t>
            </a:r>
            <a:r>
              <a:rPr lang="en-US" sz="2800" dirty="0" err="1"/>
              <a:t>-asnjë</a:t>
            </a:r>
            <a:r>
              <a:rPr lang="en-US" sz="2800" dirty="0"/>
              <a:t> </a:t>
            </a:r>
            <a:r>
              <a:rPr lang="en-US" sz="2800" dirty="0" err="1"/>
              <a:t>shitës</a:t>
            </a:r>
            <a:r>
              <a:rPr lang="en-US" sz="2800" dirty="0"/>
              <a:t> apo </a:t>
            </a:r>
            <a:r>
              <a:rPr lang="en-US" sz="2800" dirty="0" err="1"/>
              <a:t>blerës</a:t>
            </a:r>
            <a:r>
              <a:rPr lang="en-US" sz="2800" dirty="0"/>
              <a:t> </a:t>
            </a:r>
            <a:r>
              <a:rPr lang="en-US" sz="2800" dirty="0" err="1"/>
              <a:t>nuk</a:t>
            </a:r>
            <a:r>
              <a:rPr lang="en-US" sz="2800" dirty="0"/>
              <a:t> ka </a:t>
            </a:r>
            <a:r>
              <a:rPr lang="en-US" sz="2800" dirty="0" err="1"/>
              <a:t>fuqi</a:t>
            </a:r>
            <a:r>
              <a:rPr lang="en-US" sz="2800" dirty="0"/>
              <a:t> </a:t>
            </a:r>
            <a:r>
              <a:rPr lang="en-US" sz="2800" dirty="0" err="1"/>
              <a:t>tregu</a:t>
            </a:r>
            <a:r>
              <a:rPr lang="en-US" sz="2800" dirty="0"/>
              <a:t>. </a:t>
            </a:r>
            <a:endParaRPr lang="sq-AL" sz="2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/>
              <a:t>Karakteristikat</a:t>
            </a:r>
            <a:r>
              <a:rPr lang="sq-AL" sz="2800" dirty="0"/>
              <a:t> e tregut janë:</a:t>
            </a:r>
            <a:endParaRPr lang="en-US" sz="2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800" dirty="0"/>
              <a:t>Ka </a:t>
            </a:r>
            <a:r>
              <a:rPr lang="en-US" sz="2800" dirty="0" err="1"/>
              <a:t>shumë</a:t>
            </a:r>
            <a:r>
              <a:rPr lang="en-US" sz="2800" dirty="0"/>
              <a:t> </a:t>
            </a:r>
            <a:r>
              <a:rPr lang="en-US" sz="2800" dirty="0" err="1"/>
              <a:t>blerës</a:t>
            </a:r>
            <a:r>
              <a:rPr lang="en-US" sz="2800" dirty="0"/>
              <a:t>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dirty="0" err="1"/>
              <a:t>shitës</a:t>
            </a:r>
            <a:r>
              <a:rPr lang="en-US" sz="2800" dirty="0"/>
              <a:t>;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800" dirty="0" err="1"/>
              <a:t>Produktet</a:t>
            </a:r>
            <a:r>
              <a:rPr lang="en-US" sz="2800" dirty="0"/>
              <a:t> </a:t>
            </a:r>
            <a:r>
              <a:rPr lang="en-US" sz="2800" dirty="0" err="1"/>
              <a:t>janë</a:t>
            </a:r>
            <a:r>
              <a:rPr lang="en-US" sz="2800" dirty="0"/>
              <a:t> </a:t>
            </a:r>
            <a:r>
              <a:rPr lang="en-US" sz="2800" dirty="0" err="1"/>
              <a:t>homogjene</a:t>
            </a:r>
            <a:r>
              <a:rPr lang="en-US" sz="2800" dirty="0"/>
              <a:t>;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800" dirty="0" err="1"/>
              <a:t>Nuk</a:t>
            </a:r>
            <a:r>
              <a:rPr lang="en-US" sz="2800" dirty="0"/>
              <a:t> ka </a:t>
            </a:r>
            <a:r>
              <a:rPr lang="en-US" sz="2800" dirty="0" err="1"/>
              <a:t>barriera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hyrjes</a:t>
            </a:r>
            <a:r>
              <a:rPr lang="en-US" sz="2800" dirty="0"/>
              <a:t>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dirty="0" err="1"/>
              <a:t>daljes</a:t>
            </a:r>
            <a:r>
              <a:rPr lang="en-US" sz="2800" dirty="0"/>
              <a:t> </a:t>
            </a:r>
            <a:r>
              <a:rPr lang="en-US" sz="2800" dirty="0" err="1"/>
              <a:t>nga</a:t>
            </a:r>
            <a:r>
              <a:rPr lang="en-US" sz="2800" dirty="0"/>
              <a:t> </a:t>
            </a:r>
            <a:r>
              <a:rPr lang="en-US" sz="2800" dirty="0" err="1"/>
              <a:t>tregu</a:t>
            </a:r>
            <a:r>
              <a:rPr lang="en-US" sz="2800" dirty="0"/>
              <a:t>;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800" dirty="0" err="1"/>
              <a:t>Informacione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plota</a:t>
            </a:r>
            <a:r>
              <a:rPr lang="en-US" sz="2800" dirty="0"/>
              <a:t>;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800" dirty="0"/>
              <a:t>Firma </a:t>
            </a:r>
            <a:r>
              <a:rPr lang="en-US" sz="2800" dirty="0" err="1"/>
              <a:t>synon</a:t>
            </a:r>
            <a:r>
              <a:rPr lang="en-US" sz="2800" dirty="0"/>
              <a:t> </a:t>
            </a:r>
            <a:r>
              <a:rPr lang="en-US" sz="2800" dirty="0" err="1"/>
              <a:t>maksimizimin</a:t>
            </a:r>
            <a:r>
              <a:rPr lang="en-US" sz="2800" dirty="0"/>
              <a:t> e </a:t>
            </a:r>
            <a:r>
              <a:rPr lang="en-US" sz="2800" dirty="0" err="1"/>
              <a:t>profitit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saj</a:t>
            </a:r>
            <a:r>
              <a:rPr lang="en-US" sz="2800" dirty="0"/>
              <a:t>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3200" dirty="0"/>
          </a:p>
        </p:txBody>
      </p:sp>
    </p:spTree>
  </p:cSld>
  <p:clrMapOvr>
    <a:masterClrMapping/>
  </p:clrMapOvr>
  <p:transition advTm="2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/>
              <a:t>Ekuilibri n</a:t>
            </a:r>
            <a:r>
              <a:rPr lang="en-US">
                <a:cs typeface="Arial" pitchFamily="34" charset="0"/>
              </a:rPr>
              <a:t>ë periudhen afatshkurtër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22916"/>
            <a:ext cx="706755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err="1"/>
              <a:t>N</a:t>
            </a:r>
            <a:r>
              <a:rPr lang="en-US" sz="2800" dirty="0" err="1">
                <a:cs typeface="Arial" pitchFamily="34" charset="0"/>
              </a:rPr>
              <a:t>ë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konkurrencen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perfekte</a:t>
            </a:r>
            <a:r>
              <a:rPr lang="en-US" sz="2800" dirty="0">
                <a:cs typeface="Arial" pitchFamily="34" charset="0"/>
              </a:rPr>
              <a:t>, </a:t>
            </a:r>
            <a:r>
              <a:rPr lang="en-US" sz="2800" dirty="0" err="1">
                <a:cs typeface="Arial" pitchFamily="34" charset="0"/>
              </a:rPr>
              <a:t>tregu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barazon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preferencat</a:t>
            </a:r>
            <a:r>
              <a:rPr lang="en-US" sz="2800" dirty="0">
                <a:cs typeface="Arial" pitchFamily="34" charset="0"/>
              </a:rPr>
              <a:t> e </a:t>
            </a:r>
            <a:r>
              <a:rPr lang="en-US" sz="2800" dirty="0" err="1">
                <a:cs typeface="Arial" pitchFamily="34" charset="0"/>
              </a:rPr>
              <a:t>shitjes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dhe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blerjes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përkatësisht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shitësve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dhe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blerësve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dhe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në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këtë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mënyrë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përcakton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çmimin</a:t>
            </a:r>
            <a:r>
              <a:rPr lang="en-US" sz="2800" dirty="0">
                <a:cs typeface="Arial" pitchFamily="34" charset="0"/>
              </a:rPr>
              <a:t> e </a:t>
            </a:r>
            <a:r>
              <a:rPr lang="en-US" sz="2800" dirty="0" err="1">
                <a:cs typeface="Arial" pitchFamily="34" charset="0"/>
              </a:rPr>
              <a:t>tregut</a:t>
            </a:r>
            <a:r>
              <a:rPr lang="sq-AL" sz="2800" dirty="0">
                <a:cs typeface="Arial" pitchFamily="34" charset="0"/>
              </a:rPr>
              <a:t>.</a:t>
            </a:r>
          </a:p>
          <a:p>
            <a:pPr eaLnBrk="1" hangingPunct="1"/>
            <a:r>
              <a:rPr lang="en-US" sz="2800" dirty="0" err="1"/>
              <a:t>Bl</a:t>
            </a:r>
            <a:r>
              <a:rPr lang="en-US" sz="2800" dirty="0" err="1">
                <a:cs typeface="Arial" pitchFamily="34" charset="0"/>
              </a:rPr>
              <a:t>ërsit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dhe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shitësit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ndahen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të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kënaqur</a:t>
            </a:r>
            <a:r>
              <a:rPr lang="en-US" sz="2800" dirty="0">
                <a:cs typeface="Arial" pitchFamily="34" charset="0"/>
              </a:rPr>
              <a:t> me </a:t>
            </a:r>
            <a:r>
              <a:rPr lang="en-US" sz="2800" dirty="0" err="1">
                <a:cs typeface="Arial" pitchFamily="34" charset="0"/>
              </a:rPr>
              <a:t>sasinë</a:t>
            </a:r>
            <a:r>
              <a:rPr lang="en-US" sz="2800" dirty="0">
                <a:cs typeface="Arial" pitchFamily="34" charset="0"/>
              </a:rPr>
              <a:t> e </a:t>
            </a:r>
            <a:r>
              <a:rPr lang="en-US" sz="2800" dirty="0" err="1">
                <a:cs typeface="Arial" pitchFamily="34" charset="0"/>
              </a:rPr>
              <a:t>ofruar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dhe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sasinë</a:t>
            </a:r>
            <a:r>
              <a:rPr lang="en-US" sz="2800" dirty="0">
                <a:cs typeface="Arial" pitchFamily="34" charset="0"/>
              </a:rPr>
              <a:t> e </a:t>
            </a:r>
            <a:r>
              <a:rPr lang="en-US" sz="2800" dirty="0" err="1">
                <a:cs typeface="Arial" pitchFamily="34" charset="0"/>
              </a:rPr>
              <a:t>blerë</a:t>
            </a:r>
            <a:r>
              <a:rPr lang="sq-AL" sz="2800" dirty="0">
                <a:cs typeface="Arial" pitchFamily="34" charset="0"/>
              </a:rPr>
              <a:t>.</a:t>
            </a:r>
            <a:endParaRPr lang="en-US" sz="2800" dirty="0">
              <a:cs typeface="Arial" pitchFamily="34" charset="0"/>
            </a:endParaRPr>
          </a:p>
          <a:p>
            <a:pPr eaLnBrk="1" hangingPunct="1"/>
            <a:r>
              <a:rPr lang="en-US" sz="2800" dirty="0" err="1"/>
              <a:t>Firmat</a:t>
            </a:r>
            <a:r>
              <a:rPr lang="en-US" sz="2800" dirty="0"/>
              <a:t> </a:t>
            </a:r>
            <a:r>
              <a:rPr lang="en-US" sz="2800" dirty="0" err="1"/>
              <a:t>konkurruese</a:t>
            </a:r>
            <a:r>
              <a:rPr lang="en-US" sz="2800" dirty="0"/>
              <a:t> </a:t>
            </a:r>
            <a:r>
              <a:rPr lang="en-US" sz="2800" dirty="0" err="1"/>
              <a:t>mund</a:t>
            </a:r>
            <a:r>
              <a:rPr lang="en-US" sz="2800" dirty="0"/>
              <a:t> </a:t>
            </a:r>
            <a:r>
              <a:rPr lang="en-US" sz="2800" dirty="0" err="1"/>
              <a:t>t</a:t>
            </a:r>
            <a:r>
              <a:rPr lang="en-US" sz="2800" dirty="0" err="1">
                <a:cs typeface="Arial" pitchFamily="34" charset="0"/>
              </a:rPr>
              <a:t>ë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arrijë</a:t>
            </a:r>
            <a:r>
              <a:rPr lang="en-US" sz="2800" dirty="0">
                <a:cs typeface="Arial" pitchFamily="34" charset="0"/>
              </a:rPr>
              <a:t> profit </a:t>
            </a:r>
            <a:r>
              <a:rPr lang="en-US" sz="2800" dirty="0" err="1">
                <a:cs typeface="Arial" pitchFamily="34" charset="0"/>
              </a:rPr>
              <a:t>ekonomik</a:t>
            </a:r>
            <a:r>
              <a:rPr lang="en-US" sz="2800" dirty="0">
                <a:cs typeface="Arial" pitchFamily="34" charset="0"/>
              </a:rPr>
              <a:t> apo </a:t>
            </a:r>
            <a:r>
              <a:rPr lang="en-US" sz="2800" dirty="0" err="1">
                <a:cs typeface="Arial" pitchFamily="34" charset="0"/>
              </a:rPr>
              <a:t>humbje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ekonomike</a:t>
            </a:r>
            <a:r>
              <a:rPr lang="sq-AL" sz="2800" dirty="0">
                <a:cs typeface="Arial" pitchFamily="34" charset="0"/>
              </a:rPr>
              <a:t>.</a:t>
            </a:r>
            <a:endParaRPr lang="en-US" sz="2800" dirty="0"/>
          </a:p>
        </p:txBody>
      </p:sp>
    </p:spTree>
  </p:cSld>
  <p:clrMapOvr>
    <a:masterClrMapping/>
  </p:clrMapOvr>
  <p:transition advTm="2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/>
              <a:t>Konkurreca perfekte p</a:t>
            </a:r>
            <a:r>
              <a:rPr lang="en-US">
                <a:cs typeface="Arial" pitchFamily="34" charset="0"/>
              </a:rPr>
              <a:t>ërmbledhje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5563" y="1744663"/>
            <a:ext cx="8997950" cy="4294187"/>
            <a:chOff x="44" y="1099"/>
            <a:chExt cx="5668" cy="2705"/>
          </a:xfrm>
        </p:grpSpPr>
        <p:cxnSp>
          <p:nvCxnSpPr>
            <p:cNvPr id="101382" name="AutoShape 9"/>
            <p:cNvCxnSpPr>
              <a:cxnSpLocks noChangeShapeType="1"/>
            </p:cNvCxnSpPr>
            <p:nvPr/>
          </p:nvCxnSpPr>
          <p:spPr bwMode="auto">
            <a:xfrm rot="16200000" flipH="1">
              <a:off x="1764" y="2631"/>
              <a:ext cx="623" cy="312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1383" name="AutoShape 10"/>
            <p:cNvCxnSpPr>
              <a:cxnSpLocks noChangeShapeType="1"/>
            </p:cNvCxnSpPr>
            <p:nvPr/>
          </p:nvCxnSpPr>
          <p:spPr bwMode="auto">
            <a:xfrm rot="5400000">
              <a:off x="3372" y="2631"/>
              <a:ext cx="623" cy="312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01384" name="Rectangle 11"/>
            <p:cNvSpPr>
              <a:spLocks noChangeArrowheads="1"/>
            </p:cNvSpPr>
            <p:nvPr/>
          </p:nvSpPr>
          <p:spPr bwMode="auto">
            <a:xfrm>
              <a:off x="912" y="1099"/>
              <a:ext cx="1296" cy="585"/>
            </a:xfrm>
            <a:prstGeom prst="rect">
              <a:avLst/>
            </a:prstGeom>
            <a:solidFill>
              <a:srgbClr val="FFCC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>
                  <a:latin typeface="+mj-lt"/>
                </a:rPr>
                <a:t>Sasia e kerkuar ne cmime te ndyshme</a:t>
              </a:r>
              <a:endParaRPr lang="en-US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1385" name="Rectangle 12"/>
            <p:cNvSpPr>
              <a:spLocks noChangeArrowheads="1"/>
            </p:cNvSpPr>
            <p:nvPr/>
          </p:nvSpPr>
          <p:spPr bwMode="auto">
            <a:xfrm>
              <a:off x="3552" y="1099"/>
              <a:ext cx="1296" cy="585"/>
            </a:xfrm>
            <a:prstGeom prst="rect">
              <a:avLst/>
            </a:prstGeom>
            <a:solidFill>
              <a:srgbClr val="FFCC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>
                  <a:latin typeface="+mj-lt"/>
                </a:rPr>
                <a:t>Sasia e ofruar ne cmime te ndyshme</a:t>
              </a:r>
            </a:p>
          </p:txBody>
        </p:sp>
        <p:sp>
          <p:nvSpPr>
            <p:cNvPr id="101386" name="Rectangle 13"/>
            <p:cNvSpPr>
              <a:spLocks noChangeArrowheads="1"/>
            </p:cNvSpPr>
            <p:nvPr/>
          </p:nvSpPr>
          <p:spPr bwMode="auto">
            <a:xfrm>
              <a:off x="4128" y="3219"/>
              <a:ext cx="1296" cy="585"/>
            </a:xfrm>
            <a:prstGeom prst="rect">
              <a:avLst/>
            </a:prstGeom>
            <a:solidFill>
              <a:srgbClr val="CC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>
                  <a:latin typeface="+mj-lt"/>
                </a:rPr>
                <a:t>Sasia e ofruar nga firma</a:t>
              </a:r>
            </a:p>
          </p:txBody>
        </p:sp>
        <p:sp>
          <p:nvSpPr>
            <p:cNvPr id="101387" name="Rectangle 14"/>
            <p:cNvSpPr>
              <a:spLocks noChangeArrowheads="1"/>
            </p:cNvSpPr>
            <p:nvPr/>
          </p:nvSpPr>
          <p:spPr bwMode="auto">
            <a:xfrm>
              <a:off x="336" y="3219"/>
              <a:ext cx="1296" cy="585"/>
            </a:xfrm>
            <a:prstGeom prst="rect">
              <a:avLst/>
            </a:prstGeom>
            <a:solidFill>
              <a:srgbClr val="CC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>
                  <a:latin typeface="+mj-lt"/>
                </a:rPr>
                <a:t>Sasia e kerkuar nga konumatori</a:t>
              </a:r>
            </a:p>
          </p:txBody>
        </p:sp>
        <p:sp>
          <p:nvSpPr>
            <p:cNvPr id="101388" name="Text Box 15"/>
            <p:cNvSpPr txBox="1">
              <a:spLocks noChangeArrowheads="1"/>
            </p:cNvSpPr>
            <p:nvPr/>
          </p:nvSpPr>
          <p:spPr bwMode="auto">
            <a:xfrm>
              <a:off x="44" y="1161"/>
              <a:ext cx="820" cy="617"/>
            </a:xfrm>
            <a:prstGeom prst="rect">
              <a:avLst/>
            </a:prstGeom>
            <a:noFill/>
            <a:ln w="28575" algn="ctr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lnSpc>
                  <a:spcPct val="80000"/>
                </a:lnSpc>
              </a:pPr>
              <a:endParaRPr lang="en-US">
                <a:latin typeface="+mj-lt"/>
              </a:endParaRPr>
            </a:p>
            <a:p>
              <a:pPr algn="r">
                <a:lnSpc>
                  <a:spcPct val="80000"/>
                </a:lnSpc>
              </a:pPr>
              <a:r>
                <a:rPr lang="en-US">
                  <a:latin typeface="+mj-lt"/>
                </a:rPr>
                <a:t>Kurba individuale e kerkeses</a:t>
              </a:r>
            </a:p>
          </p:txBody>
        </p:sp>
        <p:sp>
          <p:nvSpPr>
            <p:cNvPr id="101389" name="Text Box 16"/>
            <p:cNvSpPr txBox="1">
              <a:spLocks noChangeArrowheads="1"/>
            </p:cNvSpPr>
            <p:nvPr/>
          </p:nvSpPr>
          <p:spPr bwMode="auto">
            <a:xfrm>
              <a:off x="4892" y="1161"/>
              <a:ext cx="820" cy="477"/>
            </a:xfrm>
            <a:prstGeom prst="rect">
              <a:avLst/>
            </a:prstGeom>
            <a:noFill/>
            <a:ln w="28575" algn="ctr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>
                  <a:latin typeface="+mj-lt"/>
                </a:rPr>
                <a:t>Kurba individuale e ofertes</a:t>
              </a:r>
            </a:p>
          </p:txBody>
        </p:sp>
        <p:sp>
          <p:nvSpPr>
            <p:cNvPr id="101390" name="Rectangle 17"/>
            <p:cNvSpPr>
              <a:spLocks noChangeArrowheads="1"/>
            </p:cNvSpPr>
            <p:nvPr/>
          </p:nvSpPr>
          <p:spPr bwMode="auto">
            <a:xfrm>
              <a:off x="1152" y="2015"/>
              <a:ext cx="1536" cy="582"/>
            </a:xfrm>
            <a:prstGeom prst="rect">
              <a:avLst/>
            </a:prstGeom>
            <a:solidFill>
              <a:srgbClr val="DDDDDD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>
                  <a:latin typeface="+mj-lt"/>
                </a:rPr>
                <a:t>Sasia e kerkuar nga te gjithe konsumatoret ne cmime te ndyshme</a:t>
              </a:r>
            </a:p>
          </p:txBody>
        </p:sp>
        <p:sp>
          <p:nvSpPr>
            <p:cNvPr id="101391" name="Rectangle 18"/>
            <p:cNvSpPr>
              <a:spLocks noChangeArrowheads="1"/>
            </p:cNvSpPr>
            <p:nvPr/>
          </p:nvSpPr>
          <p:spPr bwMode="auto">
            <a:xfrm>
              <a:off x="3072" y="2013"/>
              <a:ext cx="1536" cy="585"/>
            </a:xfrm>
            <a:prstGeom prst="rect">
              <a:avLst/>
            </a:prstGeom>
            <a:solidFill>
              <a:srgbClr val="DDDDDD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>
                  <a:latin typeface="+mj-lt"/>
                </a:rPr>
                <a:t>Sasia e ofruar nga te gjitha firmat ne cmime te ndyshme</a:t>
              </a:r>
            </a:p>
          </p:txBody>
        </p:sp>
        <p:sp>
          <p:nvSpPr>
            <p:cNvPr id="101392" name="Text Box 19"/>
            <p:cNvSpPr txBox="1">
              <a:spLocks noChangeArrowheads="1"/>
            </p:cNvSpPr>
            <p:nvPr/>
          </p:nvSpPr>
          <p:spPr bwMode="auto">
            <a:xfrm>
              <a:off x="288" y="2069"/>
              <a:ext cx="820" cy="477"/>
            </a:xfrm>
            <a:prstGeom prst="rect">
              <a:avLst/>
            </a:prstGeom>
            <a:noFill/>
            <a:ln w="28575" algn="ctr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>
                  <a:latin typeface="+mj-lt"/>
                </a:rPr>
                <a:t>Kurba e kerkeses ne treg</a:t>
              </a:r>
            </a:p>
          </p:txBody>
        </p:sp>
        <p:sp>
          <p:nvSpPr>
            <p:cNvPr id="101393" name="Text Box 20"/>
            <p:cNvSpPr txBox="1">
              <a:spLocks noChangeArrowheads="1"/>
            </p:cNvSpPr>
            <p:nvPr/>
          </p:nvSpPr>
          <p:spPr bwMode="auto">
            <a:xfrm>
              <a:off x="4656" y="2069"/>
              <a:ext cx="820" cy="477"/>
            </a:xfrm>
            <a:prstGeom prst="rect">
              <a:avLst/>
            </a:prstGeom>
            <a:noFill/>
            <a:ln w="28575" algn="ctr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>
                  <a:latin typeface="+mj-lt"/>
                </a:rPr>
                <a:t>Kurba e ofertes ne treg</a:t>
              </a:r>
            </a:p>
          </p:txBody>
        </p:sp>
        <p:cxnSp>
          <p:nvCxnSpPr>
            <p:cNvPr id="101394" name="AutoShape 21"/>
            <p:cNvCxnSpPr>
              <a:cxnSpLocks noChangeShapeType="1"/>
              <a:stCxn id="101404" idx="1"/>
              <a:endCxn id="101387" idx="3"/>
            </p:cNvCxnSpPr>
            <p:nvPr/>
          </p:nvCxnSpPr>
          <p:spPr bwMode="auto">
            <a:xfrm flipH="1">
              <a:off x="1632" y="3221"/>
              <a:ext cx="600" cy="29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1395" name="AutoShape 22"/>
            <p:cNvCxnSpPr>
              <a:cxnSpLocks noChangeShapeType="1"/>
              <a:stCxn id="101404" idx="3"/>
              <a:endCxn id="101386" idx="1"/>
            </p:cNvCxnSpPr>
            <p:nvPr/>
          </p:nvCxnSpPr>
          <p:spPr bwMode="auto">
            <a:xfrm>
              <a:off x="3528" y="3221"/>
              <a:ext cx="600" cy="29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1396" name="Line 23"/>
            <p:cNvSpPr>
              <a:spLocks noChangeShapeType="1"/>
            </p:cNvSpPr>
            <p:nvPr/>
          </p:nvSpPr>
          <p:spPr bwMode="auto">
            <a:xfrm>
              <a:off x="2832" y="3183"/>
              <a:ext cx="0" cy="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2232" y="2928"/>
              <a:ext cx="1296" cy="585"/>
              <a:chOff x="2232" y="2928"/>
              <a:chExt cx="1296" cy="585"/>
            </a:xfrm>
          </p:grpSpPr>
          <p:sp>
            <p:nvSpPr>
              <p:cNvPr id="101404" name="Rectangle 25"/>
              <p:cNvSpPr>
                <a:spLocks noChangeArrowheads="1"/>
              </p:cNvSpPr>
              <p:nvPr/>
            </p:nvSpPr>
            <p:spPr bwMode="auto">
              <a:xfrm>
                <a:off x="2232" y="2928"/>
                <a:ext cx="1296" cy="585"/>
              </a:xfrm>
              <a:prstGeom prst="rect">
                <a:avLst/>
              </a:prstGeom>
              <a:solidFill>
                <a:srgbClr val="FF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GB">
                  <a:latin typeface="+mj-lt"/>
                </a:endParaRPr>
              </a:p>
            </p:txBody>
          </p:sp>
          <p:grpSp>
            <p:nvGrpSpPr>
              <p:cNvPr id="4" name="Group 26"/>
              <p:cNvGrpSpPr>
                <a:grpSpLocks/>
              </p:cNvGrpSpPr>
              <p:nvPr/>
            </p:nvGrpSpPr>
            <p:grpSpPr bwMode="auto">
              <a:xfrm>
                <a:off x="2424" y="2967"/>
                <a:ext cx="915" cy="509"/>
                <a:chOff x="2397" y="2976"/>
                <a:chExt cx="915" cy="509"/>
              </a:xfrm>
            </p:grpSpPr>
            <p:sp>
              <p:nvSpPr>
                <p:cNvPr id="101406" name="Freeform 27"/>
                <p:cNvSpPr>
                  <a:spLocks/>
                </p:cNvSpPr>
                <p:nvPr/>
              </p:nvSpPr>
              <p:spPr bwMode="auto">
                <a:xfrm>
                  <a:off x="2496" y="2976"/>
                  <a:ext cx="816" cy="377"/>
                </a:xfrm>
                <a:custGeom>
                  <a:avLst/>
                  <a:gdLst>
                    <a:gd name="T0" fmla="*/ 0 w 484"/>
                    <a:gd name="T1" fmla="*/ 0 h 304"/>
                    <a:gd name="T2" fmla="*/ 0 w 484"/>
                    <a:gd name="T3" fmla="*/ 719 h 304"/>
                    <a:gd name="T4" fmla="*/ 3911 w 484"/>
                    <a:gd name="T5" fmla="*/ 719 h 304"/>
                    <a:gd name="T6" fmla="*/ 0 60000 65536"/>
                    <a:gd name="T7" fmla="*/ 0 60000 65536"/>
                    <a:gd name="T8" fmla="*/ 0 60000 65536"/>
                    <a:gd name="T9" fmla="*/ 0 w 484"/>
                    <a:gd name="T10" fmla="*/ 0 h 304"/>
                    <a:gd name="T11" fmla="*/ 484 w 484"/>
                    <a:gd name="T12" fmla="*/ 304 h 3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84" h="304">
                      <a:moveTo>
                        <a:pt x="0" y="0"/>
                      </a:moveTo>
                      <a:lnTo>
                        <a:pt x="0" y="304"/>
                      </a:lnTo>
                      <a:lnTo>
                        <a:pt x="484" y="304"/>
                      </a:lnTo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j-lt"/>
                  </a:endParaRPr>
                </a:p>
              </p:txBody>
            </p:sp>
            <p:sp>
              <p:nvSpPr>
                <p:cNvPr id="101407" name="Rectangle 28"/>
                <p:cNvSpPr>
                  <a:spLocks noChangeArrowheads="1"/>
                </p:cNvSpPr>
                <p:nvPr/>
              </p:nvSpPr>
              <p:spPr bwMode="auto">
                <a:xfrm>
                  <a:off x="2397" y="2993"/>
                  <a:ext cx="69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1400" i="1">
                      <a:solidFill>
                        <a:srgbClr val="000000"/>
                      </a:solidFill>
                      <a:latin typeface="+mj-lt"/>
                    </a:rPr>
                    <a:t>P</a:t>
                  </a:r>
                  <a:endParaRPr lang="en-US" sz="1400">
                    <a:latin typeface="+mj-lt"/>
                  </a:endParaRPr>
                </a:p>
              </p:txBody>
            </p:sp>
            <p:sp>
              <p:nvSpPr>
                <p:cNvPr id="101408" name="Freeform 29"/>
                <p:cNvSpPr>
                  <a:spLocks/>
                </p:cNvSpPr>
                <p:nvPr/>
              </p:nvSpPr>
              <p:spPr bwMode="auto">
                <a:xfrm>
                  <a:off x="2598" y="3064"/>
                  <a:ext cx="559" cy="228"/>
                </a:xfrm>
                <a:custGeom>
                  <a:avLst/>
                  <a:gdLst>
                    <a:gd name="T0" fmla="*/ 0 w 214"/>
                    <a:gd name="T1" fmla="*/ 0 h 184"/>
                    <a:gd name="T2" fmla="*/ 0 w 214"/>
                    <a:gd name="T3" fmla="*/ 0 h 184"/>
                    <a:gd name="T4" fmla="*/ 839 w 214"/>
                    <a:gd name="T5" fmla="*/ 51 h 184"/>
                    <a:gd name="T6" fmla="*/ 1768 w 214"/>
                    <a:gd name="T7" fmla="*/ 112 h 184"/>
                    <a:gd name="T8" fmla="*/ 2975 w 214"/>
                    <a:gd name="T9" fmla="*/ 178 h 184"/>
                    <a:gd name="T10" fmla="*/ 4279 w 214"/>
                    <a:gd name="T11" fmla="*/ 239 h 184"/>
                    <a:gd name="T12" fmla="*/ 5684 w 214"/>
                    <a:gd name="T13" fmla="*/ 302 h 184"/>
                    <a:gd name="T14" fmla="*/ 7076 w 214"/>
                    <a:gd name="T15" fmla="*/ 353 h 184"/>
                    <a:gd name="T16" fmla="*/ 8570 w 214"/>
                    <a:gd name="T17" fmla="*/ 400 h 184"/>
                    <a:gd name="T18" fmla="*/ 9210 w 214"/>
                    <a:gd name="T19" fmla="*/ 421 h 184"/>
                    <a:gd name="T20" fmla="*/ 9963 w 214"/>
                    <a:gd name="T21" fmla="*/ 435 h 18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14"/>
                    <a:gd name="T34" fmla="*/ 0 h 184"/>
                    <a:gd name="T35" fmla="*/ 214 w 214"/>
                    <a:gd name="T36" fmla="*/ 184 h 18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14" h="18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8" y="22"/>
                      </a:lnTo>
                      <a:lnTo>
                        <a:pt x="38" y="48"/>
                      </a:lnTo>
                      <a:lnTo>
                        <a:pt x="64" y="76"/>
                      </a:lnTo>
                      <a:lnTo>
                        <a:pt x="92" y="102"/>
                      </a:lnTo>
                      <a:lnTo>
                        <a:pt x="122" y="128"/>
                      </a:lnTo>
                      <a:lnTo>
                        <a:pt x="152" y="150"/>
                      </a:lnTo>
                      <a:lnTo>
                        <a:pt x="184" y="170"/>
                      </a:lnTo>
                      <a:lnTo>
                        <a:pt x="198" y="178"/>
                      </a:lnTo>
                      <a:lnTo>
                        <a:pt x="214" y="184"/>
                      </a:lnTo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j-lt"/>
                  </a:endParaRPr>
                </a:p>
              </p:txBody>
            </p:sp>
            <p:sp>
              <p:nvSpPr>
                <p:cNvPr id="101409" name="Freeform 30"/>
                <p:cNvSpPr>
                  <a:spLocks/>
                </p:cNvSpPr>
                <p:nvPr/>
              </p:nvSpPr>
              <p:spPr bwMode="auto">
                <a:xfrm>
                  <a:off x="2592" y="3064"/>
                  <a:ext cx="423" cy="248"/>
                </a:xfrm>
                <a:custGeom>
                  <a:avLst/>
                  <a:gdLst>
                    <a:gd name="T0" fmla="*/ 0 w 196"/>
                    <a:gd name="T1" fmla="*/ 474 h 200"/>
                    <a:gd name="T2" fmla="*/ 0 w 196"/>
                    <a:gd name="T3" fmla="*/ 474 h 200"/>
                    <a:gd name="T4" fmla="*/ 522 w 196"/>
                    <a:gd name="T5" fmla="*/ 430 h 200"/>
                    <a:gd name="T6" fmla="*/ 1127 w 196"/>
                    <a:gd name="T7" fmla="*/ 373 h 200"/>
                    <a:gd name="T8" fmla="*/ 1778 w 196"/>
                    <a:gd name="T9" fmla="*/ 308 h 200"/>
                    <a:gd name="T10" fmla="*/ 2432 w 196"/>
                    <a:gd name="T11" fmla="*/ 232 h 200"/>
                    <a:gd name="T12" fmla="*/ 3073 w 196"/>
                    <a:gd name="T13" fmla="*/ 160 h 200"/>
                    <a:gd name="T14" fmla="*/ 3600 w 196"/>
                    <a:gd name="T15" fmla="*/ 95 h 200"/>
                    <a:gd name="T16" fmla="*/ 3993 w 196"/>
                    <a:gd name="T17" fmla="*/ 38 h 200"/>
                    <a:gd name="T18" fmla="*/ 4252 w 196"/>
                    <a:gd name="T19" fmla="*/ 0 h 20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96"/>
                    <a:gd name="T31" fmla="*/ 0 h 200"/>
                    <a:gd name="T32" fmla="*/ 196 w 196"/>
                    <a:gd name="T33" fmla="*/ 200 h 20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96" h="200">
                      <a:moveTo>
                        <a:pt x="0" y="200"/>
                      </a:moveTo>
                      <a:lnTo>
                        <a:pt x="0" y="200"/>
                      </a:lnTo>
                      <a:lnTo>
                        <a:pt x="24" y="182"/>
                      </a:lnTo>
                      <a:lnTo>
                        <a:pt x="52" y="158"/>
                      </a:lnTo>
                      <a:lnTo>
                        <a:pt x="82" y="130"/>
                      </a:lnTo>
                      <a:lnTo>
                        <a:pt x="112" y="98"/>
                      </a:lnTo>
                      <a:lnTo>
                        <a:pt x="142" y="68"/>
                      </a:lnTo>
                      <a:lnTo>
                        <a:pt x="166" y="40"/>
                      </a:lnTo>
                      <a:lnTo>
                        <a:pt x="184" y="16"/>
                      </a:lnTo>
                      <a:lnTo>
                        <a:pt x="196" y="0"/>
                      </a:lnTo>
                    </a:path>
                  </a:pathLst>
                </a:cu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j-lt"/>
                  </a:endParaRPr>
                </a:p>
              </p:txBody>
            </p:sp>
            <p:sp>
              <p:nvSpPr>
                <p:cNvPr id="101410" name="Rectangle 31"/>
                <p:cNvSpPr>
                  <a:spLocks noChangeArrowheads="1"/>
                </p:cNvSpPr>
                <p:nvPr/>
              </p:nvSpPr>
              <p:spPr bwMode="auto">
                <a:xfrm>
                  <a:off x="3030" y="2976"/>
                  <a:ext cx="57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1400" i="1">
                      <a:solidFill>
                        <a:srgbClr val="000000"/>
                      </a:solidFill>
                      <a:latin typeface="+mj-lt"/>
                    </a:rPr>
                    <a:t>S</a:t>
                  </a:r>
                  <a:endParaRPr lang="en-US" sz="1400">
                    <a:latin typeface="+mj-lt"/>
                  </a:endParaRPr>
                </a:p>
              </p:txBody>
            </p:sp>
            <p:sp>
              <p:nvSpPr>
                <p:cNvPr id="101411" name="Rectangle 32"/>
                <p:cNvSpPr>
                  <a:spLocks noChangeArrowheads="1"/>
                </p:cNvSpPr>
                <p:nvPr/>
              </p:nvSpPr>
              <p:spPr bwMode="auto">
                <a:xfrm>
                  <a:off x="3219" y="3168"/>
                  <a:ext cx="82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1400" i="1">
                      <a:solidFill>
                        <a:srgbClr val="000000"/>
                      </a:solidFill>
                      <a:latin typeface="+mj-lt"/>
                    </a:rPr>
                    <a:t>D</a:t>
                  </a:r>
                  <a:endParaRPr lang="en-US" sz="1400">
                    <a:latin typeface="+mj-lt"/>
                  </a:endParaRPr>
                </a:p>
              </p:txBody>
            </p:sp>
            <p:sp>
              <p:nvSpPr>
                <p:cNvPr id="101412" name="Rectangle 33"/>
                <p:cNvSpPr>
                  <a:spLocks noChangeArrowheads="1"/>
                </p:cNvSpPr>
                <p:nvPr/>
              </p:nvSpPr>
              <p:spPr bwMode="auto">
                <a:xfrm>
                  <a:off x="3215" y="3349"/>
                  <a:ext cx="82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1400" i="1">
                      <a:solidFill>
                        <a:srgbClr val="000000"/>
                      </a:solidFill>
                      <a:latin typeface="+mj-lt"/>
                    </a:rPr>
                    <a:t>Q</a:t>
                  </a:r>
                  <a:endParaRPr lang="en-US" sz="1400">
                    <a:latin typeface="+mj-lt"/>
                  </a:endParaRPr>
                </a:p>
              </p:txBody>
            </p:sp>
            <p:sp>
              <p:nvSpPr>
                <p:cNvPr id="101413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2496" y="3186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j-lt"/>
                  </a:endParaRPr>
                </a:p>
              </p:txBody>
            </p:sp>
          </p:grpSp>
        </p:grpSp>
        <p:sp>
          <p:nvSpPr>
            <p:cNvPr id="101398" name="Text Box 35"/>
            <p:cNvSpPr txBox="1">
              <a:spLocks noChangeArrowheads="1"/>
            </p:cNvSpPr>
            <p:nvPr/>
          </p:nvSpPr>
          <p:spPr bwMode="auto">
            <a:xfrm>
              <a:off x="2816" y="2663"/>
              <a:ext cx="116" cy="231"/>
            </a:xfrm>
            <a:prstGeom prst="rect">
              <a:avLst/>
            </a:prstGeom>
            <a:noFill/>
            <a:ln w="28575" algn="ctr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GB">
                <a:latin typeface="+mj-lt"/>
              </a:endParaRPr>
            </a:p>
          </p:txBody>
        </p:sp>
        <p:sp>
          <p:nvSpPr>
            <p:cNvPr id="101399" name="Text Box 36"/>
            <p:cNvSpPr txBox="1">
              <a:spLocks noChangeArrowheads="1"/>
            </p:cNvSpPr>
            <p:nvPr/>
          </p:nvSpPr>
          <p:spPr bwMode="auto">
            <a:xfrm>
              <a:off x="2326" y="2711"/>
              <a:ext cx="1108" cy="231"/>
            </a:xfrm>
            <a:prstGeom prst="rect">
              <a:avLst/>
            </a:prstGeom>
            <a:noFill/>
            <a:ln w="28575" algn="ctr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+mj-lt"/>
                </a:rPr>
                <a:t>Ekuilibri I tregut</a:t>
              </a:r>
            </a:p>
          </p:txBody>
        </p:sp>
        <p:cxnSp>
          <p:nvCxnSpPr>
            <p:cNvPr id="101400" name="AutoShape 37"/>
            <p:cNvCxnSpPr>
              <a:cxnSpLocks noChangeShapeType="1"/>
              <a:stCxn id="101384" idx="2"/>
              <a:endCxn id="101390" idx="0"/>
            </p:cNvCxnSpPr>
            <p:nvPr/>
          </p:nvCxnSpPr>
          <p:spPr bwMode="auto">
            <a:xfrm>
              <a:off x="1560" y="1684"/>
              <a:ext cx="360" cy="33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1401" name="AutoShape 38"/>
            <p:cNvCxnSpPr>
              <a:cxnSpLocks noChangeShapeType="1"/>
              <a:stCxn id="101385" idx="2"/>
              <a:endCxn id="101391" idx="0"/>
            </p:cNvCxnSpPr>
            <p:nvPr/>
          </p:nvCxnSpPr>
          <p:spPr bwMode="auto">
            <a:xfrm flipH="1">
              <a:off x="3840" y="1684"/>
              <a:ext cx="360" cy="32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1402" name="Text Box 39"/>
            <p:cNvSpPr txBox="1">
              <a:spLocks noChangeArrowheads="1"/>
            </p:cNvSpPr>
            <p:nvPr/>
          </p:nvSpPr>
          <p:spPr bwMode="auto">
            <a:xfrm>
              <a:off x="580" y="1732"/>
              <a:ext cx="710" cy="233"/>
            </a:xfrm>
            <a:prstGeom prst="rect">
              <a:avLst/>
            </a:prstGeom>
            <a:noFill/>
            <a:ln w="28575" algn="ctr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Se bashku</a:t>
              </a:r>
            </a:p>
          </p:txBody>
        </p:sp>
        <p:sp>
          <p:nvSpPr>
            <p:cNvPr id="101403" name="Text Box 40"/>
            <p:cNvSpPr txBox="1">
              <a:spLocks noChangeArrowheads="1"/>
            </p:cNvSpPr>
            <p:nvPr/>
          </p:nvSpPr>
          <p:spPr bwMode="auto">
            <a:xfrm>
              <a:off x="4036" y="1733"/>
              <a:ext cx="710" cy="233"/>
            </a:xfrm>
            <a:prstGeom prst="rect">
              <a:avLst/>
            </a:prstGeom>
            <a:noFill/>
            <a:ln w="28575" algn="ctr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Se bashku</a:t>
              </a:r>
            </a:p>
          </p:txBody>
        </p:sp>
      </p:grp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r>
              <a:rPr lang="en-US"/>
              <a:t>2010</a:t>
            </a:r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r>
              <a:rPr lang="en-US"/>
              <a:t>Besa Xhaferi, Mikroekonomi 1</a:t>
            </a:r>
          </a:p>
        </p:txBody>
      </p:sp>
      <p:sp>
        <p:nvSpPr>
          <p:cNvPr id="102404" name="Rectangle 2"/>
          <p:cNvSpPr>
            <a:spLocks noChangeArrowheads="1"/>
          </p:cNvSpPr>
          <p:nvPr/>
        </p:nvSpPr>
        <p:spPr bwMode="auto">
          <a:xfrm>
            <a:off x="0" y="638175"/>
            <a:ext cx="9144000" cy="62198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2405" name="Line 3"/>
          <p:cNvSpPr>
            <a:spLocks noChangeShapeType="1"/>
          </p:cNvSpPr>
          <p:nvPr/>
        </p:nvSpPr>
        <p:spPr bwMode="auto">
          <a:xfrm>
            <a:off x="1352550" y="2406650"/>
            <a:ext cx="0" cy="27955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06" name="Line 4"/>
          <p:cNvSpPr>
            <a:spLocks noChangeShapeType="1"/>
          </p:cNvSpPr>
          <p:nvPr/>
        </p:nvSpPr>
        <p:spPr bwMode="auto">
          <a:xfrm>
            <a:off x="1223963" y="5110163"/>
            <a:ext cx="421481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407" name="Rectangle 5"/>
          <p:cNvSpPr>
            <a:spLocks noChangeArrowheads="1"/>
          </p:cNvSpPr>
          <p:nvPr/>
        </p:nvSpPr>
        <p:spPr bwMode="auto">
          <a:xfrm>
            <a:off x="4860925" y="4979988"/>
            <a:ext cx="1082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latin typeface="Comic Sans MS" pitchFamily="66" charset="0"/>
              </a:rPr>
              <a:t>Q</a:t>
            </a:r>
            <a:r>
              <a:rPr lang="en-US" sz="2400" baseline="-25000">
                <a:latin typeface="Comic Sans MS" pitchFamily="66" charset="0"/>
              </a:rPr>
              <a:t>X</a:t>
            </a:r>
            <a:r>
              <a:rPr lang="en-US" sz="2800">
                <a:latin typeface="Comic Sans MS" pitchFamily="66" charset="0"/>
              </a:rPr>
              <a:t>/</a:t>
            </a:r>
            <a:r>
              <a:rPr lang="en-US" sz="2400">
                <a:latin typeface="Comic Sans MS" pitchFamily="66" charset="0"/>
              </a:rPr>
              <a:t>ut</a:t>
            </a:r>
          </a:p>
        </p:txBody>
      </p:sp>
      <p:sp>
        <p:nvSpPr>
          <p:cNvPr id="102408" name="Rectangle 6"/>
          <p:cNvSpPr>
            <a:spLocks noChangeArrowheads="1"/>
          </p:cNvSpPr>
          <p:nvPr/>
        </p:nvSpPr>
        <p:spPr bwMode="auto">
          <a:xfrm>
            <a:off x="985838" y="2279650"/>
            <a:ext cx="395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Comic Sans MS" pitchFamily="66" charset="0"/>
              </a:rPr>
              <a:t>$</a:t>
            </a:r>
          </a:p>
        </p:txBody>
      </p:sp>
      <p:sp>
        <p:nvSpPr>
          <p:cNvPr id="102409" name="Rectangle 7"/>
          <p:cNvSpPr>
            <a:spLocks noChangeArrowheads="1"/>
          </p:cNvSpPr>
          <p:nvPr/>
        </p:nvSpPr>
        <p:spPr bwMode="auto">
          <a:xfrm>
            <a:off x="1668463" y="233362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latin typeface="Comic Sans MS" pitchFamily="66" charset="0"/>
              </a:rPr>
              <a:t>Firm</a:t>
            </a:r>
          </a:p>
        </p:txBody>
      </p:sp>
      <p:sp>
        <p:nvSpPr>
          <p:cNvPr id="102410" name="Rectangle 8"/>
          <p:cNvSpPr>
            <a:spLocks noChangeArrowheads="1"/>
          </p:cNvSpPr>
          <p:nvPr/>
        </p:nvSpPr>
        <p:spPr bwMode="auto">
          <a:xfrm>
            <a:off x="354013" y="87313"/>
            <a:ext cx="608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 err="1">
                <a:solidFill>
                  <a:srgbClr val="FFFFFF"/>
                </a:solidFill>
                <a:latin typeface="Comic Sans MS" pitchFamily="66" charset="0"/>
              </a:rPr>
              <a:t>Minimizimi</a:t>
            </a:r>
            <a:r>
              <a:rPr lang="en-US" sz="2400" b="1" dirty="0">
                <a:solidFill>
                  <a:srgbClr val="FFFFFF"/>
                </a:solidFill>
                <a:latin typeface="Comic Sans MS" pitchFamily="66" charset="0"/>
              </a:rPr>
              <a:t> I </a:t>
            </a:r>
            <a:r>
              <a:rPr lang="en-US" sz="2400" b="1" dirty="0" err="1">
                <a:solidFill>
                  <a:srgbClr val="FFFFFF"/>
                </a:solidFill>
                <a:latin typeface="Comic Sans MS" pitchFamily="66" charset="0"/>
              </a:rPr>
              <a:t>humbjës</a:t>
            </a:r>
            <a:r>
              <a:rPr lang="en-US" sz="2400" b="1" dirty="0">
                <a:solidFill>
                  <a:srgbClr val="FFFFFF"/>
                </a:solidFill>
                <a:latin typeface="Comic Sans MS" pitchFamily="66" charset="0"/>
              </a:rPr>
              <a:t> ne </a:t>
            </a:r>
            <a:r>
              <a:rPr lang="en-US" sz="2400" b="1" dirty="0" err="1">
                <a:solidFill>
                  <a:srgbClr val="FFFFFF"/>
                </a:solidFill>
                <a:latin typeface="Comic Sans MS" pitchFamily="66" charset="0"/>
              </a:rPr>
              <a:t>kohë</a:t>
            </a:r>
            <a:r>
              <a:rPr lang="en-US" sz="2400" b="1" dirty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Comic Sans MS" pitchFamily="66" charset="0"/>
              </a:rPr>
              <a:t>të</a:t>
            </a:r>
            <a:r>
              <a:rPr lang="en-US" sz="2400" b="1" dirty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Comic Sans MS" pitchFamily="66" charset="0"/>
              </a:rPr>
              <a:t>shkurt</a:t>
            </a:r>
            <a:endParaRPr lang="en-US" sz="2400" b="1" dirty="0">
              <a:solidFill>
                <a:srgbClr val="FFFFFF"/>
              </a:solidFill>
              <a:latin typeface="Comic Sans MS" pitchFamily="66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12888" y="2614613"/>
            <a:ext cx="3741737" cy="1524000"/>
            <a:chOff x="953" y="1647"/>
            <a:chExt cx="2357" cy="960"/>
          </a:xfrm>
        </p:grpSpPr>
        <p:sp>
          <p:nvSpPr>
            <p:cNvPr id="102430" name="Arc 10"/>
            <p:cNvSpPr>
              <a:spLocks/>
            </p:cNvSpPr>
            <p:nvPr/>
          </p:nvSpPr>
          <p:spPr bwMode="auto">
            <a:xfrm>
              <a:off x="1829" y="1647"/>
              <a:ext cx="1481" cy="9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599" y="22"/>
                  </a:moveTo>
                  <a:cubicBezTo>
                    <a:pt x="21587" y="11943"/>
                    <a:pt x="11920" y="21599"/>
                    <a:pt x="0" y="21600"/>
                  </a:cubicBezTo>
                </a:path>
                <a:path w="21600" h="21600" stroke="0" extrusionOk="0">
                  <a:moveTo>
                    <a:pt x="21599" y="22"/>
                  </a:moveTo>
                  <a:cubicBezTo>
                    <a:pt x="21587" y="11943"/>
                    <a:pt x="11920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31" name="Arc 11"/>
            <p:cNvSpPr>
              <a:spLocks/>
            </p:cNvSpPr>
            <p:nvPr/>
          </p:nvSpPr>
          <p:spPr bwMode="auto">
            <a:xfrm>
              <a:off x="953" y="1838"/>
              <a:ext cx="869" cy="76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08" name="Rectangle 12"/>
          <p:cNvSpPr>
            <a:spLocks noChangeArrowheads="1"/>
          </p:cNvSpPr>
          <p:nvPr/>
        </p:nvSpPr>
        <p:spPr bwMode="auto">
          <a:xfrm>
            <a:off x="5241925" y="2320925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ATC</a:t>
            </a:r>
          </a:p>
        </p:txBody>
      </p:sp>
      <p:sp>
        <p:nvSpPr>
          <p:cNvPr id="132109" name="Arc 13"/>
          <p:cNvSpPr>
            <a:spLocks/>
          </p:cNvSpPr>
          <p:nvPr/>
        </p:nvSpPr>
        <p:spPr bwMode="auto">
          <a:xfrm rot="180000">
            <a:off x="1616075" y="2325688"/>
            <a:ext cx="2338388" cy="2455862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599" y="13"/>
                </a:moveTo>
                <a:cubicBezTo>
                  <a:pt x="21592" y="11937"/>
                  <a:pt x="11923" y="21599"/>
                  <a:pt x="0" y="21600"/>
                </a:cubicBezTo>
              </a:path>
              <a:path w="21600" h="21600" stroke="0" extrusionOk="0">
                <a:moveTo>
                  <a:pt x="21599" y="13"/>
                </a:moveTo>
                <a:cubicBezTo>
                  <a:pt x="21592" y="11937"/>
                  <a:pt x="11923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2110" name="Rectangle 14"/>
          <p:cNvSpPr>
            <a:spLocks noChangeArrowheads="1"/>
          </p:cNvSpPr>
          <p:nvPr/>
        </p:nvSpPr>
        <p:spPr bwMode="auto">
          <a:xfrm>
            <a:off x="4111625" y="2122488"/>
            <a:ext cx="560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MC</a:t>
            </a:r>
          </a:p>
        </p:txBody>
      </p:sp>
      <p:sp>
        <p:nvSpPr>
          <p:cNvPr id="132111" name="Rectangle 15"/>
          <p:cNvSpPr>
            <a:spLocks noChangeArrowheads="1"/>
          </p:cNvSpPr>
          <p:nvPr/>
        </p:nvSpPr>
        <p:spPr bwMode="auto">
          <a:xfrm>
            <a:off x="2876550" y="5053013"/>
            <a:ext cx="506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Q</a:t>
            </a:r>
            <a:r>
              <a:rPr lang="en-US" sz="2000" baseline="-25000">
                <a:latin typeface="Comic Sans MS" pitchFamily="66" charset="0"/>
              </a:rPr>
              <a:t>3</a:t>
            </a:r>
          </a:p>
        </p:txBody>
      </p:sp>
      <p:sp>
        <p:nvSpPr>
          <p:cNvPr id="132112" name="Line 16"/>
          <p:cNvSpPr>
            <a:spLocks noChangeShapeType="1"/>
          </p:cNvSpPr>
          <p:nvPr/>
        </p:nvSpPr>
        <p:spPr bwMode="auto">
          <a:xfrm>
            <a:off x="3165475" y="4140200"/>
            <a:ext cx="0" cy="944563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2113" name="Line 17"/>
          <p:cNvSpPr>
            <a:spLocks noChangeShapeType="1"/>
          </p:cNvSpPr>
          <p:nvPr/>
        </p:nvSpPr>
        <p:spPr bwMode="auto">
          <a:xfrm flipH="1">
            <a:off x="1341438" y="4151313"/>
            <a:ext cx="18383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2114" name="Rectangle 18"/>
          <p:cNvSpPr>
            <a:spLocks noChangeArrowheads="1"/>
          </p:cNvSpPr>
          <p:nvPr/>
        </p:nvSpPr>
        <p:spPr bwMode="auto">
          <a:xfrm>
            <a:off x="827088" y="3870325"/>
            <a:ext cx="401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P</a:t>
            </a:r>
            <a:r>
              <a:rPr lang="en-US" sz="2000" baseline="-25000">
                <a:latin typeface="Comic Sans MS" pitchFamily="66" charset="0"/>
              </a:rPr>
              <a:t>P</a:t>
            </a:r>
          </a:p>
        </p:txBody>
      </p:sp>
      <p:sp>
        <p:nvSpPr>
          <p:cNvPr id="102419" name="Rectangle 19"/>
          <p:cNvSpPr>
            <a:spLocks noChangeArrowheads="1"/>
          </p:cNvSpPr>
          <p:nvPr/>
        </p:nvSpPr>
        <p:spPr bwMode="auto">
          <a:xfrm>
            <a:off x="1011238" y="505936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0</a:t>
            </a:r>
          </a:p>
        </p:txBody>
      </p:sp>
      <p:sp>
        <p:nvSpPr>
          <p:cNvPr id="132116" name="Arc 20"/>
          <p:cNvSpPr>
            <a:spLocks/>
          </p:cNvSpPr>
          <p:nvPr/>
        </p:nvSpPr>
        <p:spPr bwMode="auto">
          <a:xfrm>
            <a:off x="1617663" y="3849688"/>
            <a:ext cx="893762" cy="60325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rgbClr val="0066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2117" name="Arc 21"/>
          <p:cNvSpPr>
            <a:spLocks/>
          </p:cNvSpPr>
          <p:nvPr/>
        </p:nvSpPr>
        <p:spPr bwMode="auto">
          <a:xfrm>
            <a:off x="2430463" y="2876550"/>
            <a:ext cx="2824162" cy="1603375"/>
          </a:xfrm>
          <a:custGeom>
            <a:avLst/>
            <a:gdLst>
              <a:gd name="T0" fmla="*/ 2147483647 w 21600"/>
              <a:gd name="T1" fmla="*/ 637660522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599" y="20"/>
                </a:moveTo>
                <a:cubicBezTo>
                  <a:pt x="21588" y="11942"/>
                  <a:pt x="11921" y="21599"/>
                  <a:pt x="0" y="21600"/>
                </a:cubicBezTo>
              </a:path>
              <a:path w="21600" h="21600" stroke="0" extrusionOk="0">
                <a:moveTo>
                  <a:pt x="21599" y="20"/>
                </a:moveTo>
                <a:cubicBezTo>
                  <a:pt x="21588" y="11942"/>
                  <a:pt x="11921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rgbClr val="0066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2118" name="Rectangle 22"/>
          <p:cNvSpPr>
            <a:spLocks noChangeArrowheads="1"/>
          </p:cNvSpPr>
          <p:nvPr/>
        </p:nvSpPr>
        <p:spPr bwMode="auto">
          <a:xfrm>
            <a:off x="2430463" y="5065713"/>
            <a:ext cx="496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latin typeface="Comic Sans MS" pitchFamily="66" charset="0"/>
              </a:rPr>
              <a:t>Q</a:t>
            </a:r>
            <a:r>
              <a:rPr lang="en-US" sz="2000" baseline="-25000">
                <a:latin typeface="Comic Sans MS" pitchFamily="66" charset="0"/>
              </a:rPr>
              <a:t>L</a:t>
            </a:r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5202238" y="2905125"/>
            <a:ext cx="687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solidFill>
                  <a:srgbClr val="006600"/>
                </a:solidFill>
                <a:latin typeface="Comic Sans MS" pitchFamily="66" charset="0"/>
              </a:rPr>
              <a:t>AVC</a:t>
            </a:r>
          </a:p>
        </p:txBody>
      </p:sp>
      <p:sp>
        <p:nvSpPr>
          <p:cNvPr id="132120" name="Line 24"/>
          <p:cNvSpPr>
            <a:spLocks noChangeShapeType="1"/>
          </p:cNvSpPr>
          <p:nvPr/>
        </p:nvSpPr>
        <p:spPr bwMode="auto">
          <a:xfrm>
            <a:off x="2692400" y="4416425"/>
            <a:ext cx="0" cy="6540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2121" name="Line 25"/>
          <p:cNvSpPr>
            <a:spLocks noChangeShapeType="1"/>
          </p:cNvSpPr>
          <p:nvPr/>
        </p:nvSpPr>
        <p:spPr bwMode="auto">
          <a:xfrm flipH="1">
            <a:off x="1354138" y="4467225"/>
            <a:ext cx="110172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2122" name="Rectangle 26"/>
          <p:cNvSpPr>
            <a:spLocks noChangeArrowheads="1"/>
          </p:cNvSpPr>
          <p:nvPr/>
        </p:nvSpPr>
        <p:spPr bwMode="auto">
          <a:xfrm>
            <a:off x="827088" y="4184650"/>
            <a:ext cx="40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</a:t>
            </a:r>
            <a:r>
              <a:rPr lang="en-US" sz="2000" baseline="-25000">
                <a:solidFill>
                  <a:srgbClr val="FF3300"/>
                </a:solidFill>
                <a:latin typeface="Comic Sans MS" pitchFamily="66" charset="0"/>
              </a:rPr>
              <a:t>L</a:t>
            </a:r>
          </a:p>
        </p:txBody>
      </p:sp>
      <p:sp>
        <p:nvSpPr>
          <p:cNvPr id="132123" name="Rectangle 27"/>
          <p:cNvSpPr>
            <a:spLocks noChangeArrowheads="1"/>
          </p:cNvSpPr>
          <p:nvPr/>
        </p:nvSpPr>
        <p:spPr bwMode="auto">
          <a:xfrm>
            <a:off x="565150" y="693738"/>
            <a:ext cx="7864332" cy="107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>
                <a:latin typeface="Comic Sans MS" pitchFamily="66" charset="0"/>
              </a:rPr>
              <a:t>Kur </a:t>
            </a:r>
            <a:r>
              <a:rPr lang="en-US" sz="2000" dirty="0" err="1">
                <a:latin typeface="Comic Sans MS" pitchFamily="66" charset="0"/>
              </a:rPr>
              <a:t>çmimi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është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më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madhë</a:t>
            </a:r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 err="1">
                <a:latin typeface="Comic Sans MS" pitchFamily="66" charset="0"/>
              </a:rPr>
              <a:t>sa</a:t>
            </a:r>
            <a:r>
              <a:rPr lang="en-US" sz="2000" dirty="0">
                <a:latin typeface="Comic Sans MS" pitchFamily="66" charset="0"/>
              </a:rPr>
              <a:t> P</a:t>
            </a:r>
            <a:r>
              <a:rPr lang="en-US" sz="2000" baseline="-25000" dirty="0">
                <a:latin typeface="Comic Sans MS" pitchFamily="66" charset="0"/>
              </a:rPr>
              <a:t>P</a:t>
            </a:r>
            <a:r>
              <a:rPr lang="en-US" sz="2000" dirty="0">
                <a:latin typeface="Comic Sans MS" pitchFamily="66" charset="0"/>
              </a:rPr>
              <a:t> , firma </a:t>
            </a:r>
            <a:r>
              <a:rPr lang="en-US" sz="2000" dirty="0" err="1">
                <a:latin typeface="Comic Sans MS" pitchFamily="66" charset="0"/>
              </a:rPr>
              <a:t>mund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të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krijon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profit </a:t>
            </a:r>
            <a:r>
              <a:rPr lang="en-US" sz="2000" dirty="0" err="1">
                <a:latin typeface="Comic Sans MS" pitchFamily="66" charset="0"/>
              </a:rPr>
              <a:t>ekonomik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400" dirty="0">
                <a:latin typeface="Symbol" pitchFamily="18" charset="2"/>
              </a:rPr>
              <a:t>p</a:t>
            </a:r>
            <a:r>
              <a:rPr lang="en-US" sz="2000" dirty="0">
                <a:latin typeface="Comic Sans MS" pitchFamily="66" charset="0"/>
              </a:rPr>
              <a:t> .  Te </a:t>
            </a:r>
            <a:r>
              <a:rPr lang="en-US" sz="2000" dirty="0" err="1">
                <a:latin typeface="Comic Sans MS" pitchFamily="66" charset="0"/>
              </a:rPr>
              <a:t>çmimi</a:t>
            </a:r>
            <a:r>
              <a:rPr lang="en-US" sz="2000" dirty="0">
                <a:latin typeface="Comic Sans MS" pitchFamily="66" charset="0"/>
              </a:rPr>
              <a:t>, P</a:t>
            </a:r>
            <a:r>
              <a:rPr lang="en-US" sz="2000" baseline="-25000" dirty="0">
                <a:latin typeface="Comic Sans MS" pitchFamily="66" charset="0"/>
              </a:rPr>
              <a:t>L, </a:t>
            </a:r>
            <a:r>
              <a:rPr lang="en-US" sz="2000" dirty="0">
                <a:latin typeface="Comic Sans MS" pitchFamily="66" charset="0"/>
              </a:rPr>
              <a:t> firma </a:t>
            </a:r>
            <a:r>
              <a:rPr lang="en-US" sz="2000" dirty="0" err="1">
                <a:latin typeface="Comic Sans MS" pitchFamily="66" charset="0"/>
              </a:rPr>
              <a:t>arrin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pikën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kritike</a:t>
            </a:r>
            <a:r>
              <a:rPr lang="en-US" sz="2000" dirty="0">
                <a:latin typeface="Comic Sans MS" pitchFamily="66" charset="0"/>
              </a:rPr>
              <a:t>”. </a:t>
            </a:r>
            <a:r>
              <a:rPr lang="en-US" sz="2000" dirty="0" err="1">
                <a:latin typeface="Comic Sans MS" pitchFamily="66" charset="0"/>
              </a:rPr>
              <a:t>Kjo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 err="1">
                <a:latin typeface="Comic Sans MS" pitchFamily="66" charset="0"/>
              </a:rPr>
              <a:t>mbulon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profitin</a:t>
            </a:r>
            <a:r>
              <a:rPr lang="en-US" sz="2000" dirty="0">
                <a:latin typeface="Comic Sans MS" pitchFamily="66" charset="0"/>
              </a:rPr>
              <a:t> normal”</a:t>
            </a:r>
            <a:r>
              <a:rPr lang="en-US" dirty="0">
                <a:latin typeface="Comic Sans MS" pitchFamily="66" charset="0"/>
              </a:rPr>
              <a:t>  [ATC &gt; P = MR &gt; AVC ]</a:t>
            </a:r>
          </a:p>
        </p:txBody>
      </p:sp>
      <p:sp>
        <p:nvSpPr>
          <p:cNvPr id="132124" name="Rectangle 28"/>
          <p:cNvSpPr>
            <a:spLocks noChangeArrowheads="1"/>
          </p:cNvSpPr>
          <p:nvPr/>
        </p:nvSpPr>
        <p:spPr bwMode="auto">
          <a:xfrm>
            <a:off x="762000" y="5392738"/>
            <a:ext cx="8105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dirty="0" err="1">
                <a:latin typeface="Comic Sans MS" pitchFamily="66" charset="0"/>
              </a:rPr>
              <a:t>Nëmes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çmimeve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FF3300"/>
                </a:solidFill>
                <a:latin typeface="Comic Sans MS" pitchFamily="66" charset="0"/>
              </a:rPr>
              <a:t>P</a:t>
            </a:r>
            <a:r>
              <a:rPr lang="en-US" baseline="-25000" dirty="0">
                <a:solidFill>
                  <a:srgbClr val="FF3300"/>
                </a:solidFill>
                <a:latin typeface="Comic Sans MS" pitchFamily="66" charset="0"/>
              </a:rPr>
              <a:t>L</a:t>
            </a:r>
            <a:r>
              <a:rPr lang="en-US" dirty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P</a:t>
            </a:r>
            <a:r>
              <a:rPr lang="en-US" sz="2000" baseline="-25000" dirty="0">
                <a:latin typeface="Comic Sans MS" pitchFamily="66" charset="0"/>
              </a:rPr>
              <a:t>P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firma</a:t>
            </a:r>
            <a:r>
              <a:rPr lang="en-US" dirty="0">
                <a:latin typeface="Comic Sans MS" pitchFamily="66" charset="0"/>
              </a:rPr>
              <a:t> do </a:t>
            </a:r>
            <a:r>
              <a:rPr lang="en-US" dirty="0" err="1">
                <a:latin typeface="Comic Sans MS" pitchFamily="66" charset="0"/>
              </a:rPr>
              <a:t>të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ketë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humbje</a:t>
            </a:r>
            <a:r>
              <a:rPr lang="en-US" dirty="0">
                <a:latin typeface="Comic Sans MS" pitchFamily="66" charset="0"/>
              </a:rPr>
              <a:t> por </a:t>
            </a:r>
            <a:r>
              <a:rPr lang="en-US" dirty="0" err="1">
                <a:latin typeface="Comic Sans MS" pitchFamily="66" charset="0"/>
              </a:rPr>
              <a:t>mund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minimizojë</a:t>
            </a:r>
            <a:br>
              <a:rPr lang="en-US" dirty="0">
                <a:latin typeface="Comic Sans MS" pitchFamily="66" charset="0"/>
              </a:rPr>
            </a:br>
            <a:r>
              <a:rPr lang="en-US" dirty="0" err="1">
                <a:latin typeface="Comic Sans MS" pitchFamily="66" charset="0"/>
              </a:rPr>
              <a:t>humbjet</a:t>
            </a:r>
            <a:r>
              <a:rPr lang="en-US" dirty="0">
                <a:latin typeface="Comic Sans MS" pitchFamily="66" charset="0"/>
              </a:rPr>
              <a:t> duke </a:t>
            </a:r>
            <a:r>
              <a:rPr lang="en-US" dirty="0" err="1">
                <a:latin typeface="Comic Sans MS" pitchFamily="66" charset="0"/>
              </a:rPr>
              <a:t>prodhuar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ku</a:t>
            </a:r>
            <a:r>
              <a:rPr lang="en-US" dirty="0">
                <a:latin typeface="Comic Sans MS" pitchFamily="66" charset="0"/>
              </a:rPr>
              <a:t> MC =  MR </a:t>
            </a:r>
            <a:r>
              <a:rPr lang="en-US" dirty="0" err="1">
                <a:latin typeface="Comic Sans MS" pitchFamily="66" charset="0"/>
              </a:rPr>
              <a:t>nëmes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niveleve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të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outputit</a:t>
            </a:r>
            <a:r>
              <a:rPr lang="en-US" dirty="0">
                <a:latin typeface="Comic Sans MS" pitchFamily="66" charset="0"/>
              </a:rPr>
              <a:t> Q</a:t>
            </a:r>
            <a:r>
              <a:rPr lang="en-US" baseline="-25000" dirty="0">
                <a:latin typeface="Comic Sans MS" pitchFamily="66" charset="0"/>
              </a:rPr>
              <a:t>L</a:t>
            </a:r>
            <a:r>
              <a:rPr lang="en-US" dirty="0">
                <a:latin typeface="Comic Sans MS" pitchFamily="66" charset="0"/>
              </a:rPr>
              <a:t> &amp; Q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.</a:t>
            </a:r>
          </a:p>
        </p:txBody>
      </p:sp>
      <p:sp>
        <p:nvSpPr>
          <p:cNvPr id="132125" name="Rectangle 29"/>
          <p:cNvSpPr>
            <a:spLocks noChangeArrowheads="1"/>
          </p:cNvSpPr>
          <p:nvPr/>
        </p:nvSpPr>
        <p:spPr bwMode="auto">
          <a:xfrm>
            <a:off x="5294313" y="3228975"/>
            <a:ext cx="33162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dirty="0" err="1">
                <a:latin typeface="Comic Sans MS" pitchFamily="66" charset="0"/>
              </a:rPr>
              <a:t>Nëse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çmimi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bjenë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nën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</a:rPr>
              <a:t>P</a:t>
            </a:r>
            <a:r>
              <a:rPr lang="en-US" sz="2400" baseline="-25000" dirty="0">
                <a:solidFill>
                  <a:srgbClr val="FF3300"/>
                </a:solidFill>
                <a:latin typeface="Comic Sans MS" pitchFamily="66" charset="0"/>
              </a:rPr>
              <a:t>L</a:t>
            </a:r>
            <a:r>
              <a:rPr lang="en-US" sz="2000" dirty="0">
                <a:latin typeface="Comic Sans MS" pitchFamily="66" charset="0"/>
              </a:rPr>
              <a:t> ,</a:t>
            </a:r>
          </a:p>
          <a:p>
            <a:pPr eaLnBrk="0" hangingPunct="0"/>
            <a:r>
              <a:rPr lang="en-US" sz="2000" dirty="0" err="1">
                <a:latin typeface="Comic Sans MS" pitchFamily="66" charset="0"/>
              </a:rPr>
              <a:t>Firma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duhët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të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mbyllet</a:t>
            </a:r>
            <a:r>
              <a:rPr lang="en-US" sz="2000" dirty="0">
                <a:latin typeface="Comic Sans MS" pitchFamily="66" charset="0"/>
              </a:rPr>
              <a:t>”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 err="1">
                <a:latin typeface="Comic Sans MS" pitchFamily="66" charset="0"/>
              </a:rPr>
              <a:t>për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minimizuar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humbjet</a:t>
            </a:r>
            <a:r>
              <a:rPr lang="en-US" sz="2000" dirty="0">
                <a:latin typeface="Comic Sans MS" pitchFamily="66" charset="0"/>
              </a:rPr>
              <a:t>.</a:t>
            </a:r>
          </a:p>
          <a:p>
            <a:pPr eaLnBrk="0" hangingPunct="0"/>
            <a:r>
              <a:rPr lang="en-US" sz="2000" dirty="0">
                <a:latin typeface="Comic Sans MS" pitchFamily="66" charset="0"/>
              </a:rPr>
              <a:t> [ P = MR &lt; AVC]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"/>
                                        <p:tgtEl>
                                          <p:spTgt spid="132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25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2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25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"/>
                                        <p:tgtEl>
                                          <p:spTgt spid="132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75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75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2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375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32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875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"/>
                                        <p:tgtEl>
                                          <p:spTgt spid="132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175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2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675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2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175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675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75"/>
                                        <p:tgtEl>
                                          <p:spTgt spid="132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wri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9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2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4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32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9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300"/>
                                        <p:tgtEl>
                                          <p:spTgt spid="132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Screeching Brak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2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" fill="hold"/>
                                        <p:tgtEl>
                                          <p:spTgt spid="132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" fill="hold"/>
                                        <p:tgtEl>
                                          <p:spTgt spid="132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2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2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2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8" grpId="0" build="p" autoUpdateAnimBg="0" advAuto="0"/>
      <p:bldP spid="132109" grpId="0" animBg="1"/>
      <p:bldP spid="132110" grpId="0" build="p" autoUpdateAnimBg="0" advAuto="0"/>
      <p:bldP spid="132111" grpId="0" autoUpdateAnimBg="0"/>
      <p:bldP spid="132112" grpId="0" animBg="1"/>
      <p:bldP spid="132113" grpId="0" animBg="1"/>
      <p:bldP spid="132114" grpId="0" build="p" autoUpdateAnimBg="0" advAuto="0"/>
      <p:bldP spid="132116" grpId="0" animBg="1"/>
      <p:bldP spid="132117" grpId="0" animBg="1"/>
      <p:bldP spid="132118" grpId="0" autoUpdateAnimBg="0"/>
      <p:bldP spid="132119" grpId="0" build="p" autoUpdateAnimBg="0" advAuto="0"/>
      <p:bldP spid="132120" grpId="0" animBg="1"/>
      <p:bldP spid="132121" grpId="0" animBg="1"/>
      <p:bldP spid="132122" grpId="0" build="p" autoUpdateAnimBg="0" advAuto="0"/>
      <p:bldP spid="132123" grpId="0" build="p" autoUpdateAnimBg="0" rev="1"/>
      <p:bldP spid="132124" grpId="0" build="p" autoUpdateAnimBg="0"/>
      <p:bldP spid="132125" grpId="0" build="p" autoUpdateAnimBg="0" rev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/>
              <a:t>A </a:t>
            </a:r>
            <a:r>
              <a:rPr lang="en-US" sz="3200" dirty="0" err="1"/>
              <a:t>eshte</a:t>
            </a:r>
            <a:r>
              <a:rPr lang="en-US" sz="3200" dirty="0"/>
              <a:t> </a:t>
            </a:r>
            <a:r>
              <a:rPr lang="en-US" sz="3200" dirty="0" err="1"/>
              <a:t>konkurrenca</a:t>
            </a:r>
            <a:r>
              <a:rPr lang="en-US" sz="3200" dirty="0"/>
              <a:t> </a:t>
            </a:r>
            <a:r>
              <a:rPr lang="en-US" sz="3200" dirty="0" err="1"/>
              <a:t>perfekte</a:t>
            </a:r>
            <a:r>
              <a:rPr lang="en-US" sz="3200" dirty="0"/>
              <a:t> </a:t>
            </a:r>
            <a:r>
              <a:rPr lang="en-US" sz="3200" dirty="0" err="1"/>
              <a:t>reale</a:t>
            </a:r>
            <a:r>
              <a:rPr lang="en-US" sz="3200" dirty="0"/>
              <a:t>?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86700" cy="435133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err="1"/>
              <a:t>Supozimi</a:t>
            </a:r>
            <a:r>
              <a:rPr lang="en-US" sz="2800" dirty="0"/>
              <a:t> se </a:t>
            </a:r>
            <a:r>
              <a:rPr lang="en-US" sz="2800" dirty="0" err="1"/>
              <a:t>tregu</a:t>
            </a:r>
            <a:r>
              <a:rPr lang="en-US" sz="2800" dirty="0"/>
              <a:t> </a:t>
            </a:r>
            <a:r>
              <a:rPr lang="en-US" sz="2800" dirty="0" err="1"/>
              <a:t>duhet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jete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kenaqur</a:t>
            </a:r>
            <a:r>
              <a:rPr lang="en-US" sz="2800" dirty="0"/>
              <a:t> (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bleresit</a:t>
            </a:r>
            <a:r>
              <a:rPr lang="en-US" sz="2800" dirty="0"/>
              <a:t> </a:t>
            </a:r>
            <a:r>
              <a:rPr lang="en-US" sz="2800" dirty="0" err="1"/>
              <a:t>ashtu</a:t>
            </a:r>
            <a:r>
              <a:rPr lang="en-US" sz="2800" dirty="0"/>
              <a:t> </a:t>
            </a:r>
            <a:r>
              <a:rPr lang="en-US" sz="2800" dirty="0" err="1"/>
              <a:t>edhe</a:t>
            </a:r>
            <a:r>
              <a:rPr lang="en-US" sz="2800" dirty="0"/>
              <a:t> </a:t>
            </a:r>
            <a:r>
              <a:rPr lang="en-US" sz="2800" dirty="0" err="1"/>
              <a:t>shitesit</a:t>
            </a:r>
            <a:r>
              <a:rPr lang="en-US" sz="2800" dirty="0"/>
              <a:t>) per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arritur</a:t>
            </a:r>
            <a:r>
              <a:rPr lang="en-US" sz="2800" dirty="0"/>
              <a:t> </a:t>
            </a:r>
            <a:r>
              <a:rPr lang="en-US" sz="2800" dirty="0" err="1"/>
              <a:t>konkurrencen</a:t>
            </a:r>
            <a:r>
              <a:rPr lang="en-US" sz="2800" dirty="0"/>
              <a:t> </a:t>
            </a:r>
            <a:r>
              <a:rPr lang="en-US" sz="2800" dirty="0" err="1"/>
              <a:t>perfekte</a:t>
            </a:r>
            <a:r>
              <a:rPr lang="en-US" sz="2800" dirty="0"/>
              <a:t> </a:t>
            </a:r>
            <a:r>
              <a:rPr lang="en-US" sz="2800" dirty="0" err="1"/>
              <a:t>eshte</a:t>
            </a:r>
            <a:r>
              <a:rPr lang="en-US" sz="2800" dirty="0"/>
              <a:t> </a:t>
            </a:r>
            <a:r>
              <a:rPr lang="en-US" sz="2800" dirty="0" err="1"/>
              <a:t>supozim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kufizuar</a:t>
            </a: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dirty="0" err="1"/>
              <a:t>Supozimi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konkurrences</a:t>
            </a:r>
            <a:r>
              <a:rPr lang="en-US" sz="2800" dirty="0"/>
              <a:t> </a:t>
            </a:r>
            <a:r>
              <a:rPr lang="en-US" sz="2800" dirty="0" err="1"/>
              <a:t>perfekte</a:t>
            </a:r>
            <a:r>
              <a:rPr lang="en-US" sz="2800" dirty="0"/>
              <a:t> ne </a:t>
            </a:r>
            <a:r>
              <a:rPr lang="en-US" sz="2800" dirty="0" err="1"/>
              <a:t>kuptimin</a:t>
            </a:r>
            <a:r>
              <a:rPr lang="en-US" sz="2800" dirty="0"/>
              <a:t> </a:t>
            </a:r>
            <a:r>
              <a:rPr lang="en-US" sz="2800" dirty="0" err="1"/>
              <a:t>strikt</a:t>
            </a:r>
            <a:r>
              <a:rPr lang="en-US" sz="2800" dirty="0"/>
              <a:t> </a:t>
            </a:r>
            <a:r>
              <a:rPr lang="en-US" sz="2800" dirty="0" err="1"/>
              <a:t>nuk</a:t>
            </a:r>
            <a:r>
              <a:rPr lang="en-US" sz="2800" dirty="0"/>
              <a:t> </a:t>
            </a:r>
            <a:r>
              <a:rPr lang="en-US" sz="2800" dirty="0" err="1"/>
              <a:t>respektohet</a:t>
            </a: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dirty="0" err="1"/>
              <a:t>Ekonomistet</a:t>
            </a:r>
            <a:r>
              <a:rPr lang="en-US" sz="2800" dirty="0"/>
              <a:t> ne </a:t>
            </a:r>
            <a:r>
              <a:rPr lang="en-US" sz="2800" dirty="0" err="1"/>
              <a:t>analizat</a:t>
            </a:r>
            <a:r>
              <a:rPr lang="en-US" sz="2800" dirty="0"/>
              <a:t> e </a:t>
            </a:r>
            <a:r>
              <a:rPr lang="en-US" sz="2800" dirty="0" err="1"/>
              <a:t>tyre</a:t>
            </a:r>
            <a:r>
              <a:rPr lang="en-US" sz="2800" dirty="0"/>
              <a:t> me </a:t>
            </a:r>
            <a:r>
              <a:rPr lang="en-US" sz="2800" dirty="0" err="1"/>
              <a:t>shume</a:t>
            </a:r>
            <a:r>
              <a:rPr lang="en-US" sz="2800" dirty="0"/>
              <a:t> se </a:t>
            </a:r>
            <a:r>
              <a:rPr lang="en-US" sz="2800" dirty="0" err="1"/>
              <a:t>cdo</a:t>
            </a:r>
            <a:r>
              <a:rPr lang="en-US" sz="2800" dirty="0"/>
              <a:t> </a:t>
            </a:r>
            <a:r>
              <a:rPr lang="en-US" sz="2800" dirty="0" err="1"/>
              <a:t>strukture</a:t>
            </a:r>
            <a:r>
              <a:rPr lang="en-US" sz="2800" dirty="0"/>
              <a:t> </a:t>
            </a:r>
            <a:r>
              <a:rPr lang="en-US" sz="2800" dirty="0" err="1"/>
              <a:t>tjeter</a:t>
            </a:r>
            <a:r>
              <a:rPr lang="en-US" sz="2800" dirty="0"/>
              <a:t> </a:t>
            </a:r>
            <a:r>
              <a:rPr lang="en-US" sz="2800" dirty="0" err="1"/>
              <a:t>tregu</a:t>
            </a:r>
            <a:r>
              <a:rPr lang="en-US" sz="2800" dirty="0"/>
              <a:t> </a:t>
            </a:r>
            <a:r>
              <a:rPr lang="en-US" sz="2800" dirty="0" err="1"/>
              <a:t>perdorin</a:t>
            </a:r>
            <a:r>
              <a:rPr lang="en-US" sz="2800" dirty="0"/>
              <a:t> </a:t>
            </a:r>
            <a:r>
              <a:rPr lang="en-US" sz="2800" dirty="0" err="1"/>
              <a:t>konkurencen</a:t>
            </a:r>
            <a:r>
              <a:rPr lang="en-US" sz="2800" dirty="0"/>
              <a:t> </a:t>
            </a:r>
            <a:r>
              <a:rPr lang="en-US" sz="2800" dirty="0" err="1"/>
              <a:t>perkete</a:t>
            </a: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PSE?</a:t>
            </a:r>
          </a:p>
          <a:p>
            <a:pPr marL="800100" lvl="1" indent="-4572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800" dirty="0"/>
              <a:t>Si model </a:t>
            </a:r>
            <a:r>
              <a:rPr lang="en-US" sz="2800" dirty="0" err="1"/>
              <a:t>konkurrenca</a:t>
            </a:r>
            <a:r>
              <a:rPr lang="en-US" sz="2800" dirty="0"/>
              <a:t> </a:t>
            </a:r>
            <a:r>
              <a:rPr lang="en-US" sz="2800" dirty="0" err="1"/>
              <a:t>perfekte</a:t>
            </a:r>
            <a:r>
              <a:rPr lang="en-US" sz="2800" dirty="0"/>
              <a:t> </a:t>
            </a:r>
            <a:r>
              <a:rPr lang="en-US" sz="2800" dirty="0" err="1"/>
              <a:t>eshte</a:t>
            </a:r>
            <a:r>
              <a:rPr lang="en-US" sz="2800" dirty="0"/>
              <a:t> </a:t>
            </a:r>
            <a:r>
              <a:rPr lang="en-US" sz="2800" dirty="0" err="1"/>
              <a:t>shume</a:t>
            </a:r>
            <a:r>
              <a:rPr lang="en-US" sz="2800" dirty="0"/>
              <a:t> e </a:t>
            </a:r>
            <a:r>
              <a:rPr lang="en-US" sz="2800" dirty="0" err="1"/>
              <a:t>fuqishme</a:t>
            </a:r>
            <a:endParaRPr lang="en-US" sz="2800" dirty="0"/>
          </a:p>
          <a:p>
            <a:pPr marL="800100" lvl="1" indent="-457200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800" dirty="0" err="1"/>
              <a:t>Shume</a:t>
            </a:r>
            <a:r>
              <a:rPr lang="en-US" sz="2800" dirty="0"/>
              <a:t> </a:t>
            </a:r>
            <a:r>
              <a:rPr lang="en-US" sz="2800" dirty="0" err="1"/>
              <a:t>tregje</a:t>
            </a:r>
            <a:r>
              <a:rPr lang="en-US" sz="2800" dirty="0"/>
              <a:t> </a:t>
            </a:r>
            <a:r>
              <a:rPr lang="en-US" sz="2800" dirty="0" err="1"/>
              <a:t>perafersisht</a:t>
            </a:r>
            <a:r>
              <a:rPr lang="en-US" sz="2800" dirty="0"/>
              <a:t> </a:t>
            </a:r>
            <a:r>
              <a:rPr lang="en-US" sz="2800" dirty="0" err="1"/>
              <a:t>jane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ngjashme</a:t>
            </a:r>
            <a:r>
              <a:rPr lang="en-US" sz="2800" dirty="0"/>
              <a:t> me </a:t>
            </a:r>
            <a:r>
              <a:rPr lang="en-US" sz="2800" dirty="0" err="1"/>
              <a:t>modelin</a:t>
            </a:r>
            <a:r>
              <a:rPr lang="en-US" sz="2800" dirty="0"/>
              <a:t> e </a:t>
            </a:r>
            <a:r>
              <a:rPr lang="en-US" sz="2800" dirty="0" err="1"/>
              <a:t>konkurences</a:t>
            </a:r>
            <a:r>
              <a:rPr lang="en-US" sz="2800" dirty="0"/>
              <a:t> </a:t>
            </a:r>
            <a:r>
              <a:rPr lang="en-US" sz="2800" dirty="0" err="1"/>
              <a:t>perfekte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jo</a:t>
            </a:r>
            <a:r>
              <a:rPr lang="en-US" sz="2800" dirty="0"/>
              <a:t> </a:t>
            </a:r>
            <a:r>
              <a:rPr lang="en-US" sz="2800" dirty="0" err="1"/>
              <a:t>decidivisht</a:t>
            </a:r>
            <a:endParaRPr lang="en-US" sz="28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ransition advTm="2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9262"/>
            <a:ext cx="9144000" cy="10747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/>
              <a:t>Firmat</a:t>
            </a:r>
            <a:r>
              <a:rPr lang="en-US" sz="3200" dirty="0"/>
              <a:t> </a:t>
            </a:r>
            <a:r>
              <a:rPr lang="en-US" sz="3200" dirty="0" err="1"/>
              <a:t>janë</a:t>
            </a:r>
            <a:r>
              <a:rPr lang="en-US" sz="3200" dirty="0"/>
              <a:t> </a:t>
            </a:r>
            <a:r>
              <a:rPr lang="en-US" sz="3200" dirty="0" err="1"/>
              <a:t>çmimpranues</a:t>
            </a:r>
            <a:endParaRPr 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1"/>
            <a:ext cx="7543800" cy="3733800"/>
          </a:xfrm>
        </p:spPr>
        <p:txBody>
          <a:bodyPr rtlCol="0">
            <a:normAutofit/>
          </a:bodyPr>
          <a:lstStyle/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err="1"/>
              <a:t>Çmimpranues</a:t>
            </a:r>
            <a:r>
              <a:rPr lang="en-US" sz="2800" dirty="0"/>
              <a:t> </a:t>
            </a:r>
            <a:r>
              <a:rPr lang="en-US" sz="2800" dirty="0" err="1"/>
              <a:t>sepse</a:t>
            </a:r>
            <a:r>
              <a:rPr lang="en-US" sz="2800" dirty="0"/>
              <a:t>:</a:t>
            </a:r>
            <a:endParaRPr lang="en-US" sz="2800" dirty="0">
              <a:latin typeface="+mj-lt"/>
            </a:endParaRP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2800" dirty="0" err="1"/>
              <a:t>Çmimi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produkteve</a:t>
            </a:r>
            <a:r>
              <a:rPr lang="en-US" sz="2800" dirty="0"/>
              <a:t> </a:t>
            </a:r>
            <a:r>
              <a:rPr lang="en-US" sz="2800" dirty="0" err="1"/>
              <a:t>determinohet</a:t>
            </a:r>
            <a:r>
              <a:rPr lang="en-US" sz="2800" dirty="0"/>
              <a:t> </a:t>
            </a:r>
            <a:r>
              <a:rPr lang="en-US" sz="2800" dirty="0" err="1"/>
              <a:t>nga</a:t>
            </a:r>
            <a:r>
              <a:rPr lang="en-US" sz="2800" dirty="0"/>
              <a:t> </a:t>
            </a:r>
            <a:r>
              <a:rPr lang="en-US" sz="2800" dirty="0" err="1"/>
              <a:t>oferta</a:t>
            </a:r>
            <a:r>
              <a:rPr lang="en-US" sz="2800" dirty="0"/>
              <a:t>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dirty="0" err="1"/>
              <a:t>kërkesa</a:t>
            </a:r>
            <a:r>
              <a:rPr lang="en-US" sz="2800" dirty="0"/>
              <a:t> e </a:t>
            </a:r>
            <a:r>
              <a:rPr lang="en-US" sz="2800" dirty="0" err="1"/>
              <a:t>tregut</a:t>
            </a:r>
            <a:r>
              <a:rPr lang="en-US" sz="2800" dirty="0"/>
              <a:t>;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2800" dirty="0" err="1">
                <a:latin typeface="+mj-lt"/>
              </a:rPr>
              <a:t>Nuk</a:t>
            </a:r>
            <a:r>
              <a:rPr lang="en-US" sz="2800" dirty="0">
                <a:latin typeface="+mj-lt"/>
              </a:rPr>
              <a:t> ka </a:t>
            </a:r>
            <a:r>
              <a:rPr lang="en-US" sz="2800" dirty="0" err="1">
                <a:latin typeface="+mj-lt"/>
              </a:rPr>
              <a:t>arsye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vendoset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/>
              <a:t>ç</a:t>
            </a:r>
            <a:r>
              <a:rPr lang="en-US" sz="2800" dirty="0" err="1">
                <a:latin typeface="+mj-lt"/>
              </a:rPr>
              <a:t>mim</a:t>
            </a:r>
            <a:r>
              <a:rPr lang="en-US" sz="2800" dirty="0">
                <a:latin typeface="+mj-lt"/>
              </a:rPr>
              <a:t> me </a:t>
            </a:r>
            <a:r>
              <a:rPr lang="en-US" sz="2800" dirty="0" err="1">
                <a:latin typeface="+mj-lt"/>
              </a:rPr>
              <a:t>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ulët</a:t>
            </a:r>
            <a:r>
              <a:rPr lang="en-US" sz="2800" dirty="0">
                <a:latin typeface="+mj-lt"/>
              </a:rPr>
              <a:t> se </a:t>
            </a:r>
            <a:r>
              <a:rPr lang="en-US" sz="2800" dirty="0" err="1">
                <a:latin typeface="+mj-lt"/>
              </a:rPr>
              <a:t>ai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tregut</a:t>
            </a:r>
            <a:r>
              <a:rPr lang="en-US" sz="2800" dirty="0">
                <a:latin typeface="+mj-lt"/>
              </a:rPr>
              <a:t>;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2800" dirty="0" err="1">
                <a:latin typeface="+mj-lt"/>
              </a:rPr>
              <a:t>Firmat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mund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</a:t>
            </a:r>
            <a:r>
              <a:rPr lang="en-US" sz="2800" dirty="0" err="1"/>
              <a:t>ë</a:t>
            </a:r>
            <a:r>
              <a:rPr lang="en-US" sz="2800" dirty="0"/>
              <a:t> </a:t>
            </a:r>
            <a:r>
              <a:rPr lang="en-US" sz="2800" dirty="0" err="1"/>
              <a:t>rregullojnë</a:t>
            </a:r>
            <a:r>
              <a:rPr lang="en-US" sz="2800" dirty="0"/>
              <a:t> </a:t>
            </a:r>
            <a:r>
              <a:rPr lang="en-US" sz="2800" dirty="0" err="1"/>
              <a:t>prodhimin</a:t>
            </a:r>
            <a:r>
              <a:rPr lang="en-US" sz="2800" dirty="0"/>
              <a:t> por jo </a:t>
            </a:r>
            <a:r>
              <a:rPr lang="en-US" sz="2800" dirty="0" err="1"/>
              <a:t>edhe</a:t>
            </a:r>
            <a:r>
              <a:rPr lang="en-US" sz="2800" dirty="0"/>
              <a:t> </a:t>
            </a:r>
            <a:r>
              <a:rPr lang="en-US" sz="2800" dirty="0" err="1"/>
              <a:t>çmimin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ransition advTm="2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err="1"/>
              <a:t>Outputi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firmës</a:t>
            </a:r>
            <a:endParaRPr lang="en-US" sz="3200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6781800" cy="452596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sq-AL" sz="2800" dirty="0"/>
              <a:t> </a:t>
            </a:r>
            <a:r>
              <a:rPr lang="en-US" sz="2800" dirty="0" err="1"/>
              <a:t>Firma</a:t>
            </a:r>
            <a:r>
              <a:rPr lang="en-US" sz="2800" dirty="0"/>
              <a:t> </a:t>
            </a:r>
            <a:r>
              <a:rPr lang="en-US" sz="2800" dirty="0" err="1"/>
              <a:t>mund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prodhojë</a:t>
            </a:r>
            <a:r>
              <a:rPr lang="en-US" sz="2800" dirty="0"/>
              <a:t> </a:t>
            </a:r>
            <a:r>
              <a:rPr lang="en-US" sz="2800" dirty="0" err="1"/>
              <a:t>aq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dojë</a:t>
            </a:r>
            <a:r>
              <a:rPr lang="en-US" sz="2800" dirty="0"/>
              <a:t> por </a:t>
            </a:r>
            <a:r>
              <a:rPr lang="en-US" sz="2800" dirty="0" err="1"/>
              <a:t>si</a:t>
            </a:r>
            <a:r>
              <a:rPr lang="en-US" sz="2800" dirty="0"/>
              <a:t> e </a:t>
            </a:r>
            <a:r>
              <a:rPr lang="en-US" sz="2800" dirty="0" err="1"/>
              <a:t>zgjedhë</a:t>
            </a:r>
            <a:r>
              <a:rPr lang="en-US" sz="2800" dirty="0"/>
              <a:t> </a:t>
            </a:r>
            <a:r>
              <a:rPr lang="en-US" sz="2800" dirty="0" err="1"/>
              <a:t>optimumin</a:t>
            </a:r>
            <a:r>
              <a:rPr lang="en-US" sz="2800" dirty="0"/>
              <a:t>?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2800" dirty="0"/>
              <a:t>Duke </a:t>
            </a:r>
            <a:r>
              <a:rPr lang="en-US" sz="2800" dirty="0" err="1"/>
              <a:t>analizur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ardhurat</a:t>
            </a:r>
            <a:r>
              <a:rPr lang="en-US" sz="2800" dirty="0"/>
              <a:t>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dirty="0" err="1"/>
              <a:t>kostot</a:t>
            </a:r>
            <a:r>
              <a:rPr lang="en-US" sz="2800" dirty="0"/>
              <a:t> e </a:t>
            </a:r>
            <a:r>
              <a:rPr lang="en-US" sz="2800" dirty="0" err="1"/>
              <a:t>prodhimit</a:t>
            </a:r>
            <a:r>
              <a:rPr lang="en-US" sz="2800" dirty="0"/>
              <a:t>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2800" dirty="0" err="1"/>
              <a:t>Kostot</a:t>
            </a:r>
            <a:r>
              <a:rPr lang="en-US" sz="2800" dirty="0"/>
              <a:t> e </a:t>
            </a:r>
            <a:r>
              <a:rPr lang="en-US" sz="2800" dirty="0" err="1"/>
              <a:t>prodhimit</a:t>
            </a:r>
            <a:r>
              <a:rPr lang="en-US" sz="2800" dirty="0"/>
              <a:t> </a:t>
            </a:r>
            <a:r>
              <a:rPr lang="en-US" sz="2800" dirty="0" err="1"/>
              <a:t>reflektohen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anën</a:t>
            </a:r>
            <a:r>
              <a:rPr lang="en-US" sz="2800" dirty="0"/>
              <a:t> e </a:t>
            </a:r>
            <a:r>
              <a:rPr lang="en-US" sz="2800" dirty="0" err="1"/>
              <a:t>ofertës</a:t>
            </a:r>
            <a:r>
              <a:rPr lang="en-US" sz="2800" dirty="0"/>
              <a:t>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2800" dirty="0"/>
              <a:t>Te </a:t>
            </a:r>
            <a:r>
              <a:rPr lang="en-US" sz="2800" dirty="0" err="1"/>
              <a:t>ardhurat</a:t>
            </a:r>
            <a:r>
              <a:rPr lang="en-US" sz="2800" dirty="0"/>
              <a:t> e </a:t>
            </a:r>
            <a:r>
              <a:rPr lang="en-US" sz="2800" dirty="0" err="1"/>
              <a:t>firmës</a:t>
            </a:r>
            <a:r>
              <a:rPr lang="en-US" sz="2800" dirty="0"/>
              <a:t> </a:t>
            </a:r>
            <a:r>
              <a:rPr lang="en-US" sz="2800" dirty="0" err="1"/>
              <a:t>reflektohen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anën</a:t>
            </a:r>
            <a:r>
              <a:rPr lang="en-US" sz="2800" dirty="0"/>
              <a:t> e </a:t>
            </a:r>
            <a:r>
              <a:rPr lang="en-US" sz="2800" dirty="0" err="1"/>
              <a:t>kërkesës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ransition advTm="2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err="1"/>
              <a:t>Tregu</a:t>
            </a:r>
            <a:r>
              <a:rPr lang="en-US" sz="3200" dirty="0"/>
              <a:t> </a:t>
            </a:r>
            <a:r>
              <a:rPr lang="en-US" sz="3200" dirty="0" err="1"/>
              <a:t>dhe</a:t>
            </a:r>
            <a:r>
              <a:rPr lang="en-US" sz="3200" dirty="0"/>
              <a:t> </a:t>
            </a:r>
            <a:r>
              <a:rPr lang="en-US" sz="3200" dirty="0" err="1"/>
              <a:t>firma</a:t>
            </a:r>
            <a:endParaRPr lang="en-US" sz="32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69342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i="1" dirty="0" err="1"/>
              <a:t>Shembull</a:t>
            </a:r>
            <a:r>
              <a:rPr lang="en-US" sz="2800" i="1" dirty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err="1"/>
              <a:t>Kosiderojm</a:t>
            </a:r>
            <a:r>
              <a:rPr lang="en-US" sz="2800" dirty="0"/>
              <a:t> </a:t>
            </a:r>
            <a:r>
              <a:rPr lang="en-US" sz="2800" dirty="0" err="1"/>
              <a:t>nje</a:t>
            </a:r>
            <a:r>
              <a:rPr lang="en-US" sz="2800" dirty="0"/>
              <a:t> </a:t>
            </a:r>
            <a:r>
              <a:rPr lang="en-US" sz="2800" dirty="0" err="1"/>
              <a:t>firmë</a:t>
            </a:r>
            <a:r>
              <a:rPr lang="en-US" sz="2800" dirty="0"/>
              <a:t> e </a:t>
            </a:r>
            <a:r>
              <a:rPr lang="en-US" sz="2800" dirty="0" err="1"/>
              <a:t>cila</a:t>
            </a:r>
            <a:r>
              <a:rPr lang="en-US" sz="2800" dirty="0"/>
              <a:t> </a:t>
            </a:r>
            <a:r>
              <a:rPr lang="en-US" sz="2800" dirty="0" err="1"/>
              <a:t>prodhon</a:t>
            </a:r>
            <a:r>
              <a:rPr lang="en-US" sz="2800" dirty="0"/>
              <a:t> </a:t>
            </a:r>
            <a:r>
              <a:rPr lang="en-US" sz="2800" dirty="0" err="1"/>
              <a:t>nje</a:t>
            </a:r>
            <a:r>
              <a:rPr lang="en-US" sz="2800" dirty="0"/>
              <a:t> </a:t>
            </a:r>
            <a:r>
              <a:rPr lang="en-US" sz="2800" dirty="0" err="1"/>
              <a:t>produkt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njejtë</a:t>
            </a:r>
            <a:r>
              <a:rPr lang="en-US" sz="2800" dirty="0"/>
              <a:t> me </a:t>
            </a:r>
            <a:r>
              <a:rPr lang="en-US" sz="2800" dirty="0" err="1"/>
              <a:t>produktet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firmat</a:t>
            </a:r>
            <a:r>
              <a:rPr lang="en-US" sz="2800" dirty="0"/>
              <a:t> </a:t>
            </a:r>
            <a:r>
              <a:rPr lang="en-US" sz="2800" dirty="0" err="1"/>
              <a:t>tjera</a:t>
            </a:r>
            <a:r>
              <a:rPr lang="en-US" sz="2800" dirty="0"/>
              <a:t> ne </a:t>
            </a:r>
            <a:r>
              <a:rPr lang="en-US" sz="2800" dirty="0" err="1"/>
              <a:t>treg</a:t>
            </a:r>
            <a:r>
              <a:rPr lang="en-US" sz="2800" dirty="0"/>
              <a:t> </a:t>
            </a:r>
            <a:r>
              <a:rPr lang="en-US" sz="2800" dirty="0" err="1"/>
              <a:t>prodhojnë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ransition advTm="2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2800" i="1" dirty="0" err="1"/>
              <a:t>Figura</a:t>
            </a:r>
            <a:r>
              <a:rPr lang="en-US" sz="2800" i="1" dirty="0"/>
              <a:t> 1:  </a:t>
            </a:r>
            <a:r>
              <a:rPr lang="en-US" sz="2800" i="1" dirty="0" err="1"/>
              <a:t>Tregu</a:t>
            </a:r>
            <a:r>
              <a:rPr lang="en-US" sz="2800" i="1" dirty="0"/>
              <a:t> </a:t>
            </a:r>
            <a:r>
              <a:rPr lang="en-US" sz="2800" i="1" dirty="0" err="1"/>
              <a:t>dhe</a:t>
            </a:r>
            <a:r>
              <a:rPr lang="en-US" sz="2800" i="1" dirty="0"/>
              <a:t> </a:t>
            </a:r>
            <a:r>
              <a:rPr lang="en-US" sz="2800" i="1" dirty="0" err="1"/>
              <a:t>Firmat</a:t>
            </a:r>
            <a:endParaRPr lang="en-US" sz="2800" i="1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2443163"/>
            <a:ext cx="4357688" cy="3122612"/>
            <a:chOff x="0" y="1539"/>
            <a:chExt cx="2745" cy="1967"/>
          </a:xfrm>
        </p:grpSpPr>
        <p:sp>
          <p:nvSpPr>
            <p:cNvPr id="85031" name="Freeform 9"/>
            <p:cNvSpPr>
              <a:spLocks/>
            </p:cNvSpPr>
            <p:nvPr/>
          </p:nvSpPr>
          <p:spPr bwMode="auto">
            <a:xfrm>
              <a:off x="731" y="1561"/>
              <a:ext cx="2014" cy="1687"/>
            </a:xfrm>
            <a:custGeom>
              <a:avLst/>
              <a:gdLst>
                <a:gd name="T0" fmla="*/ 0 w 2014"/>
                <a:gd name="T1" fmla="*/ 0 h 1687"/>
                <a:gd name="T2" fmla="*/ 0 w 2014"/>
                <a:gd name="T3" fmla="*/ 1687 h 1687"/>
                <a:gd name="T4" fmla="*/ 2014 w 2014"/>
                <a:gd name="T5" fmla="*/ 1687 h 1687"/>
                <a:gd name="T6" fmla="*/ 0 60000 65536"/>
                <a:gd name="T7" fmla="*/ 0 60000 65536"/>
                <a:gd name="T8" fmla="*/ 0 60000 65536"/>
                <a:gd name="T9" fmla="*/ 0 w 2014"/>
                <a:gd name="T10" fmla="*/ 0 h 1687"/>
                <a:gd name="T11" fmla="*/ 2014 w 2014"/>
                <a:gd name="T12" fmla="*/ 1687 h 16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14" h="1687">
                  <a:moveTo>
                    <a:pt x="0" y="0"/>
                  </a:moveTo>
                  <a:lnTo>
                    <a:pt x="0" y="1687"/>
                  </a:lnTo>
                  <a:lnTo>
                    <a:pt x="2014" y="1687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32" name="Rectangle 10"/>
            <p:cNvSpPr>
              <a:spLocks noChangeArrowheads="1"/>
            </p:cNvSpPr>
            <p:nvPr/>
          </p:nvSpPr>
          <p:spPr bwMode="auto">
            <a:xfrm>
              <a:off x="2294" y="3332"/>
              <a:ext cx="3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Sasia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85033" name="Rectangle 11"/>
            <p:cNvSpPr>
              <a:spLocks noChangeArrowheads="1"/>
            </p:cNvSpPr>
            <p:nvPr/>
          </p:nvSpPr>
          <p:spPr bwMode="auto">
            <a:xfrm>
              <a:off x="0" y="1539"/>
              <a:ext cx="66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Cmimi</a:t>
              </a:r>
            </a:p>
          </p:txBody>
        </p:sp>
      </p:grp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429000" y="4405313"/>
            <a:ext cx="165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D</a:t>
            </a:r>
            <a:endParaRPr lang="en-US">
              <a:latin typeface="Calibri" pitchFamily="34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03238" y="3746500"/>
            <a:ext cx="508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$400</a:t>
            </a:r>
            <a:endParaRPr lang="en-US">
              <a:latin typeface="Calibri" pitchFamily="34" charset="0"/>
            </a:endParaRPr>
          </a:p>
        </p:txBody>
      </p:sp>
      <p:sp>
        <p:nvSpPr>
          <p:cNvPr id="14350" name="Freeform 14"/>
          <p:cNvSpPr>
            <a:spLocks/>
          </p:cNvSpPr>
          <p:nvPr/>
        </p:nvSpPr>
        <p:spPr bwMode="auto">
          <a:xfrm>
            <a:off x="1712913" y="3122613"/>
            <a:ext cx="1682750" cy="1349375"/>
          </a:xfrm>
          <a:custGeom>
            <a:avLst/>
            <a:gdLst>
              <a:gd name="T0" fmla="*/ 0 w 1060"/>
              <a:gd name="T1" fmla="*/ 0 h 850"/>
              <a:gd name="T2" fmla="*/ 0 w 1060"/>
              <a:gd name="T3" fmla="*/ 0 h 850"/>
              <a:gd name="T4" fmla="*/ 2147483647 w 1060"/>
              <a:gd name="T5" fmla="*/ 2147483647 h 850"/>
              <a:gd name="T6" fmla="*/ 2147483647 w 1060"/>
              <a:gd name="T7" fmla="*/ 2147483647 h 850"/>
              <a:gd name="T8" fmla="*/ 2147483647 w 1060"/>
              <a:gd name="T9" fmla="*/ 2147483647 h 850"/>
              <a:gd name="T10" fmla="*/ 2147483647 w 1060"/>
              <a:gd name="T11" fmla="*/ 2147483647 h 850"/>
              <a:gd name="T12" fmla="*/ 2147483647 w 1060"/>
              <a:gd name="T13" fmla="*/ 2147483647 h 850"/>
              <a:gd name="T14" fmla="*/ 2147483647 w 1060"/>
              <a:gd name="T15" fmla="*/ 2147483647 h 850"/>
              <a:gd name="T16" fmla="*/ 2147483647 w 1060"/>
              <a:gd name="T17" fmla="*/ 2147483647 h 850"/>
              <a:gd name="T18" fmla="*/ 2147483647 w 1060"/>
              <a:gd name="T19" fmla="*/ 2147483647 h 850"/>
              <a:gd name="T20" fmla="*/ 2147483647 w 1060"/>
              <a:gd name="T21" fmla="*/ 2147483647 h 850"/>
              <a:gd name="T22" fmla="*/ 2147483647 w 1060"/>
              <a:gd name="T23" fmla="*/ 2147483647 h 850"/>
              <a:gd name="T24" fmla="*/ 2147483647 w 1060"/>
              <a:gd name="T25" fmla="*/ 2147483647 h 850"/>
              <a:gd name="T26" fmla="*/ 2147483647 w 1060"/>
              <a:gd name="T27" fmla="*/ 2147483647 h 850"/>
              <a:gd name="T28" fmla="*/ 2147483647 w 1060"/>
              <a:gd name="T29" fmla="*/ 2147483647 h 850"/>
              <a:gd name="T30" fmla="*/ 2147483647 w 1060"/>
              <a:gd name="T31" fmla="*/ 2147483647 h 850"/>
              <a:gd name="T32" fmla="*/ 2147483647 w 1060"/>
              <a:gd name="T33" fmla="*/ 2147483647 h 850"/>
              <a:gd name="T34" fmla="*/ 2147483647 w 1060"/>
              <a:gd name="T35" fmla="*/ 2147483647 h 850"/>
              <a:gd name="T36" fmla="*/ 2147483647 w 1060"/>
              <a:gd name="T37" fmla="*/ 2147483647 h 850"/>
              <a:gd name="T38" fmla="*/ 2147483647 w 1060"/>
              <a:gd name="T39" fmla="*/ 2147483647 h 85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060"/>
              <a:gd name="T61" fmla="*/ 0 h 850"/>
              <a:gd name="T62" fmla="*/ 1060 w 1060"/>
              <a:gd name="T63" fmla="*/ 850 h 85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060" h="850">
                <a:moveTo>
                  <a:pt x="0" y="0"/>
                </a:moveTo>
                <a:lnTo>
                  <a:pt x="0" y="0"/>
                </a:lnTo>
                <a:lnTo>
                  <a:pt x="91" y="125"/>
                </a:lnTo>
                <a:lnTo>
                  <a:pt x="190" y="256"/>
                </a:lnTo>
                <a:lnTo>
                  <a:pt x="244" y="319"/>
                </a:lnTo>
                <a:lnTo>
                  <a:pt x="301" y="383"/>
                </a:lnTo>
                <a:lnTo>
                  <a:pt x="361" y="447"/>
                </a:lnTo>
                <a:lnTo>
                  <a:pt x="424" y="508"/>
                </a:lnTo>
                <a:lnTo>
                  <a:pt x="487" y="567"/>
                </a:lnTo>
                <a:lnTo>
                  <a:pt x="559" y="622"/>
                </a:lnTo>
                <a:lnTo>
                  <a:pt x="631" y="675"/>
                </a:lnTo>
                <a:lnTo>
                  <a:pt x="709" y="722"/>
                </a:lnTo>
                <a:lnTo>
                  <a:pt x="748" y="742"/>
                </a:lnTo>
                <a:lnTo>
                  <a:pt x="790" y="764"/>
                </a:lnTo>
                <a:lnTo>
                  <a:pt x="832" y="781"/>
                </a:lnTo>
                <a:lnTo>
                  <a:pt x="874" y="800"/>
                </a:lnTo>
                <a:lnTo>
                  <a:pt x="919" y="814"/>
                </a:lnTo>
                <a:lnTo>
                  <a:pt x="964" y="828"/>
                </a:lnTo>
                <a:lnTo>
                  <a:pt x="1012" y="842"/>
                </a:lnTo>
                <a:lnTo>
                  <a:pt x="1060" y="850"/>
                </a:lnTo>
              </a:path>
            </a:pathLst>
          </a:custGeom>
          <a:noFill/>
          <a:ln w="57150">
            <a:solidFill>
              <a:srgbClr val="17515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Freeform 15"/>
          <p:cNvSpPr>
            <a:spLocks/>
          </p:cNvSpPr>
          <p:nvPr/>
        </p:nvSpPr>
        <p:spPr bwMode="auto">
          <a:xfrm>
            <a:off x="1493838" y="3060700"/>
            <a:ext cx="1558925" cy="1403350"/>
          </a:xfrm>
          <a:custGeom>
            <a:avLst/>
            <a:gdLst>
              <a:gd name="T0" fmla="*/ 0 w 982"/>
              <a:gd name="T1" fmla="*/ 2147483647 h 884"/>
              <a:gd name="T2" fmla="*/ 0 w 982"/>
              <a:gd name="T3" fmla="*/ 2147483647 h 884"/>
              <a:gd name="T4" fmla="*/ 2147483647 w 982"/>
              <a:gd name="T5" fmla="*/ 2147483647 h 884"/>
              <a:gd name="T6" fmla="*/ 2147483647 w 982"/>
              <a:gd name="T7" fmla="*/ 2147483647 h 884"/>
              <a:gd name="T8" fmla="*/ 2147483647 w 982"/>
              <a:gd name="T9" fmla="*/ 2147483647 h 884"/>
              <a:gd name="T10" fmla="*/ 2147483647 w 982"/>
              <a:gd name="T11" fmla="*/ 2147483647 h 884"/>
              <a:gd name="T12" fmla="*/ 2147483647 w 982"/>
              <a:gd name="T13" fmla="*/ 2147483647 h 884"/>
              <a:gd name="T14" fmla="*/ 2147483647 w 982"/>
              <a:gd name="T15" fmla="*/ 2147483647 h 884"/>
              <a:gd name="T16" fmla="*/ 2147483647 w 982"/>
              <a:gd name="T17" fmla="*/ 2147483647 h 884"/>
              <a:gd name="T18" fmla="*/ 2147483647 w 982"/>
              <a:gd name="T19" fmla="*/ 2147483647 h 884"/>
              <a:gd name="T20" fmla="*/ 2147483647 w 982"/>
              <a:gd name="T21" fmla="*/ 2147483647 h 884"/>
              <a:gd name="T22" fmla="*/ 2147483647 w 982"/>
              <a:gd name="T23" fmla="*/ 2147483647 h 884"/>
              <a:gd name="T24" fmla="*/ 2147483647 w 982"/>
              <a:gd name="T25" fmla="*/ 2147483647 h 884"/>
              <a:gd name="T26" fmla="*/ 2147483647 w 982"/>
              <a:gd name="T27" fmla="*/ 2147483647 h 884"/>
              <a:gd name="T28" fmla="*/ 2147483647 w 982"/>
              <a:gd name="T29" fmla="*/ 2147483647 h 884"/>
              <a:gd name="T30" fmla="*/ 2147483647 w 982"/>
              <a:gd name="T31" fmla="*/ 2147483647 h 884"/>
              <a:gd name="T32" fmla="*/ 2147483647 w 982"/>
              <a:gd name="T33" fmla="*/ 2147483647 h 884"/>
              <a:gd name="T34" fmla="*/ 2147483647 w 982"/>
              <a:gd name="T35" fmla="*/ 0 h 8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82"/>
              <a:gd name="T55" fmla="*/ 0 h 884"/>
              <a:gd name="T56" fmla="*/ 982 w 982"/>
              <a:gd name="T57" fmla="*/ 884 h 8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82" h="884">
                <a:moveTo>
                  <a:pt x="0" y="884"/>
                </a:moveTo>
                <a:lnTo>
                  <a:pt x="0" y="884"/>
                </a:lnTo>
                <a:lnTo>
                  <a:pt x="60" y="856"/>
                </a:lnTo>
                <a:lnTo>
                  <a:pt x="123" y="820"/>
                </a:lnTo>
                <a:lnTo>
                  <a:pt x="189" y="781"/>
                </a:lnTo>
                <a:lnTo>
                  <a:pt x="256" y="736"/>
                </a:lnTo>
                <a:lnTo>
                  <a:pt x="325" y="689"/>
                </a:lnTo>
                <a:lnTo>
                  <a:pt x="394" y="636"/>
                </a:lnTo>
                <a:lnTo>
                  <a:pt x="463" y="578"/>
                </a:lnTo>
                <a:lnTo>
                  <a:pt x="529" y="520"/>
                </a:lnTo>
                <a:lnTo>
                  <a:pt x="598" y="458"/>
                </a:lnTo>
                <a:lnTo>
                  <a:pt x="661" y="395"/>
                </a:lnTo>
                <a:lnTo>
                  <a:pt x="724" y="331"/>
                </a:lnTo>
                <a:lnTo>
                  <a:pt x="784" y="264"/>
                </a:lnTo>
                <a:lnTo>
                  <a:pt x="841" y="197"/>
                </a:lnTo>
                <a:lnTo>
                  <a:pt x="892" y="131"/>
                </a:lnTo>
                <a:lnTo>
                  <a:pt x="940" y="67"/>
                </a:lnTo>
                <a:lnTo>
                  <a:pt x="982" y="0"/>
                </a:lnTo>
              </a:path>
            </a:pathLst>
          </a:custGeom>
          <a:noFill/>
          <a:ln w="57150">
            <a:solidFill>
              <a:srgbClr val="6D184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3081338" y="288766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S</a:t>
            </a:r>
            <a:endParaRPr lang="en-US">
              <a:latin typeface="Calibri" pitchFamily="34" charset="0"/>
            </a:endParaRPr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2262188" y="3816350"/>
            <a:ext cx="136525" cy="136525"/>
          </a:xfrm>
          <a:custGeom>
            <a:avLst/>
            <a:gdLst>
              <a:gd name="T0" fmla="*/ 2147483647 w 60"/>
              <a:gd name="T1" fmla="*/ 2147483647 h 55"/>
              <a:gd name="T2" fmla="*/ 2147483647 w 60"/>
              <a:gd name="T3" fmla="*/ 2147483647 h 55"/>
              <a:gd name="T4" fmla="*/ 2147483647 w 60"/>
              <a:gd name="T5" fmla="*/ 2147483647 h 55"/>
              <a:gd name="T6" fmla="*/ 2147483647 w 60"/>
              <a:gd name="T7" fmla="*/ 2147483647 h 55"/>
              <a:gd name="T8" fmla="*/ 2147483647 w 60"/>
              <a:gd name="T9" fmla="*/ 2147483647 h 55"/>
              <a:gd name="T10" fmla="*/ 2147483647 w 60"/>
              <a:gd name="T11" fmla="*/ 2147483647 h 55"/>
              <a:gd name="T12" fmla="*/ 2147483647 w 60"/>
              <a:gd name="T13" fmla="*/ 2147483647 h 55"/>
              <a:gd name="T14" fmla="*/ 2147483647 w 60"/>
              <a:gd name="T15" fmla="*/ 2147483647 h 55"/>
              <a:gd name="T16" fmla="*/ 2147483647 w 60"/>
              <a:gd name="T17" fmla="*/ 2147483647 h 55"/>
              <a:gd name="T18" fmla="*/ 2147483647 w 60"/>
              <a:gd name="T19" fmla="*/ 0 h 55"/>
              <a:gd name="T20" fmla="*/ 2147483647 w 60"/>
              <a:gd name="T21" fmla="*/ 0 h 55"/>
              <a:gd name="T22" fmla="*/ 2147483647 w 60"/>
              <a:gd name="T23" fmla="*/ 0 h 55"/>
              <a:gd name="T24" fmla="*/ 2147483647 w 60"/>
              <a:gd name="T25" fmla="*/ 0 h 55"/>
              <a:gd name="T26" fmla="*/ 2147483647 w 60"/>
              <a:gd name="T27" fmla="*/ 2147483647 h 55"/>
              <a:gd name="T28" fmla="*/ 2147483647 w 60"/>
              <a:gd name="T29" fmla="*/ 2147483647 h 55"/>
              <a:gd name="T30" fmla="*/ 0 w 60"/>
              <a:gd name="T31" fmla="*/ 2147483647 h 55"/>
              <a:gd name="T32" fmla="*/ 0 w 60"/>
              <a:gd name="T33" fmla="*/ 2147483647 h 55"/>
              <a:gd name="T34" fmla="*/ 2147483647 w 60"/>
              <a:gd name="T35" fmla="*/ 2147483647 h 55"/>
              <a:gd name="T36" fmla="*/ 2147483647 w 60"/>
              <a:gd name="T37" fmla="*/ 2147483647 h 55"/>
              <a:gd name="T38" fmla="*/ 2147483647 w 60"/>
              <a:gd name="T39" fmla="*/ 2147483647 h 55"/>
              <a:gd name="T40" fmla="*/ 2147483647 w 60"/>
              <a:gd name="T41" fmla="*/ 2147483647 h 55"/>
              <a:gd name="T42" fmla="*/ 2147483647 w 60"/>
              <a:gd name="T43" fmla="*/ 2147483647 h 5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60"/>
              <a:gd name="T67" fmla="*/ 0 h 55"/>
              <a:gd name="T68" fmla="*/ 60 w 60"/>
              <a:gd name="T69" fmla="*/ 55 h 5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60" h="55">
                <a:moveTo>
                  <a:pt x="30" y="55"/>
                </a:moveTo>
                <a:lnTo>
                  <a:pt x="30" y="55"/>
                </a:lnTo>
                <a:lnTo>
                  <a:pt x="42" y="53"/>
                </a:lnTo>
                <a:lnTo>
                  <a:pt x="51" y="47"/>
                </a:lnTo>
                <a:lnTo>
                  <a:pt x="57" y="36"/>
                </a:lnTo>
                <a:lnTo>
                  <a:pt x="60" y="28"/>
                </a:lnTo>
                <a:lnTo>
                  <a:pt x="57" y="17"/>
                </a:lnTo>
                <a:lnTo>
                  <a:pt x="51" y="5"/>
                </a:lnTo>
                <a:lnTo>
                  <a:pt x="42" y="0"/>
                </a:lnTo>
                <a:lnTo>
                  <a:pt x="30" y="0"/>
                </a:lnTo>
                <a:lnTo>
                  <a:pt x="18" y="0"/>
                </a:lnTo>
                <a:lnTo>
                  <a:pt x="9" y="5"/>
                </a:lnTo>
                <a:lnTo>
                  <a:pt x="3" y="17"/>
                </a:lnTo>
                <a:lnTo>
                  <a:pt x="0" y="28"/>
                </a:lnTo>
                <a:lnTo>
                  <a:pt x="3" y="36"/>
                </a:lnTo>
                <a:lnTo>
                  <a:pt x="9" y="47"/>
                </a:lnTo>
                <a:lnTo>
                  <a:pt x="18" y="53"/>
                </a:lnTo>
                <a:lnTo>
                  <a:pt x="30" y="5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2006600" y="2392363"/>
            <a:ext cx="628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Tregu</a:t>
            </a:r>
            <a:endParaRPr lang="en-US">
              <a:latin typeface="Calibri" pitchFamily="34" charset="0"/>
            </a:endParaRP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5449888" y="3881438"/>
            <a:ext cx="3197225" cy="15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086600" y="3960813"/>
            <a:ext cx="15240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latin typeface="Calibri" pitchFamily="34" charset="0"/>
              </a:rPr>
              <a:t>Kurba e k</a:t>
            </a:r>
            <a:r>
              <a:rPr lang="en-US">
                <a:latin typeface="Calibri" pitchFamily="34" charset="0"/>
              </a:rPr>
              <a:t>ërkesës së firmës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783138" y="3748088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$400</a:t>
            </a:r>
            <a:endParaRPr lang="en-US">
              <a:latin typeface="Calibri" pitchFamily="34" charset="0"/>
            </a:endParaRP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6667500" y="2392363"/>
            <a:ext cx="628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Firma</a:t>
            </a:r>
            <a:endParaRPr lang="en-US">
              <a:latin typeface="Calibri" pitchFamily="34" charset="0"/>
            </a:endParaRP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836613" y="4062413"/>
            <a:ext cx="400050" cy="17287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1727200" y="2014538"/>
            <a:ext cx="615950" cy="1831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 flipH="1">
            <a:off x="5145088" y="1905000"/>
            <a:ext cx="1204912" cy="177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 flipV="1">
            <a:off x="5359400" y="3922713"/>
            <a:ext cx="1128713" cy="1792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10704" y="1644650"/>
            <a:ext cx="4113634" cy="622300"/>
            <a:chOff x="290" y="1036"/>
            <a:chExt cx="2590" cy="392"/>
          </a:xfrm>
        </p:grpSpPr>
        <p:sp>
          <p:nvSpPr>
            <p:cNvPr id="85029" name="Rectangle 28"/>
            <p:cNvSpPr>
              <a:spLocks noChangeArrowheads="1"/>
            </p:cNvSpPr>
            <p:nvPr/>
          </p:nvSpPr>
          <p:spPr bwMode="auto">
            <a:xfrm>
              <a:off x="290" y="1036"/>
              <a:ext cx="2590" cy="392"/>
            </a:xfrm>
            <a:prstGeom prst="rect">
              <a:avLst/>
            </a:prstGeom>
            <a:solidFill>
              <a:srgbClr val="EBE0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5030" name="Rectangle 29"/>
            <p:cNvSpPr>
              <a:spLocks noChangeArrowheads="1"/>
            </p:cNvSpPr>
            <p:nvPr/>
          </p:nvSpPr>
          <p:spPr bwMode="auto">
            <a:xfrm>
              <a:off x="675" y="1076"/>
              <a:ext cx="2178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231775" indent="-231775">
                <a:lnSpc>
                  <a:spcPct val="90000"/>
                </a:lnSpc>
              </a:pP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1.	</a:t>
              </a:r>
              <a:r>
                <a:rPr lang="en-US" dirty="0" err="1">
                  <a:solidFill>
                    <a:srgbClr val="000000"/>
                  </a:solidFill>
                  <a:latin typeface="Calibri" pitchFamily="34" charset="0"/>
                </a:rPr>
                <a:t>Pika</a:t>
              </a: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Calibri" pitchFamily="34" charset="0"/>
                </a:rPr>
                <a:t>ku</a:t>
              </a: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Calibri" pitchFamily="34" charset="0"/>
                </a:rPr>
                <a:t>pritet</a:t>
              </a:r>
              <a:r>
                <a:rPr lang="en-US" dirty="0">
                  <a:latin typeface="Calibri" pitchFamily="34" charset="0"/>
                </a:rPr>
                <a:t>  </a:t>
              </a:r>
              <a:r>
                <a:rPr lang="en-US" dirty="0" err="1">
                  <a:latin typeface="Calibri" pitchFamily="34" charset="0"/>
                </a:rPr>
                <a:t>kurba</a:t>
              </a:r>
              <a:r>
                <a:rPr lang="en-US" dirty="0">
                  <a:latin typeface="Calibri" pitchFamily="34" charset="0"/>
                </a:rPr>
                <a:t> e </a:t>
              </a:r>
              <a:r>
                <a:rPr lang="en-US" dirty="0" err="1">
                  <a:latin typeface="Calibri" pitchFamily="34" charset="0"/>
                </a:rPr>
                <a:t>kërkesës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dhe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ofertës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së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tregut</a:t>
              </a: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…</a:t>
              </a: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4427538" y="1612900"/>
            <a:ext cx="4605758" cy="622300"/>
            <a:chOff x="2995" y="1016"/>
            <a:chExt cx="2045" cy="392"/>
          </a:xfrm>
        </p:grpSpPr>
        <p:sp>
          <p:nvSpPr>
            <p:cNvPr id="85027" name="Rectangle 31"/>
            <p:cNvSpPr>
              <a:spLocks noChangeArrowheads="1"/>
            </p:cNvSpPr>
            <p:nvPr/>
          </p:nvSpPr>
          <p:spPr bwMode="auto">
            <a:xfrm>
              <a:off x="2995" y="1016"/>
              <a:ext cx="2045" cy="392"/>
            </a:xfrm>
            <a:prstGeom prst="rect">
              <a:avLst/>
            </a:prstGeom>
            <a:solidFill>
              <a:srgbClr val="EBE0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5028" name="Rectangle 32"/>
            <p:cNvSpPr>
              <a:spLocks noChangeArrowheads="1"/>
            </p:cNvSpPr>
            <p:nvPr/>
          </p:nvSpPr>
          <p:spPr bwMode="auto">
            <a:xfrm>
              <a:off x="3034" y="1056"/>
              <a:ext cx="1835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231775" indent="-231775">
                <a:lnSpc>
                  <a:spcPct val="90000"/>
                </a:lnSpc>
              </a:pP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3.	</a:t>
              </a:r>
              <a:r>
                <a:rPr lang="en-US" dirty="0" err="1">
                  <a:solidFill>
                    <a:srgbClr val="000000"/>
                  </a:solidFill>
                  <a:latin typeface="Calibri" pitchFamily="34" charset="0"/>
                </a:rPr>
                <a:t>Firma</a:t>
              </a: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Calibri" pitchFamily="34" charset="0"/>
                </a:rPr>
                <a:t>mund</a:t>
              </a: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Calibri" pitchFamily="34" charset="0"/>
                </a:rPr>
                <a:t>t</a:t>
              </a:r>
              <a:r>
                <a:rPr lang="en-US" dirty="0" err="1">
                  <a:latin typeface="Calibri" pitchFamily="34" charset="0"/>
                </a:rPr>
                <a:t>ë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shesë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te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gjitha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produktet</a:t>
              </a:r>
              <a:r>
                <a:rPr lang="en-US" dirty="0">
                  <a:latin typeface="Calibri" pitchFamily="34" charset="0"/>
                </a:rPr>
                <a:t> me </a:t>
              </a:r>
              <a:r>
                <a:rPr lang="en-US" dirty="0" err="1">
                  <a:latin typeface="Calibri" pitchFamily="34" charset="0"/>
                </a:rPr>
                <a:t>cmimin</a:t>
              </a:r>
              <a:r>
                <a:rPr lang="en-US" dirty="0">
                  <a:latin typeface="Calibri" pitchFamily="34" charset="0"/>
                </a:rPr>
                <a:t> e </a:t>
              </a:r>
              <a:r>
                <a:rPr lang="en-US" dirty="0" err="1">
                  <a:latin typeface="Calibri" pitchFamily="34" charset="0"/>
                </a:rPr>
                <a:t>caktuar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nga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tregu</a:t>
              </a: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…</a:t>
              </a: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4279900" y="2443163"/>
            <a:ext cx="4384675" cy="3094037"/>
            <a:chOff x="2696" y="1539"/>
            <a:chExt cx="2762" cy="1949"/>
          </a:xfrm>
        </p:grpSpPr>
        <p:sp>
          <p:nvSpPr>
            <p:cNvPr id="85024" name="Freeform 34"/>
            <p:cNvSpPr>
              <a:spLocks/>
            </p:cNvSpPr>
            <p:nvPr/>
          </p:nvSpPr>
          <p:spPr bwMode="auto">
            <a:xfrm>
              <a:off x="3430" y="1558"/>
              <a:ext cx="2017" cy="1687"/>
            </a:xfrm>
            <a:custGeom>
              <a:avLst/>
              <a:gdLst>
                <a:gd name="T0" fmla="*/ 0 w 2017"/>
                <a:gd name="T1" fmla="*/ 0 h 1687"/>
                <a:gd name="T2" fmla="*/ 0 w 2017"/>
                <a:gd name="T3" fmla="*/ 1687 h 1687"/>
                <a:gd name="T4" fmla="*/ 2017 w 2017"/>
                <a:gd name="T5" fmla="*/ 1687 h 1687"/>
                <a:gd name="T6" fmla="*/ 0 60000 65536"/>
                <a:gd name="T7" fmla="*/ 0 60000 65536"/>
                <a:gd name="T8" fmla="*/ 0 60000 65536"/>
                <a:gd name="T9" fmla="*/ 0 w 2017"/>
                <a:gd name="T10" fmla="*/ 0 h 1687"/>
                <a:gd name="T11" fmla="*/ 2017 w 2017"/>
                <a:gd name="T12" fmla="*/ 1687 h 16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17" h="1687">
                  <a:moveTo>
                    <a:pt x="0" y="0"/>
                  </a:moveTo>
                  <a:lnTo>
                    <a:pt x="0" y="1687"/>
                  </a:lnTo>
                  <a:lnTo>
                    <a:pt x="2017" y="1687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5" name="Rectangle 35"/>
            <p:cNvSpPr>
              <a:spLocks noChangeArrowheads="1"/>
            </p:cNvSpPr>
            <p:nvPr/>
          </p:nvSpPr>
          <p:spPr bwMode="auto">
            <a:xfrm>
              <a:off x="5078" y="3314"/>
              <a:ext cx="3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Sasia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85026" name="Rectangle 36"/>
            <p:cNvSpPr>
              <a:spLocks noChangeArrowheads="1"/>
            </p:cNvSpPr>
            <p:nvPr/>
          </p:nvSpPr>
          <p:spPr bwMode="auto">
            <a:xfrm>
              <a:off x="2696" y="1539"/>
              <a:ext cx="66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Cmimi</a:t>
              </a:r>
            </a:p>
          </p:txBody>
        </p:sp>
      </p:grp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1143000" y="38862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>
            <a:off x="2284413" y="3884613"/>
            <a:ext cx="248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465138" y="5689600"/>
            <a:ext cx="3367087" cy="622300"/>
            <a:chOff x="293" y="3584"/>
            <a:chExt cx="1867" cy="392"/>
          </a:xfrm>
        </p:grpSpPr>
        <p:sp>
          <p:nvSpPr>
            <p:cNvPr id="85022" name="Rectangle 40"/>
            <p:cNvSpPr>
              <a:spLocks noChangeArrowheads="1"/>
            </p:cNvSpPr>
            <p:nvPr/>
          </p:nvSpPr>
          <p:spPr bwMode="auto">
            <a:xfrm>
              <a:off x="293" y="3584"/>
              <a:ext cx="1867" cy="392"/>
            </a:xfrm>
            <a:prstGeom prst="rect">
              <a:avLst/>
            </a:prstGeom>
            <a:solidFill>
              <a:srgbClr val="EBE0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5023" name="Rectangle 41"/>
            <p:cNvSpPr>
              <a:spLocks noChangeArrowheads="1"/>
            </p:cNvSpPr>
            <p:nvPr/>
          </p:nvSpPr>
          <p:spPr bwMode="auto">
            <a:xfrm>
              <a:off x="338" y="3624"/>
              <a:ext cx="1774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31775" indent="-231775">
                <a:lnSpc>
                  <a:spcPct val="90000"/>
                </a:lnSpc>
              </a:pPr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2.	Cmimi q</a:t>
              </a:r>
              <a:r>
                <a:rPr lang="en-US">
                  <a:latin typeface="Calibri" pitchFamily="34" charset="0"/>
                </a:rPr>
                <a:t>ë përcakton ekulibrin e cmimeve ne treg(PE)</a:t>
              </a: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4773613" y="5686425"/>
            <a:ext cx="3354387" cy="811213"/>
            <a:chOff x="3007" y="3582"/>
            <a:chExt cx="1649" cy="511"/>
          </a:xfrm>
        </p:grpSpPr>
        <p:sp>
          <p:nvSpPr>
            <p:cNvPr id="85020" name="Rectangle 43"/>
            <p:cNvSpPr>
              <a:spLocks noChangeArrowheads="1"/>
            </p:cNvSpPr>
            <p:nvPr/>
          </p:nvSpPr>
          <p:spPr bwMode="auto">
            <a:xfrm>
              <a:off x="3007" y="3582"/>
              <a:ext cx="1649" cy="392"/>
            </a:xfrm>
            <a:prstGeom prst="rect">
              <a:avLst/>
            </a:prstGeom>
            <a:solidFill>
              <a:srgbClr val="EBE0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5021" name="Rectangle 44"/>
            <p:cNvSpPr>
              <a:spLocks noChangeArrowheads="1"/>
            </p:cNvSpPr>
            <p:nvPr/>
          </p:nvSpPr>
          <p:spPr bwMode="auto">
            <a:xfrm>
              <a:off x="3049" y="3622"/>
              <a:ext cx="1607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31775" indent="-231775">
                <a:lnSpc>
                  <a:spcPct val="90000"/>
                </a:lnSpc>
              </a:pPr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4.	Prandaj  kurba e kerkeses eshte horizontale</a:t>
              </a:r>
              <a:endParaRPr lang="en-US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/>
      <p:bldP spid="14350" grpId="0" animBg="1"/>
      <p:bldP spid="14351" grpId="0" animBg="1"/>
      <p:bldP spid="14352" grpId="0"/>
      <p:bldP spid="14353" grpId="0" animBg="1"/>
      <p:bldP spid="14354" grpId="0"/>
      <p:bldP spid="14355" grpId="0" animBg="1"/>
      <p:bldP spid="14356" grpId="0"/>
      <p:bldP spid="14357" grpId="0"/>
      <p:bldP spid="14358" grpId="0"/>
      <p:bldP spid="14359" grpId="0" animBg="1"/>
      <p:bldP spid="14360" grpId="0" animBg="1"/>
      <p:bldP spid="14361" grpId="0" animBg="1"/>
      <p:bldP spid="14362" grpId="0" animBg="1"/>
      <p:bldP spid="14373" grpId="0" animBg="1"/>
      <p:bldP spid="143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Tregu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firma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vazhdim</a:t>
            </a:r>
            <a:r>
              <a:rPr lang="en-GB" dirty="0"/>
              <a:t>...</a:t>
            </a:r>
            <a:br>
              <a:rPr lang="sq-AL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696200" cy="5486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>
                <a:latin typeface="+mj-lt"/>
              </a:rPr>
              <a:t>Firmat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</a:t>
            </a:r>
            <a:r>
              <a:rPr lang="en-US" sz="2800" dirty="0" err="1"/>
              <a:t>ë</a:t>
            </a:r>
            <a:r>
              <a:rPr lang="en-US" sz="2800" dirty="0"/>
              <a:t> </a:t>
            </a:r>
            <a:r>
              <a:rPr lang="en-US" sz="2800" dirty="0" err="1">
                <a:latin typeface="+mj-lt"/>
              </a:rPr>
              <a:t>treg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janë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shum</a:t>
            </a:r>
            <a:r>
              <a:rPr lang="en-US" sz="2800" dirty="0" err="1"/>
              <a:t>ë</a:t>
            </a:r>
            <a:r>
              <a:rPr lang="en-US" sz="2800" dirty="0"/>
              <a:t>, </a:t>
            </a:r>
            <a:r>
              <a:rPr lang="en-US" sz="2800" dirty="0" err="1"/>
              <a:t>pro</a:t>
            </a:r>
            <a:r>
              <a:rPr lang="en-US" sz="2800" dirty="0" err="1">
                <a:latin typeface="+mj-lt"/>
              </a:rPr>
              <a:t>dhojnë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dhe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ofrojnë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sasi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shumë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madhe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për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shitje</a:t>
            </a:r>
            <a:r>
              <a:rPr lang="en-US" sz="2800" dirty="0">
                <a:latin typeface="+mj-lt"/>
              </a:rPr>
              <a:t>. </a:t>
            </a:r>
            <a:r>
              <a:rPr lang="en-US" sz="2800" dirty="0" err="1">
                <a:latin typeface="+mj-lt"/>
              </a:rPr>
              <a:t>Outputi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për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firm</a:t>
            </a:r>
            <a:r>
              <a:rPr lang="en-US" sz="2800" dirty="0" err="1"/>
              <a:t>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është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vogël</a:t>
            </a:r>
            <a:r>
              <a:rPr lang="en-US" sz="2800" dirty="0">
                <a:latin typeface="+mj-lt"/>
              </a:rPr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>
                <a:latin typeface="+mj-lt"/>
              </a:rPr>
              <a:t>Kërkesa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dhe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oferta</a:t>
            </a:r>
            <a:r>
              <a:rPr lang="en-US" sz="2800" dirty="0">
                <a:latin typeface="+mj-lt"/>
              </a:rPr>
              <a:t> e </a:t>
            </a:r>
            <a:r>
              <a:rPr lang="en-US" sz="2800" dirty="0" err="1">
                <a:latin typeface="+mj-lt"/>
              </a:rPr>
              <a:t>tregut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përcaktojnë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ekuilibrin</a:t>
            </a:r>
            <a:r>
              <a:rPr lang="en-US" sz="2800" dirty="0">
                <a:latin typeface="+mj-lt"/>
              </a:rPr>
              <a:t> e </a:t>
            </a:r>
            <a:r>
              <a:rPr lang="en-US" sz="2800" dirty="0" err="1">
                <a:latin typeface="+mj-lt"/>
              </a:rPr>
              <a:t>çmimit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dhe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sasis</a:t>
            </a:r>
            <a:r>
              <a:rPr lang="en-US" sz="2800" dirty="0" err="1"/>
              <a:t>ë</a:t>
            </a:r>
            <a:r>
              <a:rPr lang="en-US" sz="2800" dirty="0"/>
              <a:t>.</a:t>
            </a:r>
            <a:r>
              <a:rPr lang="en-US" sz="2800" dirty="0">
                <a:latin typeface="+mj-lt"/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>
                <a:latin typeface="+mj-lt"/>
              </a:rPr>
              <a:t>Një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firmë</a:t>
            </a:r>
            <a:r>
              <a:rPr lang="en-US" sz="2800" dirty="0">
                <a:latin typeface="+mj-lt"/>
              </a:rPr>
              <a:t> e </a:t>
            </a:r>
            <a:r>
              <a:rPr lang="en-US" sz="2800" dirty="0" err="1">
                <a:latin typeface="+mj-lt"/>
              </a:rPr>
              <a:t>vetme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prodhon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një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pjesë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vogël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outputit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tregut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dhe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duhet</a:t>
            </a:r>
            <a:r>
              <a:rPr lang="en-US" sz="2800" dirty="0">
                <a:latin typeface="+mj-lt"/>
              </a:rPr>
              <a:t> ta </a:t>
            </a:r>
            <a:r>
              <a:rPr lang="en-US" sz="2800" dirty="0" err="1">
                <a:latin typeface="+mj-lt"/>
              </a:rPr>
              <a:t>shet</a:t>
            </a:r>
            <a:r>
              <a:rPr lang="en-US" sz="2800" dirty="0">
                <a:latin typeface="+mj-lt"/>
              </a:rPr>
              <a:t> me </a:t>
            </a:r>
            <a:r>
              <a:rPr lang="en-US" sz="2800" dirty="0" err="1">
                <a:latin typeface="+mj-lt"/>
              </a:rPr>
              <a:t>çmimin</a:t>
            </a:r>
            <a:r>
              <a:rPr lang="en-US" sz="2800" dirty="0">
                <a:latin typeface="+mj-lt"/>
              </a:rPr>
              <a:t> e </a:t>
            </a:r>
            <a:r>
              <a:rPr lang="en-US" sz="2800" dirty="0" err="1">
                <a:latin typeface="+mj-lt"/>
              </a:rPr>
              <a:t>tregut</a:t>
            </a:r>
            <a:r>
              <a:rPr lang="en-US" sz="2800" dirty="0">
                <a:latin typeface="Comic Sans MS" pitchFamily="66" charset="0"/>
              </a:rPr>
              <a:t>.</a:t>
            </a:r>
            <a:endParaRPr lang="en-GB" sz="2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 err="1"/>
              <a:t>Funksioni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k</a:t>
            </a:r>
            <a:r>
              <a:rPr lang="en-US" sz="2800" dirty="0" err="1"/>
              <a:t>ërkesës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ka firma </a:t>
            </a:r>
            <a:r>
              <a:rPr lang="en-US" sz="2800" dirty="0" err="1"/>
              <a:t>është</a:t>
            </a:r>
            <a:r>
              <a:rPr lang="en-US" sz="2800" dirty="0"/>
              <a:t> </a:t>
            </a:r>
            <a:r>
              <a:rPr lang="en-US" sz="2800" dirty="0" err="1"/>
              <a:t>perfekt</a:t>
            </a:r>
            <a:r>
              <a:rPr lang="en-US" sz="2800" dirty="0"/>
              <a:t> </a:t>
            </a:r>
            <a:r>
              <a:rPr lang="en-US" sz="2800" dirty="0" err="1"/>
              <a:t>elastik</a:t>
            </a:r>
            <a:r>
              <a:rPr lang="en-US" sz="2800" dirty="0"/>
              <a:t>!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ransition advTm="2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2800" i="1" dirty="0" err="1"/>
              <a:t>Figura</a:t>
            </a:r>
            <a:r>
              <a:rPr lang="en-US" sz="2800" i="1" dirty="0"/>
              <a:t> 2:  </a:t>
            </a:r>
            <a:r>
              <a:rPr lang="en-US" sz="2800" i="1" dirty="0" err="1"/>
              <a:t>Tregu</a:t>
            </a:r>
            <a:r>
              <a:rPr lang="en-US" sz="2800" i="1" dirty="0"/>
              <a:t> </a:t>
            </a:r>
            <a:r>
              <a:rPr lang="en-US" sz="2800" i="1" dirty="0" err="1"/>
              <a:t>dhe</a:t>
            </a:r>
            <a:r>
              <a:rPr lang="en-US" sz="2800" i="1" dirty="0"/>
              <a:t> </a:t>
            </a:r>
            <a:r>
              <a:rPr lang="en-US" sz="2800" i="1" dirty="0" err="1"/>
              <a:t>Firmat</a:t>
            </a:r>
            <a:endParaRPr lang="en-US" sz="2800" i="1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2443163"/>
            <a:ext cx="4357688" cy="3122612"/>
            <a:chOff x="0" y="1539"/>
            <a:chExt cx="2745" cy="1967"/>
          </a:xfrm>
        </p:grpSpPr>
        <p:sp>
          <p:nvSpPr>
            <p:cNvPr id="87077" name="Freeform 9"/>
            <p:cNvSpPr>
              <a:spLocks/>
            </p:cNvSpPr>
            <p:nvPr/>
          </p:nvSpPr>
          <p:spPr bwMode="auto">
            <a:xfrm>
              <a:off x="731" y="1561"/>
              <a:ext cx="2014" cy="1687"/>
            </a:xfrm>
            <a:custGeom>
              <a:avLst/>
              <a:gdLst>
                <a:gd name="T0" fmla="*/ 0 w 2014"/>
                <a:gd name="T1" fmla="*/ 0 h 1687"/>
                <a:gd name="T2" fmla="*/ 0 w 2014"/>
                <a:gd name="T3" fmla="*/ 1687 h 1687"/>
                <a:gd name="T4" fmla="*/ 2014 w 2014"/>
                <a:gd name="T5" fmla="*/ 1687 h 1687"/>
                <a:gd name="T6" fmla="*/ 0 60000 65536"/>
                <a:gd name="T7" fmla="*/ 0 60000 65536"/>
                <a:gd name="T8" fmla="*/ 0 60000 65536"/>
                <a:gd name="T9" fmla="*/ 0 w 2014"/>
                <a:gd name="T10" fmla="*/ 0 h 1687"/>
                <a:gd name="T11" fmla="*/ 2014 w 2014"/>
                <a:gd name="T12" fmla="*/ 1687 h 16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14" h="1687">
                  <a:moveTo>
                    <a:pt x="0" y="0"/>
                  </a:moveTo>
                  <a:lnTo>
                    <a:pt x="0" y="1687"/>
                  </a:lnTo>
                  <a:lnTo>
                    <a:pt x="2014" y="1687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78" name="Rectangle 10"/>
            <p:cNvSpPr>
              <a:spLocks noChangeArrowheads="1"/>
            </p:cNvSpPr>
            <p:nvPr/>
          </p:nvSpPr>
          <p:spPr bwMode="auto">
            <a:xfrm>
              <a:off x="2294" y="3332"/>
              <a:ext cx="3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Sasia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87079" name="Rectangle 11"/>
            <p:cNvSpPr>
              <a:spLocks noChangeArrowheads="1"/>
            </p:cNvSpPr>
            <p:nvPr/>
          </p:nvSpPr>
          <p:spPr bwMode="auto">
            <a:xfrm>
              <a:off x="0" y="1539"/>
              <a:ext cx="66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Cmimi</a:t>
              </a:r>
            </a:p>
          </p:txBody>
        </p:sp>
      </p:grp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429000" y="4405313"/>
            <a:ext cx="165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D</a:t>
            </a:r>
            <a:endParaRPr lang="en-US">
              <a:latin typeface="Calibri" pitchFamily="34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03238" y="3746500"/>
            <a:ext cx="508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$400</a:t>
            </a:r>
            <a:endParaRPr lang="en-US">
              <a:latin typeface="Calibri" pitchFamily="34" charset="0"/>
            </a:endParaRPr>
          </a:p>
        </p:txBody>
      </p:sp>
      <p:sp>
        <p:nvSpPr>
          <p:cNvPr id="14350" name="Freeform 14"/>
          <p:cNvSpPr>
            <a:spLocks/>
          </p:cNvSpPr>
          <p:nvPr/>
        </p:nvSpPr>
        <p:spPr bwMode="auto">
          <a:xfrm>
            <a:off x="1712913" y="3122613"/>
            <a:ext cx="1682750" cy="1349375"/>
          </a:xfrm>
          <a:custGeom>
            <a:avLst/>
            <a:gdLst>
              <a:gd name="T0" fmla="*/ 0 w 1060"/>
              <a:gd name="T1" fmla="*/ 0 h 850"/>
              <a:gd name="T2" fmla="*/ 0 w 1060"/>
              <a:gd name="T3" fmla="*/ 0 h 850"/>
              <a:gd name="T4" fmla="*/ 2147483647 w 1060"/>
              <a:gd name="T5" fmla="*/ 2147483647 h 850"/>
              <a:gd name="T6" fmla="*/ 2147483647 w 1060"/>
              <a:gd name="T7" fmla="*/ 2147483647 h 850"/>
              <a:gd name="T8" fmla="*/ 2147483647 w 1060"/>
              <a:gd name="T9" fmla="*/ 2147483647 h 850"/>
              <a:gd name="T10" fmla="*/ 2147483647 w 1060"/>
              <a:gd name="T11" fmla="*/ 2147483647 h 850"/>
              <a:gd name="T12" fmla="*/ 2147483647 w 1060"/>
              <a:gd name="T13" fmla="*/ 2147483647 h 850"/>
              <a:gd name="T14" fmla="*/ 2147483647 w 1060"/>
              <a:gd name="T15" fmla="*/ 2147483647 h 850"/>
              <a:gd name="T16" fmla="*/ 2147483647 w 1060"/>
              <a:gd name="T17" fmla="*/ 2147483647 h 850"/>
              <a:gd name="T18" fmla="*/ 2147483647 w 1060"/>
              <a:gd name="T19" fmla="*/ 2147483647 h 850"/>
              <a:gd name="T20" fmla="*/ 2147483647 w 1060"/>
              <a:gd name="T21" fmla="*/ 2147483647 h 850"/>
              <a:gd name="T22" fmla="*/ 2147483647 w 1060"/>
              <a:gd name="T23" fmla="*/ 2147483647 h 850"/>
              <a:gd name="T24" fmla="*/ 2147483647 w 1060"/>
              <a:gd name="T25" fmla="*/ 2147483647 h 850"/>
              <a:gd name="T26" fmla="*/ 2147483647 w 1060"/>
              <a:gd name="T27" fmla="*/ 2147483647 h 850"/>
              <a:gd name="T28" fmla="*/ 2147483647 w 1060"/>
              <a:gd name="T29" fmla="*/ 2147483647 h 850"/>
              <a:gd name="T30" fmla="*/ 2147483647 w 1060"/>
              <a:gd name="T31" fmla="*/ 2147483647 h 850"/>
              <a:gd name="T32" fmla="*/ 2147483647 w 1060"/>
              <a:gd name="T33" fmla="*/ 2147483647 h 850"/>
              <a:gd name="T34" fmla="*/ 2147483647 w 1060"/>
              <a:gd name="T35" fmla="*/ 2147483647 h 850"/>
              <a:gd name="T36" fmla="*/ 2147483647 w 1060"/>
              <a:gd name="T37" fmla="*/ 2147483647 h 850"/>
              <a:gd name="T38" fmla="*/ 2147483647 w 1060"/>
              <a:gd name="T39" fmla="*/ 2147483647 h 85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060"/>
              <a:gd name="T61" fmla="*/ 0 h 850"/>
              <a:gd name="T62" fmla="*/ 1060 w 1060"/>
              <a:gd name="T63" fmla="*/ 850 h 85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060" h="850">
                <a:moveTo>
                  <a:pt x="0" y="0"/>
                </a:moveTo>
                <a:lnTo>
                  <a:pt x="0" y="0"/>
                </a:lnTo>
                <a:lnTo>
                  <a:pt x="91" y="125"/>
                </a:lnTo>
                <a:lnTo>
                  <a:pt x="190" y="256"/>
                </a:lnTo>
                <a:lnTo>
                  <a:pt x="244" y="319"/>
                </a:lnTo>
                <a:lnTo>
                  <a:pt x="301" y="383"/>
                </a:lnTo>
                <a:lnTo>
                  <a:pt x="361" y="447"/>
                </a:lnTo>
                <a:lnTo>
                  <a:pt x="424" y="508"/>
                </a:lnTo>
                <a:lnTo>
                  <a:pt x="487" y="567"/>
                </a:lnTo>
                <a:lnTo>
                  <a:pt x="559" y="622"/>
                </a:lnTo>
                <a:lnTo>
                  <a:pt x="631" y="675"/>
                </a:lnTo>
                <a:lnTo>
                  <a:pt x="709" y="722"/>
                </a:lnTo>
                <a:lnTo>
                  <a:pt x="748" y="742"/>
                </a:lnTo>
                <a:lnTo>
                  <a:pt x="790" y="764"/>
                </a:lnTo>
                <a:lnTo>
                  <a:pt x="832" y="781"/>
                </a:lnTo>
                <a:lnTo>
                  <a:pt x="874" y="800"/>
                </a:lnTo>
                <a:lnTo>
                  <a:pt x="919" y="814"/>
                </a:lnTo>
                <a:lnTo>
                  <a:pt x="964" y="828"/>
                </a:lnTo>
                <a:lnTo>
                  <a:pt x="1012" y="842"/>
                </a:lnTo>
                <a:lnTo>
                  <a:pt x="1060" y="850"/>
                </a:lnTo>
              </a:path>
            </a:pathLst>
          </a:custGeom>
          <a:noFill/>
          <a:ln w="57150">
            <a:solidFill>
              <a:srgbClr val="17515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Freeform 15"/>
          <p:cNvSpPr>
            <a:spLocks/>
          </p:cNvSpPr>
          <p:nvPr/>
        </p:nvSpPr>
        <p:spPr bwMode="auto">
          <a:xfrm>
            <a:off x="1493838" y="3060700"/>
            <a:ext cx="1558925" cy="1403350"/>
          </a:xfrm>
          <a:custGeom>
            <a:avLst/>
            <a:gdLst>
              <a:gd name="T0" fmla="*/ 0 w 982"/>
              <a:gd name="T1" fmla="*/ 2147483647 h 884"/>
              <a:gd name="T2" fmla="*/ 0 w 982"/>
              <a:gd name="T3" fmla="*/ 2147483647 h 884"/>
              <a:gd name="T4" fmla="*/ 2147483647 w 982"/>
              <a:gd name="T5" fmla="*/ 2147483647 h 884"/>
              <a:gd name="T6" fmla="*/ 2147483647 w 982"/>
              <a:gd name="T7" fmla="*/ 2147483647 h 884"/>
              <a:gd name="T8" fmla="*/ 2147483647 w 982"/>
              <a:gd name="T9" fmla="*/ 2147483647 h 884"/>
              <a:gd name="T10" fmla="*/ 2147483647 w 982"/>
              <a:gd name="T11" fmla="*/ 2147483647 h 884"/>
              <a:gd name="T12" fmla="*/ 2147483647 w 982"/>
              <a:gd name="T13" fmla="*/ 2147483647 h 884"/>
              <a:gd name="T14" fmla="*/ 2147483647 w 982"/>
              <a:gd name="T15" fmla="*/ 2147483647 h 884"/>
              <a:gd name="T16" fmla="*/ 2147483647 w 982"/>
              <a:gd name="T17" fmla="*/ 2147483647 h 884"/>
              <a:gd name="T18" fmla="*/ 2147483647 w 982"/>
              <a:gd name="T19" fmla="*/ 2147483647 h 884"/>
              <a:gd name="T20" fmla="*/ 2147483647 w 982"/>
              <a:gd name="T21" fmla="*/ 2147483647 h 884"/>
              <a:gd name="T22" fmla="*/ 2147483647 w 982"/>
              <a:gd name="T23" fmla="*/ 2147483647 h 884"/>
              <a:gd name="T24" fmla="*/ 2147483647 w 982"/>
              <a:gd name="T25" fmla="*/ 2147483647 h 884"/>
              <a:gd name="T26" fmla="*/ 2147483647 w 982"/>
              <a:gd name="T27" fmla="*/ 2147483647 h 884"/>
              <a:gd name="T28" fmla="*/ 2147483647 w 982"/>
              <a:gd name="T29" fmla="*/ 2147483647 h 884"/>
              <a:gd name="T30" fmla="*/ 2147483647 w 982"/>
              <a:gd name="T31" fmla="*/ 2147483647 h 884"/>
              <a:gd name="T32" fmla="*/ 2147483647 w 982"/>
              <a:gd name="T33" fmla="*/ 2147483647 h 884"/>
              <a:gd name="T34" fmla="*/ 2147483647 w 982"/>
              <a:gd name="T35" fmla="*/ 0 h 8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82"/>
              <a:gd name="T55" fmla="*/ 0 h 884"/>
              <a:gd name="T56" fmla="*/ 982 w 982"/>
              <a:gd name="T57" fmla="*/ 884 h 8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82" h="884">
                <a:moveTo>
                  <a:pt x="0" y="884"/>
                </a:moveTo>
                <a:lnTo>
                  <a:pt x="0" y="884"/>
                </a:lnTo>
                <a:lnTo>
                  <a:pt x="60" y="856"/>
                </a:lnTo>
                <a:lnTo>
                  <a:pt x="123" y="820"/>
                </a:lnTo>
                <a:lnTo>
                  <a:pt x="189" y="781"/>
                </a:lnTo>
                <a:lnTo>
                  <a:pt x="256" y="736"/>
                </a:lnTo>
                <a:lnTo>
                  <a:pt x="325" y="689"/>
                </a:lnTo>
                <a:lnTo>
                  <a:pt x="394" y="636"/>
                </a:lnTo>
                <a:lnTo>
                  <a:pt x="463" y="578"/>
                </a:lnTo>
                <a:lnTo>
                  <a:pt x="529" y="520"/>
                </a:lnTo>
                <a:lnTo>
                  <a:pt x="598" y="458"/>
                </a:lnTo>
                <a:lnTo>
                  <a:pt x="661" y="395"/>
                </a:lnTo>
                <a:lnTo>
                  <a:pt x="724" y="331"/>
                </a:lnTo>
                <a:lnTo>
                  <a:pt x="784" y="264"/>
                </a:lnTo>
                <a:lnTo>
                  <a:pt x="841" y="197"/>
                </a:lnTo>
                <a:lnTo>
                  <a:pt x="892" y="131"/>
                </a:lnTo>
                <a:lnTo>
                  <a:pt x="940" y="67"/>
                </a:lnTo>
                <a:lnTo>
                  <a:pt x="982" y="0"/>
                </a:lnTo>
              </a:path>
            </a:pathLst>
          </a:custGeom>
          <a:noFill/>
          <a:ln w="57150">
            <a:solidFill>
              <a:srgbClr val="6D184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3081338" y="288766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i="1">
                <a:solidFill>
                  <a:srgbClr val="000000"/>
                </a:solidFill>
                <a:latin typeface="Calibri" pitchFamily="34" charset="0"/>
              </a:rPr>
              <a:t>S</a:t>
            </a:r>
            <a:endParaRPr lang="en-US">
              <a:latin typeface="Calibri" pitchFamily="34" charset="0"/>
            </a:endParaRPr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2262188" y="3816350"/>
            <a:ext cx="136525" cy="136525"/>
          </a:xfrm>
          <a:custGeom>
            <a:avLst/>
            <a:gdLst>
              <a:gd name="T0" fmla="*/ 2147483647 w 60"/>
              <a:gd name="T1" fmla="*/ 2147483647 h 55"/>
              <a:gd name="T2" fmla="*/ 2147483647 w 60"/>
              <a:gd name="T3" fmla="*/ 2147483647 h 55"/>
              <a:gd name="T4" fmla="*/ 2147483647 w 60"/>
              <a:gd name="T5" fmla="*/ 2147483647 h 55"/>
              <a:gd name="T6" fmla="*/ 2147483647 w 60"/>
              <a:gd name="T7" fmla="*/ 2147483647 h 55"/>
              <a:gd name="T8" fmla="*/ 2147483647 w 60"/>
              <a:gd name="T9" fmla="*/ 2147483647 h 55"/>
              <a:gd name="T10" fmla="*/ 2147483647 w 60"/>
              <a:gd name="T11" fmla="*/ 2147483647 h 55"/>
              <a:gd name="T12" fmla="*/ 2147483647 w 60"/>
              <a:gd name="T13" fmla="*/ 2147483647 h 55"/>
              <a:gd name="T14" fmla="*/ 2147483647 w 60"/>
              <a:gd name="T15" fmla="*/ 2147483647 h 55"/>
              <a:gd name="T16" fmla="*/ 2147483647 w 60"/>
              <a:gd name="T17" fmla="*/ 2147483647 h 55"/>
              <a:gd name="T18" fmla="*/ 2147483647 w 60"/>
              <a:gd name="T19" fmla="*/ 0 h 55"/>
              <a:gd name="T20" fmla="*/ 2147483647 w 60"/>
              <a:gd name="T21" fmla="*/ 0 h 55"/>
              <a:gd name="T22" fmla="*/ 2147483647 w 60"/>
              <a:gd name="T23" fmla="*/ 0 h 55"/>
              <a:gd name="T24" fmla="*/ 2147483647 w 60"/>
              <a:gd name="T25" fmla="*/ 0 h 55"/>
              <a:gd name="T26" fmla="*/ 2147483647 w 60"/>
              <a:gd name="T27" fmla="*/ 2147483647 h 55"/>
              <a:gd name="T28" fmla="*/ 2147483647 w 60"/>
              <a:gd name="T29" fmla="*/ 2147483647 h 55"/>
              <a:gd name="T30" fmla="*/ 0 w 60"/>
              <a:gd name="T31" fmla="*/ 2147483647 h 55"/>
              <a:gd name="T32" fmla="*/ 0 w 60"/>
              <a:gd name="T33" fmla="*/ 2147483647 h 55"/>
              <a:gd name="T34" fmla="*/ 2147483647 w 60"/>
              <a:gd name="T35" fmla="*/ 2147483647 h 55"/>
              <a:gd name="T36" fmla="*/ 2147483647 w 60"/>
              <a:gd name="T37" fmla="*/ 2147483647 h 55"/>
              <a:gd name="T38" fmla="*/ 2147483647 w 60"/>
              <a:gd name="T39" fmla="*/ 2147483647 h 55"/>
              <a:gd name="T40" fmla="*/ 2147483647 w 60"/>
              <a:gd name="T41" fmla="*/ 2147483647 h 55"/>
              <a:gd name="T42" fmla="*/ 2147483647 w 60"/>
              <a:gd name="T43" fmla="*/ 2147483647 h 5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60"/>
              <a:gd name="T67" fmla="*/ 0 h 55"/>
              <a:gd name="T68" fmla="*/ 60 w 60"/>
              <a:gd name="T69" fmla="*/ 55 h 5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60" h="55">
                <a:moveTo>
                  <a:pt x="30" y="55"/>
                </a:moveTo>
                <a:lnTo>
                  <a:pt x="30" y="55"/>
                </a:lnTo>
                <a:lnTo>
                  <a:pt x="42" y="53"/>
                </a:lnTo>
                <a:lnTo>
                  <a:pt x="51" y="47"/>
                </a:lnTo>
                <a:lnTo>
                  <a:pt x="57" y="36"/>
                </a:lnTo>
                <a:lnTo>
                  <a:pt x="60" y="28"/>
                </a:lnTo>
                <a:lnTo>
                  <a:pt x="57" y="17"/>
                </a:lnTo>
                <a:lnTo>
                  <a:pt x="51" y="5"/>
                </a:lnTo>
                <a:lnTo>
                  <a:pt x="42" y="0"/>
                </a:lnTo>
                <a:lnTo>
                  <a:pt x="30" y="0"/>
                </a:lnTo>
                <a:lnTo>
                  <a:pt x="18" y="0"/>
                </a:lnTo>
                <a:lnTo>
                  <a:pt x="9" y="5"/>
                </a:lnTo>
                <a:lnTo>
                  <a:pt x="3" y="17"/>
                </a:lnTo>
                <a:lnTo>
                  <a:pt x="0" y="28"/>
                </a:lnTo>
                <a:lnTo>
                  <a:pt x="3" y="36"/>
                </a:lnTo>
                <a:lnTo>
                  <a:pt x="9" y="47"/>
                </a:lnTo>
                <a:lnTo>
                  <a:pt x="18" y="53"/>
                </a:lnTo>
                <a:lnTo>
                  <a:pt x="30" y="5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2006600" y="2392363"/>
            <a:ext cx="628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Tregu</a:t>
            </a:r>
            <a:endParaRPr lang="en-US">
              <a:latin typeface="Calibri" pitchFamily="34" charset="0"/>
            </a:endParaRP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5449888" y="3881438"/>
            <a:ext cx="3197225" cy="15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6357938" y="3960813"/>
            <a:ext cx="24384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>
                <a:latin typeface="Calibri" pitchFamily="34" charset="0"/>
              </a:rPr>
              <a:t>Te ardhurat mesatare te firmës(AR)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783138" y="3748088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$400</a:t>
            </a:r>
            <a:endParaRPr lang="en-US">
              <a:latin typeface="Calibri" pitchFamily="34" charset="0"/>
            </a:endParaRP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6667500" y="2392363"/>
            <a:ext cx="628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Firma</a:t>
            </a:r>
            <a:endParaRPr lang="en-US">
              <a:latin typeface="Calibri" pitchFamily="34" charset="0"/>
            </a:endParaRP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836613" y="4062413"/>
            <a:ext cx="400050" cy="17287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1727200" y="2014538"/>
            <a:ext cx="615950" cy="1831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 flipH="1">
            <a:off x="5145088" y="1905000"/>
            <a:ext cx="1204912" cy="177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 flipV="1">
            <a:off x="5359400" y="3922713"/>
            <a:ext cx="1128713" cy="1792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52400" y="1644650"/>
            <a:ext cx="4071938" cy="622300"/>
            <a:chOff x="290" y="1036"/>
            <a:chExt cx="2590" cy="392"/>
          </a:xfrm>
        </p:grpSpPr>
        <p:sp>
          <p:nvSpPr>
            <p:cNvPr id="87075" name="Rectangle 28"/>
            <p:cNvSpPr>
              <a:spLocks noChangeArrowheads="1"/>
            </p:cNvSpPr>
            <p:nvPr/>
          </p:nvSpPr>
          <p:spPr bwMode="auto">
            <a:xfrm>
              <a:off x="290" y="1036"/>
              <a:ext cx="2590" cy="392"/>
            </a:xfrm>
            <a:prstGeom prst="rect">
              <a:avLst/>
            </a:prstGeom>
            <a:solidFill>
              <a:srgbClr val="EBE0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076" name="Rectangle 29"/>
            <p:cNvSpPr>
              <a:spLocks noChangeArrowheads="1"/>
            </p:cNvSpPr>
            <p:nvPr/>
          </p:nvSpPr>
          <p:spPr bwMode="auto">
            <a:xfrm>
              <a:off x="329" y="1076"/>
              <a:ext cx="2524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31775" indent="-231775">
                <a:lnSpc>
                  <a:spcPct val="90000"/>
                </a:lnSpc>
              </a:pPr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1.	Pika ku pritet</a:t>
              </a:r>
              <a:r>
                <a:rPr lang="en-US">
                  <a:latin typeface="Calibri" pitchFamily="34" charset="0"/>
                </a:rPr>
                <a:t>  kurba e kërkesës dhe ofertës së tregut</a:t>
              </a:r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…</a:t>
              </a:r>
              <a:endParaRPr lang="en-US">
                <a:latin typeface="Calibri" pitchFamily="34" charset="0"/>
              </a:endParaRPr>
            </a:p>
          </p:txBody>
        </p:sp>
      </p:grpSp>
      <p:sp>
        <p:nvSpPr>
          <p:cNvPr id="87062" name="Rectangle 31"/>
          <p:cNvSpPr>
            <a:spLocks noChangeArrowheads="1"/>
          </p:cNvSpPr>
          <p:nvPr/>
        </p:nvSpPr>
        <p:spPr bwMode="auto">
          <a:xfrm>
            <a:off x="4427538" y="1612900"/>
            <a:ext cx="4321174" cy="622300"/>
          </a:xfrm>
          <a:prstGeom prst="rect">
            <a:avLst/>
          </a:prstGeom>
          <a:solidFill>
            <a:srgbClr val="EBE0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4279900" y="2443163"/>
            <a:ext cx="4384675" cy="3094037"/>
            <a:chOff x="2696" y="1539"/>
            <a:chExt cx="2762" cy="1949"/>
          </a:xfrm>
        </p:grpSpPr>
        <p:sp>
          <p:nvSpPr>
            <p:cNvPr id="87072" name="Freeform 34"/>
            <p:cNvSpPr>
              <a:spLocks/>
            </p:cNvSpPr>
            <p:nvPr/>
          </p:nvSpPr>
          <p:spPr bwMode="auto">
            <a:xfrm>
              <a:off x="3430" y="1558"/>
              <a:ext cx="2017" cy="1687"/>
            </a:xfrm>
            <a:custGeom>
              <a:avLst/>
              <a:gdLst>
                <a:gd name="T0" fmla="*/ 0 w 2017"/>
                <a:gd name="T1" fmla="*/ 0 h 1687"/>
                <a:gd name="T2" fmla="*/ 0 w 2017"/>
                <a:gd name="T3" fmla="*/ 1687 h 1687"/>
                <a:gd name="T4" fmla="*/ 2017 w 2017"/>
                <a:gd name="T5" fmla="*/ 1687 h 1687"/>
                <a:gd name="T6" fmla="*/ 0 60000 65536"/>
                <a:gd name="T7" fmla="*/ 0 60000 65536"/>
                <a:gd name="T8" fmla="*/ 0 60000 65536"/>
                <a:gd name="T9" fmla="*/ 0 w 2017"/>
                <a:gd name="T10" fmla="*/ 0 h 1687"/>
                <a:gd name="T11" fmla="*/ 2017 w 2017"/>
                <a:gd name="T12" fmla="*/ 1687 h 16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17" h="1687">
                  <a:moveTo>
                    <a:pt x="0" y="0"/>
                  </a:moveTo>
                  <a:lnTo>
                    <a:pt x="0" y="1687"/>
                  </a:lnTo>
                  <a:lnTo>
                    <a:pt x="2017" y="1687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73" name="Rectangle 35"/>
            <p:cNvSpPr>
              <a:spLocks noChangeArrowheads="1"/>
            </p:cNvSpPr>
            <p:nvPr/>
          </p:nvSpPr>
          <p:spPr bwMode="auto">
            <a:xfrm>
              <a:off x="5078" y="3314"/>
              <a:ext cx="3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Sasia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87074" name="Rectangle 36"/>
            <p:cNvSpPr>
              <a:spLocks noChangeArrowheads="1"/>
            </p:cNvSpPr>
            <p:nvPr/>
          </p:nvSpPr>
          <p:spPr bwMode="auto">
            <a:xfrm>
              <a:off x="2696" y="1539"/>
              <a:ext cx="66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Cmimi</a:t>
              </a:r>
            </a:p>
          </p:txBody>
        </p:sp>
      </p:grp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1143000" y="38862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>
            <a:off x="2284413" y="3884613"/>
            <a:ext cx="248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465138" y="5689600"/>
            <a:ext cx="3367087" cy="622300"/>
            <a:chOff x="293" y="3584"/>
            <a:chExt cx="1867" cy="392"/>
          </a:xfrm>
        </p:grpSpPr>
        <p:sp>
          <p:nvSpPr>
            <p:cNvPr id="87070" name="Rectangle 40"/>
            <p:cNvSpPr>
              <a:spLocks noChangeArrowheads="1"/>
            </p:cNvSpPr>
            <p:nvPr/>
          </p:nvSpPr>
          <p:spPr bwMode="auto">
            <a:xfrm>
              <a:off x="293" y="3584"/>
              <a:ext cx="1867" cy="392"/>
            </a:xfrm>
            <a:prstGeom prst="rect">
              <a:avLst/>
            </a:prstGeom>
            <a:solidFill>
              <a:srgbClr val="EBE0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071" name="Rectangle 41"/>
            <p:cNvSpPr>
              <a:spLocks noChangeArrowheads="1"/>
            </p:cNvSpPr>
            <p:nvPr/>
          </p:nvSpPr>
          <p:spPr bwMode="auto">
            <a:xfrm>
              <a:off x="338" y="3624"/>
              <a:ext cx="1774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31775" indent="-231775">
                <a:lnSpc>
                  <a:spcPct val="90000"/>
                </a:lnSpc>
              </a:pPr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2.	Cmimi q</a:t>
              </a:r>
              <a:r>
                <a:rPr lang="en-US">
                  <a:latin typeface="Calibri" pitchFamily="34" charset="0"/>
                </a:rPr>
                <a:t>ë përcakton ekulibrin e cmimeve ne treg(PE)</a:t>
              </a:r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4773613" y="5686425"/>
            <a:ext cx="3354387" cy="622300"/>
            <a:chOff x="3007" y="3582"/>
            <a:chExt cx="1649" cy="392"/>
          </a:xfrm>
        </p:grpSpPr>
        <p:sp>
          <p:nvSpPr>
            <p:cNvPr id="87068" name="Rectangle 43"/>
            <p:cNvSpPr>
              <a:spLocks noChangeArrowheads="1"/>
            </p:cNvSpPr>
            <p:nvPr/>
          </p:nvSpPr>
          <p:spPr bwMode="auto">
            <a:xfrm>
              <a:off x="3007" y="3582"/>
              <a:ext cx="1649" cy="392"/>
            </a:xfrm>
            <a:prstGeom prst="rect">
              <a:avLst/>
            </a:prstGeom>
            <a:solidFill>
              <a:srgbClr val="EBE0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87069" name="Rectangle 44"/>
            <p:cNvSpPr>
              <a:spLocks noChangeArrowheads="1"/>
            </p:cNvSpPr>
            <p:nvPr/>
          </p:nvSpPr>
          <p:spPr bwMode="auto">
            <a:xfrm>
              <a:off x="3049" y="3622"/>
              <a:ext cx="1607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31775" indent="-231775">
                <a:lnSpc>
                  <a:spcPct val="90000"/>
                </a:lnSpc>
              </a:pPr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3.	Prandaj  kurba e ofertes eshte horizontale</a:t>
              </a:r>
              <a:endParaRPr lang="en-US">
                <a:latin typeface="Calibri" pitchFamily="34" charset="0"/>
              </a:endParaRPr>
            </a:p>
          </p:txBody>
        </p:sp>
      </p:grpSp>
      <p:sp>
        <p:nvSpPr>
          <p:cNvPr id="38" name="Rectangle 32">
            <a:extLst>
              <a:ext uri="{FF2B5EF4-FFF2-40B4-BE49-F238E27FC236}">
                <a16:creationId xmlns:a16="http://schemas.microsoft.com/office/drawing/2014/main" id="{19053AD8-9B39-488E-9A72-973FC55A3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5374" y="1676400"/>
            <a:ext cx="413279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31775" indent="-231775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3.	</a:t>
            </a: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Firma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mund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t</a:t>
            </a:r>
            <a:r>
              <a:rPr lang="en-US" dirty="0" err="1">
                <a:latin typeface="Calibri" pitchFamily="34" charset="0"/>
              </a:rPr>
              <a:t>ë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shesë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gjitha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produktet</a:t>
            </a:r>
            <a:r>
              <a:rPr lang="en-US" dirty="0">
                <a:latin typeface="Calibri" pitchFamily="34" charset="0"/>
              </a:rPr>
              <a:t> me </a:t>
            </a:r>
            <a:r>
              <a:rPr lang="en-US" dirty="0" err="1">
                <a:latin typeface="Calibri" pitchFamily="34" charset="0"/>
              </a:rPr>
              <a:t>cmimin</a:t>
            </a:r>
            <a:r>
              <a:rPr lang="en-US" dirty="0">
                <a:latin typeface="Calibri" pitchFamily="34" charset="0"/>
              </a:rPr>
              <a:t> e </a:t>
            </a:r>
            <a:r>
              <a:rPr lang="en-US" dirty="0" err="1">
                <a:latin typeface="Calibri" pitchFamily="34" charset="0"/>
              </a:rPr>
              <a:t>caktuar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nga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tregu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…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/>
      <p:bldP spid="14350" grpId="0" animBg="1"/>
      <p:bldP spid="14351" grpId="0" animBg="1"/>
      <p:bldP spid="14352" grpId="0"/>
      <p:bldP spid="14353" grpId="0" animBg="1"/>
      <p:bldP spid="14354" grpId="0"/>
      <p:bldP spid="14355" grpId="0" animBg="1"/>
      <p:bldP spid="14356" grpId="0"/>
      <p:bldP spid="14357" grpId="0"/>
      <p:bldP spid="14358" grpId="0"/>
      <p:bldP spid="14359" grpId="0" animBg="1"/>
      <p:bldP spid="14360" grpId="0" animBg="1"/>
      <p:bldP spid="14361" grpId="0" animBg="1"/>
      <p:bldP spid="14362" grpId="0" animBg="1"/>
      <p:bldP spid="14373" grpId="0" animBg="1"/>
      <p:bldP spid="143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/>
              <a:t>Tregu dhe firma </a:t>
            </a:r>
            <a:br>
              <a:rPr lang="en-GB"/>
            </a:br>
            <a:r>
              <a:rPr lang="en-GB"/>
              <a:t>vazhdim...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6991350" cy="43513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latin typeface="+mj-lt"/>
              </a:rPr>
              <a:t>Si </a:t>
            </a:r>
            <a:r>
              <a:rPr lang="en-US" sz="2800" dirty="0" err="1">
                <a:latin typeface="+mj-lt"/>
              </a:rPr>
              <a:t>çmim-pranues</a:t>
            </a:r>
            <a:r>
              <a:rPr lang="en-US" sz="2800" dirty="0">
                <a:latin typeface="+mj-lt"/>
              </a:rPr>
              <a:t>, firma </a:t>
            </a:r>
            <a:r>
              <a:rPr lang="en-US" sz="2800" dirty="0" err="1">
                <a:latin typeface="+mj-lt"/>
              </a:rPr>
              <a:t>nuk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mund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ngrit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çmimin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mbi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/>
              <a:t>P</a:t>
            </a:r>
            <a:r>
              <a:rPr lang="en-US" sz="2800" baseline="-25000" dirty="0"/>
              <a:t>E</a:t>
            </a:r>
            <a:r>
              <a:rPr lang="en-US" sz="2800" dirty="0"/>
              <a:t> </a:t>
            </a:r>
            <a:r>
              <a:rPr lang="en-US" sz="2800" dirty="0" err="1">
                <a:latin typeface="+mj-lt"/>
              </a:rPr>
              <a:t>Nuk</a:t>
            </a:r>
            <a:r>
              <a:rPr lang="en-US" sz="2800" dirty="0">
                <a:latin typeface="+mj-lt"/>
              </a:rPr>
              <a:t> ka </a:t>
            </a:r>
            <a:r>
              <a:rPr lang="en-US" sz="2800" dirty="0" err="1">
                <a:latin typeface="+mj-lt"/>
              </a:rPr>
              <a:t>arsye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shet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për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pak.</a:t>
            </a:r>
            <a:r>
              <a:rPr lang="en-US" sz="2800" dirty="0">
                <a:latin typeface="+mj-lt"/>
              </a:rPr>
              <a:t>  Firma </a:t>
            </a:r>
            <a:r>
              <a:rPr lang="en-US" sz="2800" dirty="0" err="1">
                <a:latin typeface="+mj-lt"/>
              </a:rPr>
              <a:t>mund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shet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don </a:t>
            </a:r>
            <a:r>
              <a:rPr lang="en-US" sz="2800" dirty="0" err="1">
                <a:latin typeface="+mj-lt"/>
              </a:rPr>
              <a:t>dhe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mund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prodhojë</a:t>
            </a:r>
            <a:r>
              <a:rPr lang="en-US" sz="2800" dirty="0">
                <a:latin typeface="+mj-lt"/>
              </a:rPr>
              <a:t> me </a:t>
            </a:r>
            <a:r>
              <a:rPr lang="en-US" sz="2800" dirty="0" err="1">
                <a:latin typeface="+mj-lt"/>
              </a:rPr>
              <a:t>cmim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ekuilibrit</a:t>
            </a:r>
            <a:r>
              <a:rPr lang="en-US" sz="2800" dirty="0">
                <a:latin typeface="+mj-lt"/>
              </a:rPr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>
                <a:latin typeface="+mj-lt"/>
              </a:rPr>
              <a:t>Pasiqë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secila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njësi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mund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shitet</a:t>
            </a:r>
            <a:r>
              <a:rPr lang="en-US" sz="2800" dirty="0">
                <a:latin typeface="+mj-lt"/>
              </a:rPr>
              <a:t> me P</a:t>
            </a:r>
            <a:r>
              <a:rPr lang="en-US" sz="2800" baseline="-25000" dirty="0">
                <a:latin typeface="+mj-lt"/>
              </a:rPr>
              <a:t>E</a:t>
            </a:r>
            <a:r>
              <a:rPr lang="en-US" sz="2800" dirty="0">
                <a:latin typeface="+mj-lt"/>
              </a:rPr>
              <a:t> , firma </a:t>
            </a:r>
            <a:r>
              <a:rPr lang="en-US" sz="2800" dirty="0" err="1">
                <a:latin typeface="+mj-lt"/>
              </a:rPr>
              <a:t>mund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arrije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ardhura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mesatare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qe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janë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barabarta</a:t>
            </a:r>
            <a:r>
              <a:rPr lang="en-US" sz="2800" dirty="0">
                <a:latin typeface="+mj-lt"/>
              </a:rPr>
              <a:t> me </a:t>
            </a:r>
            <a:r>
              <a:rPr lang="en-US" sz="2800" dirty="0"/>
              <a:t>P</a:t>
            </a:r>
            <a:r>
              <a:rPr lang="en-US" sz="2800" baseline="-25000" dirty="0"/>
              <a:t>E</a:t>
            </a:r>
            <a:r>
              <a:rPr lang="en-US" sz="2800" dirty="0"/>
              <a:t> .</a:t>
            </a:r>
            <a:endParaRPr lang="en-US" sz="2800" dirty="0">
              <a:latin typeface="+mj-lt"/>
            </a:endParaRPr>
          </a:p>
          <a:p>
            <a:pPr marL="0" indent="0" algn="ctr">
              <a:buNone/>
              <a:defRPr/>
            </a:pPr>
            <a:r>
              <a:rPr lang="en-US" sz="2800" dirty="0">
                <a:latin typeface="+mj-lt"/>
              </a:rPr>
              <a:t> P</a:t>
            </a:r>
            <a:r>
              <a:rPr lang="en-US" sz="2800" baseline="-25000" dirty="0">
                <a:latin typeface="+mj-lt"/>
              </a:rPr>
              <a:t>E </a:t>
            </a:r>
            <a:r>
              <a:rPr lang="en-US" sz="2800" dirty="0">
                <a:latin typeface="+mj-lt"/>
              </a:rPr>
              <a:t>= AR =</a:t>
            </a:r>
            <a:r>
              <a:rPr lang="en-US" sz="2800" dirty="0" err="1">
                <a:latin typeface="+mj-lt"/>
              </a:rPr>
              <a:t>Kërkes</a:t>
            </a:r>
            <a:r>
              <a:rPr lang="en-US" sz="2800" dirty="0" err="1"/>
              <a:t>ë</a:t>
            </a:r>
            <a:r>
              <a:rPr lang="en-US" sz="2800" dirty="0" err="1">
                <a:latin typeface="+mj-lt"/>
              </a:rPr>
              <a:t>n</a:t>
            </a:r>
            <a:endParaRPr lang="en-US" sz="28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ransition advTm="200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1341</Words>
  <Application>Microsoft Office PowerPoint</Application>
  <PresentationFormat>On-screen Show (4:3)</PresentationFormat>
  <Paragraphs>247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Comic Sans MS</vt:lpstr>
      <vt:lpstr>Symbol</vt:lpstr>
      <vt:lpstr>Times New Roman</vt:lpstr>
      <vt:lpstr>Wingdings</vt:lpstr>
      <vt:lpstr>Office Theme</vt:lpstr>
      <vt:lpstr>PowerPoint Presentation</vt:lpstr>
      <vt:lpstr>Konkurrenca e plotë dhe karakteristikat kyqe</vt:lpstr>
      <vt:lpstr>Firmat janë çmimpranues</vt:lpstr>
      <vt:lpstr>Outputi i firmës</vt:lpstr>
      <vt:lpstr>Tregu dhe firma</vt:lpstr>
      <vt:lpstr>Figura 1:  Tregu dhe Firmat</vt:lpstr>
      <vt:lpstr>Tregu dhe firma  vazhdim... </vt:lpstr>
      <vt:lpstr>Figura 2:  Tregu dhe Firmat</vt:lpstr>
      <vt:lpstr>Tregu dhe firma  vazhdim...</vt:lpstr>
      <vt:lpstr>Kostot dhe të ardhurat e firmës konkuruese</vt:lpstr>
      <vt:lpstr>Figure 3(a): Maksimizimi i Profitit ne konkurrencen perfekte</vt:lpstr>
      <vt:lpstr>Figure 3(b): Maksimizimi i Profitit ne konkurrencen perfekte</vt:lpstr>
      <vt:lpstr>Të ardhurat totale dhe kostot totale</vt:lpstr>
      <vt:lpstr>Të ardhurat margjinale dhe kostot margjinale</vt:lpstr>
      <vt:lpstr>Llogaritja e profitit dhe humbjes totale</vt:lpstr>
      <vt:lpstr>Të ardhurat margjinale dhe kostot margjinale</vt:lpstr>
      <vt:lpstr>Figura 4(a):  Paraqitja grafike për profitin e firmës</vt:lpstr>
      <vt:lpstr>Figure 3(a): Paraqitja grafike për humbjen e firmës</vt:lpstr>
      <vt:lpstr>PowerPoint Presentation</vt:lpstr>
      <vt:lpstr>Ekuilibri në periudhen afatshkurtër</vt:lpstr>
      <vt:lpstr>Konkurreca perfekte përmbledhje</vt:lpstr>
      <vt:lpstr>PowerPoint Presentation</vt:lpstr>
      <vt:lpstr>A eshte konkurrenca perfekte reale?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Elsana</dc:creator>
  <cp:lastModifiedBy>RAMAN</cp:lastModifiedBy>
  <cp:revision>61</cp:revision>
  <dcterms:created xsi:type="dcterms:W3CDTF">2017-11-05T21:12:40Z</dcterms:created>
  <dcterms:modified xsi:type="dcterms:W3CDTF">2020-03-29T22:49:37Z</dcterms:modified>
</cp:coreProperties>
</file>