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025CC-A940-482E-BF64-27E4F3BE252F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01ADF-8A7E-47AF-8C57-CC9830807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4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8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217100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101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7102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103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15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15</a:t>
            </a: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218124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25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8126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27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21914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6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7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15</a:t>
            </a:r>
          </a:p>
        </p:txBody>
      </p:sp>
      <p:sp>
        <p:nvSpPr>
          <p:cNvPr id="21914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4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9150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51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6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6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70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71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16</a:t>
            </a:r>
          </a:p>
        </p:txBody>
      </p:sp>
      <p:sp>
        <p:nvSpPr>
          <p:cNvPr id="22017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7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0174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75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20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20</a:t>
            </a:r>
          </a:p>
        </p:txBody>
      </p:sp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5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17</a:t>
            </a:r>
          </a:p>
        </p:txBody>
      </p:sp>
      <p:sp>
        <p:nvSpPr>
          <p:cNvPr id="221196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7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119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99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22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22</a:t>
            </a:r>
          </a:p>
        </p:txBody>
      </p: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8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19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22220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21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2222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23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24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24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4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21</a:t>
            </a:r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3246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47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25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25</a:t>
            </a:r>
          </a:p>
        </p:txBody>
      </p:sp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6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7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22</a:t>
            </a:r>
          </a:p>
        </p:txBody>
      </p:sp>
      <p:sp>
        <p:nvSpPr>
          <p:cNvPr id="22426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6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4270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71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28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290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91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733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9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7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</a:t>
            </a:r>
          </a:p>
        </p:txBody>
      </p:sp>
      <p:sp>
        <p:nvSpPr>
          <p:cNvPr id="20890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0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0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</a:t>
            </a:r>
          </a:p>
        </p:txBody>
      </p:sp>
      <p:sp>
        <p:nvSpPr>
          <p:cNvPr id="208912" name="Rectangle 1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3" name="Rectangle 1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4" name="Rectangle 1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5" name="Rectangle 19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</a:t>
            </a:r>
          </a:p>
        </p:txBody>
      </p:sp>
      <p:sp>
        <p:nvSpPr>
          <p:cNvPr id="208916" name="Rectangle 20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7" name="Rectangle 21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8" name="Rectangle 2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19" name="Rectangle 2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</a:t>
            </a:r>
          </a:p>
        </p:txBody>
      </p:sp>
      <p:sp>
        <p:nvSpPr>
          <p:cNvPr id="208920" name="Rectangle 2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1" name="Rectangle 2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2" name="Rectangle 2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3" name="Rectangle 2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15</a:t>
            </a:r>
          </a:p>
        </p:txBody>
      </p:sp>
      <p:sp>
        <p:nvSpPr>
          <p:cNvPr id="208924" name="Rectangle 2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5" name="Rectangle 2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6" name="Rectangle 30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7" name="Rectangle 31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15</a:t>
            </a:r>
          </a:p>
        </p:txBody>
      </p:sp>
      <p:sp>
        <p:nvSpPr>
          <p:cNvPr id="208928" name="Rectangle 32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29" name="Rectangle 33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930" name="Rectangle 3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931" name="Rectangle 3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836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63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16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938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938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22938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938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9386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7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16</a:t>
            </a: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040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0410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11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20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17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1434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35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21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245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245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23245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245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9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22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347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347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3348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348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348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83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25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21</a:t>
            </a:r>
          </a:p>
        </p:txBody>
      </p:sp>
      <p:sp>
        <p:nvSpPr>
          <p:cNvPr id="2355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30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31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26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22</a:t>
            </a: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6554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55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27</a:t>
            </a: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757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757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23</a:t>
            </a:r>
          </a:p>
        </p:txBody>
      </p:sp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757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757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9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28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24</a:t>
            </a:r>
          </a:p>
        </p:txBody>
      </p:sp>
      <p:sp>
        <p:nvSpPr>
          <p:cNvPr id="23860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860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603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6</a:t>
            </a:r>
          </a:p>
        </p:txBody>
      </p:sp>
      <p:sp>
        <p:nvSpPr>
          <p:cNvPr id="2099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930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31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29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962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24</a:t>
            </a:r>
          </a:p>
        </p:txBody>
      </p:sp>
      <p:sp>
        <p:nvSpPr>
          <p:cNvPr id="23962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962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9626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27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16</a:t>
            </a:r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0654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55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16</a:t>
            </a:r>
          </a:p>
        </p:txBody>
      </p:sp>
      <p:sp>
        <p:nvSpPr>
          <p:cNvPr id="241676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167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79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8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16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2702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703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31</a:t>
            </a: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26</a:t>
            </a:r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372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23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0954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55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197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9" name="Rectangle 1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29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21300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300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3002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3003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213004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3005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3006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007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7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21402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2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4030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31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4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21504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4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50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51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21505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5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54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55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4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5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216076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7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607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79" name="Rectangle 15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Besa Xhaferi, Mikroekonomi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D5E2A-2545-4B43-B9A8-EBF4A9F78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Besa Xhaferi, Mikroekonomi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DC982-220F-45AF-BC10-43488CB26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4A4722-A2AF-47F0-BEF4-C1FD73F1A55C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3275856" y="3717032"/>
            <a:ext cx="541094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sq-AL" sz="1400" dirty="0">
                <a:latin typeface="Arial" charset="0"/>
              </a:rPr>
              <a:t>Lënda</a:t>
            </a:r>
            <a:r>
              <a:rPr lang="en-US" sz="1400" dirty="0">
                <a:latin typeface="Arial" charset="0"/>
              </a:rPr>
              <a:t>:</a:t>
            </a:r>
            <a:endParaRPr lang="sq-AL" sz="800" dirty="0">
              <a:latin typeface="Arial" charset="0"/>
            </a:endParaRPr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3275856" y="4098032"/>
            <a:ext cx="5868144" cy="42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1400" b="1" dirty="0">
                <a:latin typeface="Arial" charset="0"/>
              </a:rPr>
              <a:t>MIKROEKONOMI</a:t>
            </a:r>
            <a:endParaRPr lang="sq-AL" sz="1400" b="1" dirty="0">
              <a:latin typeface="Arial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sq-AL" sz="1400" b="1" dirty="0">
              <a:latin typeface="Arial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sq-AL" sz="1400" dirty="0">
              <a:latin typeface="Arial" charset="0"/>
            </a:endParaRPr>
          </a:p>
        </p:txBody>
      </p:sp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914400" y="5661025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/>
            <a:endParaRPr lang="sq-AL" sz="800" b="1" dirty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352800" y="2209800"/>
            <a:ext cx="65532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35000"/>
              </a:lnSpc>
            </a:pPr>
            <a:r>
              <a:rPr lang="en-US" sz="28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OLIGOPOLI DHE KONKURENCA MONOPOLISTIKE</a:t>
            </a:r>
            <a:endParaRPr lang="en-GB" sz="28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2276872"/>
          </a:xfrm>
          <a:prstGeom prst="rect">
            <a:avLst/>
          </a:prstGeom>
          <a:solidFill>
            <a:srgbClr val="276B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2132856"/>
          </a:xfrm>
          <a:prstGeom prst="rect">
            <a:avLst/>
          </a:prstGeom>
          <a:solidFill>
            <a:srgbClr val="82B1E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 descr="C:\BusWeb3\Images\Euro72x.jpg"/>
          <p:cNvPicPr>
            <a:picLocks noChangeAspect="1" noChangeArrowheads="1"/>
          </p:cNvPicPr>
          <p:nvPr/>
        </p:nvPicPr>
        <p:blipFill>
          <a:blip r:embed="rId3" cstate="print"/>
          <a:srcRect l="8347" t="64453" r="1291"/>
          <a:stretch>
            <a:fillRect/>
          </a:stretch>
        </p:blipFill>
        <p:spPr bwMode="auto">
          <a:xfrm>
            <a:off x="3275856" y="4581129"/>
            <a:ext cx="5868144" cy="2276872"/>
          </a:xfrm>
          <a:prstGeom prst="rect">
            <a:avLst/>
          </a:prstGeom>
          <a:noFill/>
        </p:spPr>
      </p:pic>
      <p:pic>
        <p:nvPicPr>
          <p:cNvPr id="10" name="Picture 6" descr="C:\BusWeb3\Images\BS17026B1.jpg"/>
          <p:cNvPicPr>
            <a:picLocks noChangeAspect="1" noChangeArrowheads="1"/>
          </p:cNvPicPr>
          <p:nvPr/>
        </p:nvPicPr>
        <p:blipFill>
          <a:blip r:embed="rId4" cstate="print"/>
          <a:srcRect t="4832" r="44531" b="13757"/>
          <a:stretch>
            <a:fillRect/>
          </a:stretch>
        </p:blipFill>
        <p:spPr bwMode="auto">
          <a:xfrm>
            <a:off x="0" y="1737866"/>
            <a:ext cx="3275856" cy="3131294"/>
          </a:xfrm>
          <a:prstGeom prst="rect">
            <a:avLst/>
          </a:prstGeom>
          <a:noFill/>
        </p:spPr>
      </p:pic>
      <p:pic>
        <p:nvPicPr>
          <p:cNvPr id="11" name="Picture 7" descr="C:\BusWeb3\Images\72y.jpg"/>
          <p:cNvPicPr>
            <a:picLocks noChangeAspect="1" noChangeArrowheads="1"/>
          </p:cNvPicPr>
          <p:nvPr/>
        </p:nvPicPr>
        <p:blipFill>
          <a:blip r:embed="rId5" cstate="print"/>
          <a:srcRect l="1981" t="10497" b="5289"/>
          <a:stretch>
            <a:fillRect/>
          </a:stretch>
        </p:blipFill>
        <p:spPr bwMode="auto">
          <a:xfrm>
            <a:off x="5148064" y="0"/>
            <a:ext cx="3995936" cy="213285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Konkurruesit monopolistik në afat të shkurtër</a:t>
            </a:r>
          </a:p>
        </p:txBody>
      </p:sp>
      <p:sp>
        <p:nvSpPr>
          <p:cNvPr id="131083" name="Line 9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84" name="Line 10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85" name="Rectangle 11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31086" name="Line 12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87" name="Arc 13"/>
          <p:cNvSpPr>
            <a:spLocks/>
          </p:cNvSpPr>
          <p:nvPr/>
        </p:nvSpPr>
        <p:spPr bwMode="auto">
          <a:xfrm rot="2220000">
            <a:off x="1981200" y="1752600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88" name="Rectangle 14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31089" name="Rectangle 15"/>
          <p:cNvSpPr>
            <a:spLocks noChangeArrowheads="1"/>
          </p:cNvSpPr>
          <p:nvPr/>
        </p:nvSpPr>
        <p:spPr bwMode="auto">
          <a:xfrm>
            <a:off x="5853113" y="1576388"/>
            <a:ext cx="10160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31090" name="Rectangle 16"/>
          <p:cNvSpPr>
            <a:spLocks noChangeArrowheads="1"/>
          </p:cNvSpPr>
          <p:nvPr/>
        </p:nvSpPr>
        <p:spPr bwMode="auto">
          <a:xfrm>
            <a:off x="2732088" y="6019800"/>
            <a:ext cx="2152650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Fitim Max.</a:t>
            </a:r>
          </a:p>
        </p:txBody>
      </p:sp>
      <p:sp>
        <p:nvSpPr>
          <p:cNvPr id="131091" name="Rectangle 17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31092" name="Rectangle 18"/>
          <p:cNvSpPr>
            <a:spLocks noChangeArrowheads="1"/>
          </p:cNvSpPr>
          <p:nvPr/>
        </p:nvSpPr>
        <p:spPr bwMode="auto">
          <a:xfrm>
            <a:off x="522288" y="3597275"/>
            <a:ext cx="9128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ATC</a:t>
            </a:r>
          </a:p>
        </p:txBody>
      </p:sp>
      <p:sp>
        <p:nvSpPr>
          <p:cNvPr id="131093" name="Line 19"/>
          <p:cNvSpPr>
            <a:spLocks noChangeShapeType="1"/>
          </p:cNvSpPr>
          <p:nvPr/>
        </p:nvSpPr>
        <p:spPr bwMode="auto">
          <a:xfrm>
            <a:off x="1679575" y="2441575"/>
            <a:ext cx="4949825" cy="1825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94" name="Line 20"/>
          <p:cNvSpPr>
            <a:spLocks noChangeShapeType="1"/>
          </p:cNvSpPr>
          <p:nvPr/>
        </p:nvSpPr>
        <p:spPr bwMode="auto">
          <a:xfrm>
            <a:off x="1755775" y="2517775"/>
            <a:ext cx="2892425" cy="28924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95" name="Line 21"/>
          <p:cNvSpPr>
            <a:spLocks noChangeShapeType="1"/>
          </p:cNvSpPr>
          <p:nvPr/>
        </p:nvSpPr>
        <p:spPr bwMode="auto">
          <a:xfrm flipH="1">
            <a:off x="1476375" y="38100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96" name="Line 22"/>
          <p:cNvSpPr>
            <a:spLocks noChangeShapeType="1"/>
          </p:cNvSpPr>
          <p:nvPr/>
        </p:nvSpPr>
        <p:spPr bwMode="auto">
          <a:xfrm>
            <a:off x="30480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97" name="Line 23"/>
          <p:cNvSpPr>
            <a:spLocks noChangeShapeType="1"/>
          </p:cNvSpPr>
          <p:nvPr/>
        </p:nvSpPr>
        <p:spPr bwMode="auto">
          <a:xfrm flipH="1">
            <a:off x="1476375" y="29718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098" name="Rectangle 24"/>
          <p:cNvSpPr>
            <a:spLocks noChangeArrowheads="1"/>
          </p:cNvSpPr>
          <p:nvPr/>
        </p:nvSpPr>
        <p:spPr bwMode="auto">
          <a:xfrm>
            <a:off x="828675" y="2687638"/>
            <a:ext cx="4175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</a:p>
        </p:txBody>
      </p:sp>
      <p:sp>
        <p:nvSpPr>
          <p:cNvPr id="131099" name="Rectangle 25"/>
          <p:cNvSpPr>
            <a:spLocks noChangeArrowheads="1"/>
          </p:cNvSpPr>
          <p:nvPr/>
        </p:nvSpPr>
        <p:spPr bwMode="auto">
          <a:xfrm>
            <a:off x="4862513" y="5273675"/>
            <a:ext cx="7350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MR</a:t>
            </a:r>
          </a:p>
        </p:txBody>
      </p:sp>
      <p:sp>
        <p:nvSpPr>
          <p:cNvPr id="131100" name="Rectangle 26"/>
          <p:cNvSpPr>
            <a:spLocks noChangeArrowheads="1"/>
          </p:cNvSpPr>
          <p:nvPr/>
        </p:nvSpPr>
        <p:spPr bwMode="auto">
          <a:xfrm>
            <a:off x="6767513" y="4086225"/>
            <a:ext cx="176053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Kërkesa</a:t>
            </a:r>
          </a:p>
        </p:txBody>
      </p:sp>
      <p:sp>
        <p:nvSpPr>
          <p:cNvPr id="131101" name="Rectangle 27"/>
          <p:cNvSpPr>
            <a:spLocks noChangeArrowheads="1"/>
          </p:cNvSpPr>
          <p:nvPr/>
        </p:nvSpPr>
        <p:spPr bwMode="auto">
          <a:xfrm>
            <a:off x="1606550" y="3054350"/>
            <a:ext cx="13589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1102" name="Rectangle 28"/>
          <p:cNvSpPr>
            <a:spLocks noChangeArrowheads="1"/>
          </p:cNvSpPr>
          <p:nvPr/>
        </p:nvSpPr>
        <p:spPr bwMode="auto">
          <a:xfrm>
            <a:off x="6402388" y="2516188"/>
            <a:ext cx="2738437" cy="150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b="1">
                <a:latin typeface="Calibri" pitchFamily="34" charset="0"/>
              </a:rPr>
              <a:t>P&gt;ATC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b="1">
                <a:latin typeface="Calibri" pitchFamily="34" charset="0"/>
              </a:rPr>
              <a:t>Firma realizon fitim</a:t>
            </a:r>
          </a:p>
        </p:txBody>
      </p:sp>
      <p:sp>
        <p:nvSpPr>
          <p:cNvPr id="131103" name="Line 29"/>
          <p:cNvSpPr>
            <a:spLocks noChangeShapeType="1"/>
          </p:cNvSpPr>
          <p:nvPr/>
        </p:nvSpPr>
        <p:spPr bwMode="auto">
          <a:xfrm flipH="1">
            <a:off x="3228975" y="3254375"/>
            <a:ext cx="3298825" cy="123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Konkurruesit monopolistik në afat të shkurtër</a:t>
            </a:r>
          </a:p>
        </p:txBody>
      </p:sp>
      <p:sp>
        <p:nvSpPr>
          <p:cNvPr id="132107" name="Line 9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08" name="Line 10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09" name="Rectangle 11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32110" name="Line 12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11" name="Arc 13"/>
          <p:cNvSpPr>
            <a:spLocks/>
          </p:cNvSpPr>
          <p:nvPr/>
        </p:nvSpPr>
        <p:spPr bwMode="auto">
          <a:xfrm rot="2220000">
            <a:off x="2703513" y="809625"/>
            <a:ext cx="3514725" cy="2909888"/>
          </a:xfrm>
          <a:custGeom>
            <a:avLst/>
            <a:gdLst>
              <a:gd name="T0" fmla="*/ 2147483647 w 22740"/>
              <a:gd name="T1" fmla="*/ 0 h 22356"/>
              <a:gd name="T2" fmla="*/ 0 w 22740"/>
              <a:gd name="T3" fmla="*/ 2147483647 h 22356"/>
              <a:gd name="T4" fmla="*/ 2147483647 w 22740"/>
              <a:gd name="T5" fmla="*/ 2147483647 h 22356"/>
              <a:gd name="T6" fmla="*/ 0 60000 65536"/>
              <a:gd name="T7" fmla="*/ 0 60000 65536"/>
              <a:gd name="T8" fmla="*/ 0 60000 65536"/>
              <a:gd name="T9" fmla="*/ 0 w 22740"/>
              <a:gd name="T10" fmla="*/ 0 h 22356"/>
              <a:gd name="T11" fmla="*/ 22740 w 22740"/>
              <a:gd name="T12" fmla="*/ 22356 h 223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40" h="22356" fill="none" extrusionOk="0">
                <a:moveTo>
                  <a:pt x="22726" y="0"/>
                </a:moveTo>
                <a:cubicBezTo>
                  <a:pt x="22735" y="251"/>
                  <a:pt x="22740" y="503"/>
                  <a:pt x="22740" y="756"/>
                </a:cubicBezTo>
                <a:cubicBezTo>
                  <a:pt x="22740" y="12685"/>
                  <a:pt x="13069" y="22356"/>
                  <a:pt x="1140" y="22356"/>
                </a:cubicBezTo>
                <a:cubicBezTo>
                  <a:pt x="759" y="22356"/>
                  <a:pt x="379" y="22345"/>
                  <a:pt x="0" y="22325"/>
                </a:cubicBezTo>
              </a:path>
              <a:path w="22740" h="22356" stroke="0" extrusionOk="0">
                <a:moveTo>
                  <a:pt x="22726" y="0"/>
                </a:moveTo>
                <a:cubicBezTo>
                  <a:pt x="22735" y="251"/>
                  <a:pt x="22740" y="503"/>
                  <a:pt x="22740" y="756"/>
                </a:cubicBezTo>
                <a:cubicBezTo>
                  <a:pt x="22740" y="12685"/>
                  <a:pt x="13069" y="22356"/>
                  <a:pt x="1140" y="22356"/>
                </a:cubicBezTo>
                <a:cubicBezTo>
                  <a:pt x="759" y="22356"/>
                  <a:pt x="379" y="22345"/>
                  <a:pt x="0" y="22325"/>
                </a:cubicBezTo>
                <a:lnTo>
                  <a:pt x="1140" y="756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12" name="Rectangle 14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32113" name="Rectangle 15"/>
          <p:cNvSpPr>
            <a:spLocks noChangeArrowheads="1"/>
          </p:cNvSpPr>
          <p:nvPr/>
        </p:nvSpPr>
        <p:spPr bwMode="auto">
          <a:xfrm>
            <a:off x="5853113" y="1576388"/>
            <a:ext cx="10160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32114" name="Rectangle 16"/>
          <p:cNvSpPr>
            <a:spLocks noChangeArrowheads="1"/>
          </p:cNvSpPr>
          <p:nvPr/>
        </p:nvSpPr>
        <p:spPr bwMode="auto">
          <a:xfrm>
            <a:off x="2351088" y="6019800"/>
            <a:ext cx="20669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Loss Min.</a:t>
            </a:r>
          </a:p>
        </p:txBody>
      </p:sp>
      <p:sp>
        <p:nvSpPr>
          <p:cNvPr id="132115" name="Rectangle 17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32116" name="Rectangle 18"/>
          <p:cNvSpPr>
            <a:spLocks noChangeArrowheads="1"/>
          </p:cNvSpPr>
          <p:nvPr/>
        </p:nvSpPr>
        <p:spPr bwMode="auto">
          <a:xfrm>
            <a:off x="903288" y="3067050"/>
            <a:ext cx="4175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</a:p>
        </p:txBody>
      </p:sp>
      <p:sp>
        <p:nvSpPr>
          <p:cNvPr id="132117" name="Line 19"/>
          <p:cNvSpPr>
            <a:spLocks noChangeShapeType="1"/>
          </p:cNvSpPr>
          <p:nvPr/>
        </p:nvSpPr>
        <p:spPr bwMode="auto">
          <a:xfrm>
            <a:off x="2136775" y="3051175"/>
            <a:ext cx="3730625" cy="2206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18" name="Line 20"/>
          <p:cNvSpPr>
            <a:spLocks noChangeShapeType="1"/>
          </p:cNvSpPr>
          <p:nvPr/>
        </p:nvSpPr>
        <p:spPr bwMode="auto">
          <a:xfrm>
            <a:off x="2060575" y="3660775"/>
            <a:ext cx="1520825" cy="19018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19" name="Line 21"/>
          <p:cNvSpPr>
            <a:spLocks noChangeShapeType="1"/>
          </p:cNvSpPr>
          <p:nvPr/>
        </p:nvSpPr>
        <p:spPr bwMode="auto">
          <a:xfrm flipH="1" flipV="1">
            <a:off x="1524000" y="3276600"/>
            <a:ext cx="1116013" cy="49213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20" name="Line 22"/>
          <p:cNvSpPr>
            <a:spLocks noChangeShapeType="1"/>
          </p:cNvSpPr>
          <p:nvPr/>
        </p:nvSpPr>
        <p:spPr bwMode="auto">
          <a:xfrm>
            <a:off x="2590800" y="2644775"/>
            <a:ext cx="0" cy="32480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21" name="Line 23"/>
          <p:cNvSpPr>
            <a:spLocks noChangeShapeType="1"/>
          </p:cNvSpPr>
          <p:nvPr/>
        </p:nvSpPr>
        <p:spPr bwMode="auto">
          <a:xfrm flipH="1">
            <a:off x="1476375" y="2667000"/>
            <a:ext cx="11652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22" name="Rectangle 24"/>
          <p:cNvSpPr>
            <a:spLocks noChangeArrowheads="1"/>
          </p:cNvSpPr>
          <p:nvPr/>
        </p:nvSpPr>
        <p:spPr bwMode="auto">
          <a:xfrm>
            <a:off x="446088" y="2457450"/>
            <a:ext cx="9128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ATC</a:t>
            </a:r>
          </a:p>
        </p:txBody>
      </p:sp>
      <p:sp>
        <p:nvSpPr>
          <p:cNvPr id="132123" name="Rectangle 25"/>
          <p:cNvSpPr>
            <a:spLocks noChangeArrowheads="1"/>
          </p:cNvSpPr>
          <p:nvPr/>
        </p:nvSpPr>
        <p:spPr bwMode="auto">
          <a:xfrm>
            <a:off x="3722688" y="5349875"/>
            <a:ext cx="7350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MR</a:t>
            </a:r>
          </a:p>
        </p:txBody>
      </p:sp>
      <p:sp>
        <p:nvSpPr>
          <p:cNvPr id="132124" name="Rectangle 26"/>
          <p:cNvSpPr>
            <a:spLocks noChangeArrowheads="1"/>
          </p:cNvSpPr>
          <p:nvPr/>
        </p:nvSpPr>
        <p:spPr bwMode="auto">
          <a:xfrm>
            <a:off x="6005513" y="4924425"/>
            <a:ext cx="176053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Kërkesa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Konkurruesit monopolistik në afat të shkurtër</a:t>
            </a:r>
          </a:p>
        </p:txBody>
      </p:sp>
      <p:sp>
        <p:nvSpPr>
          <p:cNvPr id="133131" name="Line 9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32" name="Line 10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33" name="Rectangle 11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33134" name="Line 12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35" name="Arc 13"/>
          <p:cNvSpPr>
            <a:spLocks/>
          </p:cNvSpPr>
          <p:nvPr/>
        </p:nvSpPr>
        <p:spPr bwMode="auto">
          <a:xfrm rot="2220000">
            <a:off x="2703513" y="809625"/>
            <a:ext cx="3514725" cy="2909888"/>
          </a:xfrm>
          <a:custGeom>
            <a:avLst/>
            <a:gdLst>
              <a:gd name="T0" fmla="*/ 2147483647 w 22740"/>
              <a:gd name="T1" fmla="*/ 0 h 22356"/>
              <a:gd name="T2" fmla="*/ 0 w 22740"/>
              <a:gd name="T3" fmla="*/ 2147483647 h 22356"/>
              <a:gd name="T4" fmla="*/ 2147483647 w 22740"/>
              <a:gd name="T5" fmla="*/ 2147483647 h 22356"/>
              <a:gd name="T6" fmla="*/ 0 60000 65536"/>
              <a:gd name="T7" fmla="*/ 0 60000 65536"/>
              <a:gd name="T8" fmla="*/ 0 60000 65536"/>
              <a:gd name="T9" fmla="*/ 0 w 22740"/>
              <a:gd name="T10" fmla="*/ 0 h 22356"/>
              <a:gd name="T11" fmla="*/ 22740 w 22740"/>
              <a:gd name="T12" fmla="*/ 22356 h 223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40" h="22356" fill="none" extrusionOk="0">
                <a:moveTo>
                  <a:pt x="22726" y="0"/>
                </a:moveTo>
                <a:cubicBezTo>
                  <a:pt x="22735" y="251"/>
                  <a:pt x="22740" y="503"/>
                  <a:pt x="22740" y="756"/>
                </a:cubicBezTo>
                <a:cubicBezTo>
                  <a:pt x="22740" y="12685"/>
                  <a:pt x="13069" y="22356"/>
                  <a:pt x="1140" y="22356"/>
                </a:cubicBezTo>
                <a:cubicBezTo>
                  <a:pt x="759" y="22356"/>
                  <a:pt x="379" y="22345"/>
                  <a:pt x="0" y="22325"/>
                </a:cubicBezTo>
              </a:path>
              <a:path w="22740" h="22356" stroke="0" extrusionOk="0">
                <a:moveTo>
                  <a:pt x="22726" y="0"/>
                </a:moveTo>
                <a:cubicBezTo>
                  <a:pt x="22735" y="251"/>
                  <a:pt x="22740" y="503"/>
                  <a:pt x="22740" y="756"/>
                </a:cubicBezTo>
                <a:cubicBezTo>
                  <a:pt x="22740" y="12685"/>
                  <a:pt x="13069" y="22356"/>
                  <a:pt x="1140" y="22356"/>
                </a:cubicBezTo>
                <a:cubicBezTo>
                  <a:pt x="759" y="22356"/>
                  <a:pt x="379" y="22345"/>
                  <a:pt x="0" y="22325"/>
                </a:cubicBezTo>
                <a:lnTo>
                  <a:pt x="1140" y="756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36" name="Rectangle 14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33137" name="Rectangle 15"/>
          <p:cNvSpPr>
            <a:spLocks noChangeArrowheads="1"/>
          </p:cNvSpPr>
          <p:nvPr/>
        </p:nvSpPr>
        <p:spPr bwMode="auto">
          <a:xfrm>
            <a:off x="5853113" y="1576388"/>
            <a:ext cx="10160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33138" name="Rectangle 16"/>
          <p:cNvSpPr>
            <a:spLocks noChangeArrowheads="1"/>
          </p:cNvSpPr>
          <p:nvPr/>
        </p:nvSpPr>
        <p:spPr bwMode="auto">
          <a:xfrm>
            <a:off x="2351088" y="6019800"/>
            <a:ext cx="24733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Humbja Min.</a:t>
            </a:r>
          </a:p>
        </p:txBody>
      </p:sp>
      <p:sp>
        <p:nvSpPr>
          <p:cNvPr id="133139" name="Rectangle 17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33140" name="Rectangle 18"/>
          <p:cNvSpPr>
            <a:spLocks noChangeArrowheads="1"/>
          </p:cNvSpPr>
          <p:nvPr/>
        </p:nvSpPr>
        <p:spPr bwMode="auto">
          <a:xfrm>
            <a:off x="903288" y="3067050"/>
            <a:ext cx="4175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</a:p>
        </p:txBody>
      </p:sp>
      <p:sp>
        <p:nvSpPr>
          <p:cNvPr id="133141" name="Line 19"/>
          <p:cNvSpPr>
            <a:spLocks noChangeShapeType="1"/>
          </p:cNvSpPr>
          <p:nvPr/>
        </p:nvSpPr>
        <p:spPr bwMode="auto">
          <a:xfrm>
            <a:off x="2136775" y="3051175"/>
            <a:ext cx="3730625" cy="2206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42" name="Line 20"/>
          <p:cNvSpPr>
            <a:spLocks noChangeShapeType="1"/>
          </p:cNvSpPr>
          <p:nvPr/>
        </p:nvSpPr>
        <p:spPr bwMode="auto">
          <a:xfrm>
            <a:off x="2060575" y="3660775"/>
            <a:ext cx="1520825" cy="19018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43" name="Line 21"/>
          <p:cNvSpPr>
            <a:spLocks noChangeShapeType="1"/>
          </p:cNvSpPr>
          <p:nvPr/>
        </p:nvSpPr>
        <p:spPr bwMode="auto">
          <a:xfrm flipH="1" flipV="1">
            <a:off x="1474788" y="3151188"/>
            <a:ext cx="1165225" cy="1746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44" name="Line 22"/>
          <p:cNvSpPr>
            <a:spLocks noChangeShapeType="1"/>
          </p:cNvSpPr>
          <p:nvPr/>
        </p:nvSpPr>
        <p:spPr bwMode="auto">
          <a:xfrm>
            <a:off x="2590800" y="2644775"/>
            <a:ext cx="0" cy="32480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45" name="Line 23"/>
          <p:cNvSpPr>
            <a:spLocks noChangeShapeType="1"/>
          </p:cNvSpPr>
          <p:nvPr/>
        </p:nvSpPr>
        <p:spPr bwMode="auto">
          <a:xfrm flipH="1">
            <a:off x="1476375" y="2667000"/>
            <a:ext cx="11652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46" name="Rectangle 24"/>
          <p:cNvSpPr>
            <a:spLocks noChangeArrowheads="1"/>
          </p:cNvSpPr>
          <p:nvPr/>
        </p:nvSpPr>
        <p:spPr bwMode="auto">
          <a:xfrm>
            <a:off x="446088" y="2457450"/>
            <a:ext cx="9128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ATC</a:t>
            </a:r>
          </a:p>
        </p:txBody>
      </p:sp>
      <p:sp>
        <p:nvSpPr>
          <p:cNvPr id="133147" name="Rectangle 25"/>
          <p:cNvSpPr>
            <a:spLocks noChangeArrowheads="1"/>
          </p:cNvSpPr>
          <p:nvPr/>
        </p:nvSpPr>
        <p:spPr bwMode="auto">
          <a:xfrm>
            <a:off x="3722688" y="5349875"/>
            <a:ext cx="7350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MR</a:t>
            </a:r>
          </a:p>
        </p:txBody>
      </p:sp>
      <p:sp>
        <p:nvSpPr>
          <p:cNvPr id="133148" name="Rectangle 26"/>
          <p:cNvSpPr>
            <a:spLocks noChangeArrowheads="1"/>
          </p:cNvSpPr>
          <p:nvPr/>
        </p:nvSpPr>
        <p:spPr bwMode="auto">
          <a:xfrm>
            <a:off x="6005513" y="4924425"/>
            <a:ext cx="176053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Kërkesa</a:t>
            </a:r>
          </a:p>
        </p:txBody>
      </p:sp>
      <p:sp>
        <p:nvSpPr>
          <p:cNvPr id="133149" name="Rectangle 27"/>
          <p:cNvSpPr>
            <a:spLocks noChangeArrowheads="1"/>
          </p:cNvSpPr>
          <p:nvPr/>
        </p:nvSpPr>
        <p:spPr bwMode="auto">
          <a:xfrm>
            <a:off x="1606550" y="2749550"/>
            <a:ext cx="90170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50" name="Rectangle 28"/>
          <p:cNvSpPr>
            <a:spLocks noChangeArrowheads="1"/>
          </p:cNvSpPr>
          <p:nvPr/>
        </p:nvSpPr>
        <p:spPr bwMode="auto">
          <a:xfrm>
            <a:off x="6021388" y="3278188"/>
            <a:ext cx="2662237" cy="1501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 b="1">
                <a:latin typeface="Calibri" pitchFamily="34" charset="0"/>
              </a:rPr>
              <a:t>P&lt;ATC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 b="1">
                <a:latin typeface="Calibri" pitchFamily="34" charset="0"/>
              </a:rPr>
              <a:t>Firma realizon humbje</a:t>
            </a:r>
          </a:p>
        </p:txBody>
      </p:sp>
      <p:sp>
        <p:nvSpPr>
          <p:cNvPr id="133151" name="Line 29"/>
          <p:cNvSpPr>
            <a:spLocks noChangeShapeType="1"/>
          </p:cNvSpPr>
          <p:nvPr/>
        </p:nvSpPr>
        <p:spPr bwMode="auto">
          <a:xfrm flipH="1" flipV="1">
            <a:off x="2922588" y="3151188"/>
            <a:ext cx="3222625" cy="8604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Vendimi për mbyllje të firmës në tregun me konkurrencë monopolistike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eaLnBrk="1" hangingPunct="1"/>
            <a:r>
              <a:rPr lang="en-US"/>
              <a:t>Nëse cmimi i shitjes është më i vogël se minimumi i kostos variabile mesatare, firma duhet të mbyllet</a:t>
            </a:r>
            <a:r>
              <a:rPr lang="en-US" i="1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/>
              <a:t>		AVC&gt;P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Vendimi për mbyllje të firmës në tregun me konkurrencë monopolistike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Firma është indiferente ndaj mbylljes në afat të shkurtër kur humbja është minimale:</a:t>
            </a:r>
            <a:endParaRPr lang="en-US" i="1"/>
          </a:p>
          <a:p>
            <a:pPr eaLnBrk="1" hangingPunct="1">
              <a:buFont typeface="Wingdings" pitchFamily="2" charset="2"/>
              <a:buNone/>
            </a:pPr>
            <a:r>
              <a:rPr lang="en-US" i="1"/>
              <a:t>		AVC=P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92168" name="Rectangle 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Konkurrenca monopolistike në afat të gjatë</a:t>
            </a:r>
          </a:p>
        </p:txBody>
      </p:sp>
      <p:sp>
        <p:nvSpPr>
          <p:cNvPr id="92169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733550"/>
            <a:ext cx="8229600" cy="4397375"/>
          </a:xfrm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Firmat hyjnë dhe dalin nga tregu derisa fitimi të zvogëlohet në fitim normal.  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Dy karakteristikat kryesore:</a:t>
            </a:r>
          </a:p>
          <a:p>
            <a:pPr lvl="1" eaLnBrk="1" hangingPunct="1"/>
            <a:r>
              <a:rPr lang="en-US" sz="3600"/>
              <a:t>Cmimi është më i lartë sesa kostoja marxhinale</a:t>
            </a:r>
          </a:p>
          <a:p>
            <a:pPr lvl="1" eaLnBrk="1" hangingPunct="1"/>
            <a:r>
              <a:rPr lang="en-US" sz="3600"/>
              <a:t>Cmimi është i barabartë me koston totale mesatare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>
            <a:off x="1676400" y="3070225"/>
            <a:ext cx="2209800" cy="5397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25" name="Line 9"/>
          <p:cNvSpPr>
            <a:spLocks noChangeShapeType="1"/>
          </p:cNvSpPr>
          <p:nvPr/>
        </p:nvSpPr>
        <p:spPr bwMode="auto">
          <a:xfrm>
            <a:off x="38862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8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Konkurruesi monopolistik në afat të gjatë </a:t>
            </a:r>
          </a:p>
        </p:txBody>
      </p:sp>
      <p:sp>
        <p:nvSpPr>
          <p:cNvPr id="137229" name="Line 11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0" name="Line 12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1" name="Rectangle 13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37232" name="Line 14"/>
          <p:cNvSpPr>
            <a:spLocks noChangeShapeType="1"/>
          </p:cNvSpPr>
          <p:nvPr/>
        </p:nvSpPr>
        <p:spPr bwMode="auto">
          <a:xfrm flipV="1">
            <a:off x="2668588" y="1906588"/>
            <a:ext cx="3654425" cy="36544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3" name="Rectangle 15"/>
          <p:cNvSpPr>
            <a:spLocks noChangeArrowheads="1"/>
          </p:cNvSpPr>
          <p:nvPr/>
        </p:nvSpPr>
        <p:spPr bwMode="auto">
          <a:xfrm>
            <a:off x="6386513" y="1574800"/>
            <a:ext cx="8128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37234" name="Rectangle 16"/>
          <p:cNvSpPr>
            <a:spLocks noChangeArrowheads="1"/>
          </p:cNvSpPr>
          <p:nvPr/>
        </p:nvSpPr>
        <p:spPr bwMode="auto">
          <a:xfrm>
            <a:off x="6553200" y="2362200"/>
            <a:ext cx="10160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37235" name="Rectangle 17"/>
          <p:cNvSpPr>
            <a:spLocks noChangeArrowheads="1"/>
          </p:cNvSpPr>
          <p:nvPr/>
        </p:nvSpPr>
        <p:spPr bwMode="auto">
          <a:xfrm>
            <a:off x="3567113" y="6019800"/>
            <a:ext cx="2152650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Fitim Max.</a:t>
            </a:r>
          </a:p>
        </p:txBody>
      </p:sp>
      <p:sp>
        <p:nvSpPr>
          <p:cNvPr id="137236" name="Rectangle 18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37237" name="Rectangle 19"/>
          <p:cNvSpPr>
            <a:spLocks noChangeArrowheads="1"/>
          </p:cNvSpPr>
          <p:nvPr/>
        </p:nvSpPr>
        <p:spPr bwMode="auto">
          <a:xfrm>
            <a:off x="219075" y="2763838"/>
            <a:ext cx="13573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P=ATC</a:t>
            </a:r>
          </a:p>
        </p:txBody>
      </p:sp>
      <p:sp>
        <p:nvSpPr>
          <p:cNvPr id="137238" name="Line 20"/>
          <p:cNvSpPr>
            <a:spLocks noChangeShapeType="1"/>
          </p:cNvSpPr>
          <p:nvPr/>
        </p:nvSpPr>
        <p:spPr bwMode="auto">
          <a:xfrm>
            <a:off x="1831975" y="2365375"/>
            <a:ext cx="5026025" cy="1673225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9" name="Line 21"/>
          <p:cNvSpPr>
            <a:spLocks noChangeShapeType="1"/>
          </p:cNvSpPr>
          <p:nvPr/>
        </p:nvSpPr>
        <p:spPr bwMode="auto">
          <a:xfrm>
            <a:off x="2441575" y="3279775"/>
            <a:ext cx="2892425" cy="2130425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40" name="Rectangle 22"/>
          <p:cNvSpPr>
            <a:spLocks noChangeArrowheads="1"/>
          </p:cNvSpPr>
          <p:nvPr/>
        </p:nvSpPr>
        <p:spPr bwMode="auto">
          <a:xfrm>
            <a:off x="6919913" y="3933825"/>
            <a:ext cx="4746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</a:t>
            </a:r>
          </a:p>
        </p:txBody>
      </p:sp>
      <p:sp>
        <p:nvSpPr>
          <p:cNvPr id="137241" name="Rectangle 23"/>
          <p:cNvSpPr>
            <a:spLocks noChangeArrowheads="1"/>
          </p:cNvSpPr>
          <p:nvPr/>
        </p:nvSpPr>
        <p:spPr bwMode="auto">
          <a:xfrm>
            <a:off x="5548313" y="5076825"/>
            <a:ext cx="8128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MR</a:t>
            </a:r>
          </a:p>
        </p:txBody>
      </p:sp>
      <p:sp>
        <p:nvSpPr>
          <p:cNvPr id="137242" name="Line 24"/>
          <p:cNvSpPr>
            <a:spLocks noChangeShapeType="1"/>
          </p:cNvSpPr>
          <p:nvPr/>
        </p:nvSpPr>
        <p:spPr bwMode="auto">
          <a:xfrm>
            <a:off x="9142413" y="5654675"/>
            <a:ext cx="0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43" name="Arc 25"/>
          <p:cNvSpPr>
            <a:spLocks/>
          </p:cNvSpPr>
          <p:nvPr/>
        </p:nvSpPr>
        <p:spPr bwMode="auto">
          <a:xfrm rot="2220000">
            <a:off x="2133600" y="762000"/>
            <a:ext cx="4284663" cy="2555875"/>
          </a:xfrm>
          <a:custGeom>
            <a:avLst/>
            <a:gdLst>
              <a:gd name="T0" fmla="*/ 2147483647 w 30527"/>
              <a:gd name="T1" fmla="*/ 2147483647 h 21600"/>
              <a:gd name="T2" fmla="*/ 0 w 30527"/>
              <a:gd name="T3" fmla="*/ 2147483647 h 21600"/>
              <a:gd name="T4" fmla="*/ 2147483647 w 30527"/>
              <a:gd name="T5" fmla="*/ 0 h 21600"/>
              <a:gd name="T6" fmla="*/ 0 60000 65536"/>
              <a:gd name="T7" fmla="*/ 0 60000 65536"/>
              <a:gd name="T8" fmla="*/ 0 60000 65536"/>
              <a:gd name="T9" fmla="*/ 0 w 30527"/>
              <a:gd name="T10" fmla="*/ 0 h 21600"/>
              <a:gd name="T11" fmla="*/ 30527 w 3052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27" h="21600" fill="none" extrusionOk="0">
                <a:moveTo>
                  <a:pt x="30526" y="3005"/>
                </a:moveTo>
                <a:cubicBezTo>
                  <a:pt x="29028" y="13669"/>
                  <a:pt x="19904" y="21599"/>
                  <a:pt x="9137" y="21600"/>
                </a:cubicBezTo>
                <a:cubicBezTo>
                  <a:pt x="5979" y="21600"/>
                  <a:pt x="2860" y="20907"/>
                  <a:pt x="-1" y="19572"/>
                </a:cubicBezTo>
              </a:path>
              <a:path w="30527" h="21600" stroke="0" extrusionOk="0">
                <a:moveTo>
                  <a:pt x="30526" y="3005"/>
                </a:moveTo>
                <a:cubicBezTo>
                  <a:pt x="29028" y="13669"/>
                  <a:pt x="19904" y="21599"/>
                  <a:pt x="9137" y="21600"/>
                </a:cubicBezTo>
                <a:cubicBezTo>
                  <a:pt x="5979" y="21600"/>
                  <a:pt x="2860" y="20907"/>
                  <a:pt x="-1" y="19572"/>
                </a:cubicBezTo>
                <a:lnTo>
                  <a:pt x="9137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Konkurrenca monopolistike vs.</a:t>
            </a:r>
            <a:br>
              <a:rPr lang="en-US"/>
            </a:br>
            <a:r>
              <a:rPr lang="en-US"/>
              <a:t>konkurrenca e plotë</a:t>
            </a:r>
          </a:p>
        </p:txBody>
      </p:sp>
      <p:sp>
        <p:nvSpPr>
          <p:cNvPr id="138249" name="Rectangle 9"/>
          <p:cNvSpPr>
            <a:spLocks noGrp="1" noChangeArrowheads="1"/>
          </p:cNvSpPr>
          <p:nvPr>
            <p:ph idx="1"/>
          </p:nvPr>
        </p:nvSpPr>
        <p:spPr>
          <a:xfrm>
            <a:off x="663575" y="1879600"/>
            <a:ext cx="7885113" cy="3135313"/>
          </a:xfrm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u"/>
            </a:pPr>
            <a:r>
              <a:rPr lang="en-US" sz="2800"/>
              <a:t>Në afat të gjatë paraqiten dy ndryshime në mes të konkurrencës së plotë dhe asaj monopolistike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/>
              <a:t>Sasia joeficiente e prodhimit (tepricë kapacitetesh)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/>
              <a:t>Cmimi më i lartë sesa kostoja marxhinale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9272" name="Line 8"/>
          <p:cNvSpPr>
            <a:spLocks noChangeShapeType="1"/>
          </p:cNvSpPr>
          <p:nvPr/>
        </p:nvSpPr>
        <p:spPr bwMode="auto">
          <a:xfrm>
            <a:off x="1654175" y="3048000"/>
            <a:ext cx="5305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>
            <a:off x="38862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274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en-US"/>
              <a:t>Konkurrenca e plotë në afat të gjatë</a:t>
            </a:r>
          </a:p>
        </p:txBody>
      </p:sp>
      <p:sp>
        <p:nvSpPr>
          <p:cNvPr id="139277" name="Line 11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278" name="Line 12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279" name="Rectangle 13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39280" name="Line 14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281" name="Arc 15"/>
          <p:cNvSpPr>
            <a:spLocks/>
          </p:cNvSpPr>
          <p:nvPr/>
        </p:nvSpPr>
        <p:spPr bwMode="auto">
          <a:xfrm rot="2220000">
            <a:off x="2478088" y="881063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282" name="Rectangle 16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39283" name="Rectangle 17"/>
          <p:cNvSpPr>
            <a:spLocks noChangeArrowheads="1"/>
          </p:cNvSpPr>
          <p:nvPr/>
        </p:nvSpPr>
        <p:spPr bwMode="auto">
          <a:xfrm>
            <a:off x="5853113" y="1576388"/>
            <a:ext cx="10160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39284" name="Rectangle 18"/>
          <p:cNvSpPr>
            <a:spLocks noChangeArrowheads="1"/>
          </p:cNvSpPr>
          <p:nvPr/>
        </p:nvSpPr>
        <p:spPr bwMode="auto">
          <a:xfrm>
            <a:off x="6996113" y="2719388"/>
            <a:ext cx="21478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P=MR=AR</a:t>
            </a:r>
          </a:p>
        </p:txBody>
      </p:sp>
      <p:sp>
        <p:nvSpPr>
          <p:cNvPr id="139285" name="Rectangle 19"/>
          <p:cNvSpPr>
            <a:spLocks noChangeArrowheads="1"/>
          </p:cNvSpPr>
          <p:nvPr/>
        </p:nvSpPr>
        <p:spPr bwMode="auto">
          <a:xfrm>
            <a:off x="3429000" y="6019800"/>
            <a:ext cx="2120900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</a:t>
            </a:r>
            <a:r>
              <a:rPr lang="en-US" sz="1400" b="1">
                <a:latin typeface="Calibri" pitchFamily="34" charset="0"/>
              </a:rPr>
              <a:t>madhësia eficiente</a:t>
            </a:r>
            <a:endParaRPr lang="en-US" sz="1400" b="1" baseline="-25000">
              <a:latin typeface="Calibri" pitchFamily="34" charset="0"/>
            </a:endParaRPr>
          </a:p>
        </p:txBody>
      </p:sp>
      <p:sp>
        <p:nvSpPr>
          <p:cNvPr id="139286" name="Rectangle 20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39287" name="Rectangle 21"/>
          <p:cNvSpPr>
            <a:spLocks noChangeArrowheads="1"/>
          </p:cNvSpPr>
          <p:nvPr/>
        </p:nvSpPr>
        <p:spPr bwMode="auto">
          <a:xfrm>
            <a:off x="219075" y="2763838"/>
            <a:ext cx="11795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P=MC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01384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Konkurrenca monopolistike në afat të gjatë</a:t>
            </a:r>
          </a:p>
        </p:txBody>
      </p:sp>
      <p:sp>
        <p:nvSpPr>
          <p:cNvPr id="140299" name="Line 9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0" name="Line 10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1" name="Rectangle 11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40302" name="Line 12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3" name="Rectangle 13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40304" name="Rectangle 14"/>
          <p:cNvSpPr>
            <a:spLocks noChangeArrowheads="1"/>
          </p:cNvSpPr>
          <p:nvPr/>
        </p:nvSpPr>
        <p:spPr bwMode="auto">
          <a:xfrm>
            <a:off x="5853113" y="1576388"/>
            <a:ext cx="10160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40305" name="Rectangle 15"/>
          <p:cNvSpPr>
            <a:spLocks noChangeArrowheads="1"/>
          </p:cNvSpPr>
          <p:nvPr/>
        </p:nvSpPr>
        <p:spPr bwMode="auto">
          <a:xfrm>
            <a:off x="2733675" y="6019800"/>
            <a:ext cx="1890713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</a:t>
            </a:r>
            <a:r>
              <a:rPr lang="en-US" sz="3600" b="1" baseline="-25000">
                <a:latin typeface="Calibri" pitchFamily="34" charset="0"/>
              </a:rPr>
              <a:t>Prodhuar</a:t>
            </a:r>
          </a:p>
        </p:txBody>
      </p:sp>
      <p:sp>
        <p:nvSpPr>
          <p:cNvPr id="140306" name="Rectangle 16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40307" name="Rectangle 17"/>
          <p:cNvSpPr>
            <a:spLocks noChangeArrowheads="1"/>
          </p:cNvSpPr>
          <p:nvPr/>
        </p:nvSpPr>
        <p:spPr bwMode="auto">
          <a:xfrm>
            <a:off x="600075" y="3597275"/>
            <a:ext cx="735013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MC</a:t>
            </a:r>
          </a:p>
        </p:txBody>
      </p:sp>
      <p:sp>
        <p:nvSpPr>
          <p:cNvPr id="140308" name="Line 18"/>
          <p:cNvSpPr>
            <a:spLocks noChangeShapeType="1"/>
          </p:cNvSpPr>
          <p:nvPr/>
        </p:nvSpPr>
        <p:spPr bwMode="auto">
          <a:xfrm>
            <a:off x="1679575" y="2441575"/>
            <a:ext cx="4949825" cy="1825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09" name="Line 19"/>
          <p:cNvSpPr>
            <a:spLocks noChangeShapeType="1"/>
          </p:cNvSpPr>
          <p:nvPr/>
        </p:nvSpPr>
        <p:spPr bwMode="auto">
          <a:xfrm>
            <a:off x="1755775" y="2517775"/>
            <a:ext cx="2892425" cy="28924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10" name="Line 20"/>
          <p:cNvSpPr>
            <a:spLocks noChangeShapeType="1"/>
          </p:cNvSpPr>
          <p:nvPr/>
        </p:nvSpPr>
        <p:spPr bwMode="auto">
          <a:xfrm flipH="1">
            <a:off x="1476375" y="38100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11" name="Line 21"/>
          <p:cNvSpPr>
            <a:spLocks noChangeShapeType="1"/>
          </p:cNvSpPr>
          <p:nvPr/>
        </p:nvSpPr>
        <p:spPr bwMode="auto">
          <a:xfrm>
            <a:off x="30480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12" name="Line 22"/>
          <p:cNvSpPr>
            <a:spLocks noChangeShapeType="1"/>
          </p:cNvSpPr>
          <p:nvPr/>
        </p:nvSpPr>
        <p:spPr bwMode="auto">
          <a:xfrm flipH="1">
            <a:off x="1476375" y="29718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313" name="Rectangle 23"/>
          <p:cNvSpPr>
            <a:spLocks noChangeArrowheads="1"/>
          </p:cNvSpPr>
          <p:nvPr/>
        </p:nvSpPr>
        <p:spPr bwMode="auto">
          <a:xfrm>
            <a:off x="828675" y="2687638"/>
            <a:ext cx="4175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</a:p>
        </p:txBody>
      </p:sp>
      <p:sp>
        <p:nvSpPr>
          <p:cNvPr id="140314" name="Rectangle 24"/>
          <p:cNvSpPr>
            <a:spLocks noChangeArrowheads="1"/>
          </p:cNvSpPr>
          <p:nvPr/>
        </p:nvSpPr>
        <p:spPr bwMode="auto">
          <a:xfrm>
            <a:off x="4862513" y="5273675"/>
            <a:ext cx="7350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MR</a:t>
            </a:r>
          </a:p>
        </p:txBody>
      </p:sp>
      <p:sp>
        <p:nvSpPr>
          <p:cNvPr id="140315" name="Rectangle 25"/>
          <p:cNvSpPr>
            <a:spLocks noChangeArrowheads="1"/>
          </p:cNvSpPr>
          <p:nvPr/>
        </p:nvSpPr>
        <p:spPr bwMode="auto">
          <a:xfrm>
            <a:off x="6767513" y="4086225"/>
            <a:ext cx="17780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K</a:t>
            </a:r>
            <a:r>
              <a:rPr lang="en-US" sz="3200">
                <a:latin typeface="Calibri" pitchFamily="34" charset="0"/>
              </a:rPr>
              <a:t>ë</a:t>
            </a:r>
            <a:r>
              <a:rPr lang="en-US" sz="3200" b="1">
                <a:latin typeface="Calibri" pitchFamily="34" charset="0"/>
              </a:rPr>
              <a:t>rkesa</a:t>
            </a:r>
          </a:p>
        </p:txBody>
      </p:sp>
      <p:sp>
        <p:nvSpPr>
          <p:cNvPr id="140316" name="Arc 26"/>
          <p:cNvSpPr>
            <a:spLocks/>
          </p:cNvSpPr>
          <p:nvPr/>
        </p:nvSpPr>
        <p:spPr bwMode="auto">
          <a:xfrm rot="2220000">
            <a:off x="2438400" y="990600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7" name="Rectangle 1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2898" name="Rectangle 18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77300" cy="9144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/>
              <a:t>    </a:t>
            </a:r>
            <a:r>
              <a:rPr lang="en-US" dirty="0" err="1"/>
              <a:t>Konceptet</a:t>
            </a:r>
            <a:r>
              <a:rPr lang="en-US" dirty="0"/>
              <a:t> </a:t>
            </a:r>
            <a:r>
              <a:rPr lang="en-US" dirty="0" err="1"/>
              <a:t>kyce</a:t>
            </a:r>
            <a:endParaRPr lang="en-US" dirty="0"/>
          </a:p>
        </p:txBody>
      </p:sp>
      <p:sp>
        <p:nvSpPr>
          <p:cNvPr id="122899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977900" y="1816100"/>
            <a:ext cx="7261225" cy="3763963"/>
          </a:xfrm>
        </p:spPr>
        <p:txBody>
          <a:bodyPr lIns="90488" tIns="44450" rIns="90488" bIns="44450"/>
          <a:lstStyle/>
          <a:p>
            <a:pPr marL="293688" indent="-293688" eaLnBrk="1" hangingPunct="1">
              <a:buSzPct val="55000"/>
              <a:buFont typeface="Wingdings" pitchFamily="2" charset="2"/>
              <a:buChar char="u"/>
            </a:pPr>
            <a:r>
              <a:rPr lang="en-US" sz="3600"/>
              <a:t>Dallimet mes monopolit dhe oligopolit</a:t>
            </a:r>
          </a:p>
          <a:p>
            <a:pPr marL="293688" indent="-293688" eaLnBrk="1" hangingPunct="1">
              <a:buSzPct val="55000"/>
              <a:buFont typeface="Wingdings" pitchFamily="2" charset="2"/>
              <a:buChar char="u"/>
            </a:pPr>
            <a:r>
              <a:rPr lang="en-US" sz="3600"/>
              <a:t>Tregjet me një numër të vogël shitësish</a:t>
            </a:r>
          </a:p>
          <a:p>
            <a:pPr marL="293688" indent="-293688" eaLnBrk="1" hangingPunct="1">
              <a:buSzPct val="55000"/>
              <a:buFont typeface="Wingdings" pitchFamily="2" charset="2"/>
              <a:buChar char="u"/>
            </a:pPr>
            <a:r>
              <a:rPr lang="en-US" sz="3600"/>
              <a:t>Teoria e lojës dhe oligopoli</a:t>
            </a:r>
          </a:p>
          <a:p>
            <a:pPr marL="293688" indent="-293688" eaLnBrk="1" hangingPunct="1">
              <a:buSzPct val="55000"/>
              <a:buFont typeface="Wingdings" pitchFamily="2" charset="2"/>
              <a:buChar char="u"/>
            </a:pPr>
            <a:r>
              <a:rPr lang="en-US" sz="3600"/>
              <a:t>Politika publike</a:t>
            </a:r>
          </a:p>
        </p:txBody>
      </p:sp>
      <p:sp>
        <p:nvSpPr>
          <p:cNvPr id="122902" name="Rectangle 20"/>
          <p:cNvSpPr>
            <a:spLocks noChangeArrowheads="1"/>
          </p:cNvSpPr>
          <p:nvPr/>
        </p:nvSpPr>
        <p:spPr bwMode="auto">
          <a:xfrm>
            <a:off x="-2679700" y="2371725"/>
            <a:ext cx="59232800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0343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Konkurrenca monopolistike në afat të gjatë</a:t>
            </a:r>
          </a:p>
        </p:txBody>
      </p:sp>
      <p:sp>
        <p:nvSpPr>
          <p:cNvPr id="141323" name="Line 9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24" name="Line 10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25" name="Rectangle 11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41326" name="Line 12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27" name="Rectangle 13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41328" name="Rectangle 14"/>
          <p:cNvSpPr>
            <a:spLocks noChangeArrowheads="1"/>
          </p:cNvSpPr>
          <p:nvPr/>
        </p:nvSpPr>
        <p:spPr bwMode="auto">
          <a:xfrm>
            <a:off x="5853113" y="1576388"/>
            <a:ext cx="10160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41329" name="Rectangle 15"/>
          <p:cNvSpPr>
            <a:spLocks noChangeArrowheads="1"/>
          </p:cNvSpPr>
          <p:nvPr/>
        </p:nvSpPr>
        <p:spPr bwMode="auto">
          <a:xfrm>
            <a:off x="2733675" y="6019800"/>
            <a:ext cx="5365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</a:t>
            </a:r>
          </a:p>
        </p:txBody>
      </p:sp>
      <p:sp>
        <p:nvSpPr>
          <p:cNvPr id="141330" name="Rectangle 16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41331" name="Rectangle 17"/>
          <p:cNvSpPr>
            <a:spLocks noChangeArrowheads="1"/>
          </p:cNvSpPr>
          <p:nvPr/>
        </p:nvSpPr>
        <p:spPr bwMode="auto">
          <a:xfrm>
            <a:off x="600075" y="3597275"/>
            <a:ext cx="735013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MC</a:t>
            </a:r>
          </a:p>
        </p:txBody>
      </p:sp>
      <p:sp>
        <p:nvSpPr>
          <p:cNvPr id="141332" name="Line 18"/>
          <p:cNvSpPr>
            <a:spLocks noChangeShapeType="1"/>
          </p:cNvSpPr>
          <p:nvPr/>
        </p:nvSpPr>
        <p:spPr bwMode="auto">
          <a:xfrm>
            <a:off x="1679575" y="2441575"/>
            <a:ext cx="4949825" cy="1825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33" name="Line 19"/>
          <p:cNvSpPr>
            <a:spLocks noChangeShapeType="1"/>
          </p:cNvSpPr>
          <p:nvPr/>
        </p:nvSpPr>
        <p:spPr bwMode="auto">
          <a:xfrm>
            <a:off x="1755775" y="2517775"/>
            <a:ext cx="2892425" cy="28924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34" name="Line 20"/>
          <p:cNvSpPr>
            <a:spLocks noChangeShapeType="1"/>
          </p:cNvSpPr>
          <p:nvPr/>
        </p:nvSpPr>
        <p:spPr bwMode="auto">
          <a:xfrm flipH="1">
            <a:off x="1476375" y="38100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35" name="Line 21"/>
          <p:cNvSpPr>
            <a:spLocks noChangeShapeType="1"/>
          </p:cNvSpPr>
          <p:nvPr/>
        </p:nvSpPr>
        <p:spPr bwMode="auto">
          <a:xfrm>
            <a:off x="30480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36" name="Line 22"/>
          <p:cNvSpPr>
            <a:spLocks noChangeShapeType="1"/>
          </p:cNvSpPr>
          <p:nvPr/>
        </p:nvSpPr>
        <p:spPr bwMode="auto">
          <a:xfrm flipH="1">
            <a:off x="1476375" y="29718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37" name="Rectangle 23"/>
          <p:cNvSpPr>
            <a:spLocks noChangeArrowheads="1"/>
          </p:cNvSpPr>
          <p:nvPr/>
        </p:nvSpPr>
        <p:spPr bwMode="auto">
          <a:xfrm>
            <a:off x="828675" y="2687638"/>
            <a:ext cx="4175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</a:p>
        </p:txBody>
      </p:sp>
      <p:sp>
        <p:nvSpPr>
          <p:cNvPr id="141338" name="Rectangle 24"/>
          <p:cNvSpPr>
            <a:spLocks noChangeArrowheads="1"/>
          </p:cNvSpPr>
          <p:nvPr/>
        </p:nvSpPr>
        <p:spPr bwMode="auto">
          <a:xfrm>
            <a:off x="4862513" y="5273675"/>
            <a:ext cx="7350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MR</a:t>
            </a:r>
          </a:p>
        </p:txBody>
      </p:sp>
      <p:sp>
        <p:nvSpPr>
          <p:cNvPr id="141339" name="Rectangle 25"/>
          <p:cNvSpPr>
            <a:spLocks noChangeArrowheads="1"/>
          </p:cNvSpPr>
          <p:nvPr/>
        </p:nvSpPr>
        <p:spPr bwMode="auto">
          <a:xfrm>
            <a:off x="6767513" y="4086225"/>
            <a:ext cx="176053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Kërkesa</a:t>
            </a:r>
          </a:p>
        </p:txBody>
      </p:sp>
      <p:sp>
        <p:nvSpPr>
          <p:cNvPr id="141340" name="Line 26"/>
          <p:cNvSpPr>
            <a:spLocks noChangeShapeType="1"/>
          </p:cNvSpPr>
          <p:nvPr/>
        </p:nvSpPr>
        <p:spPr bwMode="auto">
          <a:xfrm>
            <a:off x="38862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1" name="Rectangle 27"/>
          <p:cNvSpPr>
            <a:spLocks noChangeArrowheads="1"/>
          </p:cNvSpPr>
          <p:nvPr/>
        </p:nvSpPr>
        <p:spPr bwMode="auto">
          <a:xfrm>
            <a:off x="3643313" y="6019800"/>
            <a:ext cx="3424237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madhësia eficiente</a:t>
            </a:r>
          </a:p>
        </p:txBody>
      </p:sp>
      <p:sp>
        <p:nvSpPr>
          <p:cNvPr id="141342" name="Arc 28"/>
          <p:cNvSpPr>
            <a:spLocks/>
          </p:cNvSpPr>
          <p:nvPr/>
        </p:nvSpPr>
        <p:spPr bwMode="auto">
          <a:xfrm rot="2220000">
            <a:off x="2438400" y="990600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3" name="Arc 29"/>
          <p:cNvSpPr>
            <a:spLocks/>
          </p:cNvSpPr>
          <p:nvPr/>
        </p:nvSpPr>
        <p:spPr bwMode="auto">
          <a:xfrm>
            <a:off x="3536950" y="3306763"/>
            <a:ext cx="3022600" cy="1727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74"/>
                  <a:pt x="9663" y="6"/>
                  <a:pt x="2158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4"/>
                  <a:pt x="9663" y="6"/>
                  <a:pt x="2158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4" name="Line 30"/>
          <p:cNvSpPr>
            <a:spLocks noChangeShapeType="1"/>
          </p:cNvSpPr>
          <p:nvPr/>
        </p:nvSpPr>
        <p:spPr bwMode="auto">
          <a:xfrm>
            <a:off x="3101975" y="5181600"/>
            <a:ext cx="733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1345" name="Rectangle 31"/>
          <p:cNvSpPr>
            <a:spLocks noChangeArrowheads="1"/>
          </p:cNvSpPr>
          <p:nvPr/>
        </p:nvSpPr>
        <p:spPr bwMode="auto">
          <a:xfrm>
            <a:off x="6072188" y="2871788"/>
            <a:ext cx="2817812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3200" b="1">
                <a:latin typeface="Calibri" pitchFamily="34" charset="0"/>
              </a:rPr>
              <a:t>Kapacitetet e </a:t>
            </a:r>
          </a:p>
          <a:p>
            <a:pPr algn="ctr"/>
            <a:r>
              <a:rPr lang="en-US" sz="3200" b="1">
                <a:latin typeface="Calibri" pitchFamily="34" charset="0"/>
              </a:rPr>
              <a:t> tepërta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Tregjet me shumë pak shitës: Oligopoli</a:t>
            </a:r>
          </a:p>
        </p:txBody>
      </p:sp>
      <p:sp>
        <p:nvSpPr>
          <p:cNvPr id="142343" name="Rectangle 7"/>
          <p:cNvSpPr>
            <a:spLocks noGrp="1" noChangeArrowheads="1"/>
          </p:cNvSpPr>
          <p:nvPr>
            <p:ph idx="1"/>
          </p:nvPr>
        </p:nvSpPr>
        <p:spPr>
          <a:xfrm>
            <a:off x="38100" y="1903413"/>
            <a:ext cx="9067800" cy="2363787"/>
          </a:xfrm>
        </p:spPr>
        <p:txBody>
          <a:bodyPr lIns="90488" tIns="44450" rIns="90488" bIns="44450"/>
          <a:lstStyle/>
          <a:p>
            <a:pPr algn="ctr" eaLnBrk="1" hangingPunct="1">
              <a:buFont typeface="Wingdings" pitchFamily="2" charset="2"/>
              <a:buNone/>
            </a:pPr>
            <a:r>
              <a:rPr lang="en-US"/>
              <a:t>    Për shkak se ekziston një numër i vogël shitësish, veprimi i cilitdo prej tyre mund të ketë ndikim shumë të madh në fitimin e shitësve të tjerë.</a:t>
            </a: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Shembulli i Duopolit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/>
              <a:t>   Duopoli (dhe oligopoli) si strukturë e tregut mund të rezultojë në:</a:t>
            </a:r>
          </a:p>
          <a:p>
            <a:pPr lvl="1" eaLnBrk="1" fontAlgn="auto" hangingPunct="1">
              <a:spcAft>
                <a:spcPts val="0"/>
              </a:spcAft>
              <a:buSzPct val="115000"/>
              <a:buFont typeface="Wingdings" pitchFamily="2" charset="2"/>
              <a:buNone/>
              <a:defRPr/>
            </a:pPr>
            <a:r>
              <a:rPr lang="en-US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Marrëveshje të fshehtë (Kartelet)</a:t>
            </a:r>
            <a:r>
              <a:rPr lang="en-US" sz="2400"/>
              <a:t>: të dy firmat (në industri) merren vesh për sasinë që do ta prodhojnë dhe  cmimin që do ta caktojnë.</a:t>
            </a:r>
          </a:p>
          <a:p>
            <a:pPr lvl="1" eaLnBrk="1" fontAlgn="auto" hangingPunct="1">
              <a:spcAft>
                <a:spcPts val="0"/>
              </a:spcAft>
              <a:buSzPct val="115000"/>
              <a:buFont typeface="Wingdings" pitchFamily="2" charset="2"/>
              <a:buNone/>
              <a:defRPr/>
            </a:pPr>
            <a:r>
              <a:rPr lang="en-US" sz="2400"/>
              <a:t>   Të dy firmat (në industri) bashkohen dhe veprojnë si një njësi.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/>
              <a:t>Në efekt, veprimi i tillë mund të  rezultojë në atë që tregu të furnizohet nga një monopolist.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en-US"/>
              <a:t>Duopoli pa marrëveshje (Oligopoli)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lvl="1" eaLnBrk="1" hangingPunct="1">
              <a:buSzPct val="115000"/>
              <a:buFont typeface="Wingdings" pitchFamily="2" charset="2"/>
              <a:buChar char=""/>
            </a:pPr>
            <a:r>
              <a:rPr lang="en-US" sz="2400" dirty="0" err="1"/>
              <a:t>Oligopolet</a:t>
            </a:r>
            <a:r>
              <a:rPr lang="en-US" sz="2400" dirty="0"/>
              <a:t> </a:t>
            </a:r>
            <a:r>
              <a:rPr lang="en-US" sz="2400" dirty="0" err="1"/>
              <a:t>ndjekin</a:t>
            </a:r>
            <a:r>
              <a:rPr lang="en-US" sz="2400" dirty="0"/>
              <a:t> </a:t>
            </a:r>
            <a:r>
              <a:rPr lang="en-US" sz="2400" dirty="0" err="1"/>
              <a:t>interesin</a:t>
            </a:r>
            <a:r>
              <a:rPr lang="en-US" sz="2400" dirty="0"/>
              <a:t> e </a:t>
            </a:r>
            <a:r>
              <a:rPr lang="en-US" sz="2400" dirty="0" err="1"/>
              <a:t>tyre</a:t>
            </a:r>
            <a:r>
              <a:rPr lang="en-US" sz="2400" dirty="0"/>
              <a:t> personal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sjellen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mënyrë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pavarur</a:t>
            </a:r>
            <a:r>
              <a:rPr lang="en-US" sz="2400" dirty="0"/>
              <a:t>.</a:t>
            </a:r>
          </a:p>
          <a:p>
            <a:pPr lvl="1" eaLnBrk="1" hangingPunct="1">
              <a:buSzPct val="115000"/>
              <a:buFont typeface="Wingdings" pitchFamily="2" charset="2"/>
              <a:buChar char=""/>
            </a:pPr>
            <a:r>
              <a:rPr lang="en-US" sz="2400" dirty="0" err="1"/>
              <a:t>Sasia</a:t>
            </a:r>
            <a:r>
              <a:rPr lang="en-US" sz="2400" dirty="0"/>
              <a:t> e </a:t>
            </a:r>
            <a:r>
              <a:rPr lang="en-US" sz="2400" dirty="0" err="1"/>
              <a:t>prodhuar</a:t>
            </a:r>
            <a:r>
              <a:rPr lang="en-US" sz="2400" dirty="0"/>
              <a:t> </a:t>
            </a:r>
            <a:r>
              <a:rPr lang="en-US" sz="2400" dirty="0" err="1"/>
              <a:t>është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e </a:t>
            </a:r>
            <a:r>
              <a:rPr lang="en-US" sz="2400" dirty="0" err="1"/>
              <a:t>madhe</a:t>
            </a:r>
            <a:r>
              <a:rPr lang="en-US" sz="2400" dirty="0"/>
              <a:t> </a:t>
            </a:r>
            <a:r>
              <a:rPr lang="en-US" sz="2400" dirty="0" err="1"/>
              <a:t>sesa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monopol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e </a:t>
            </a:r>
            <a:r>
              <a:rPr lang="en-US" sz="2400" dirty="0" err="1"/>
              <a:t>vogël</a:t>
            </a:r>
            <a:r>
              <a:rPr lang="en-US" sz="2400" dirty="0"/>
              <a:t> </a:t>
            </a:r>
            <a:r>
              <a:rPr lang="en-US" sz="2400" dirty="0" err="1"/>
              <a:t>sesa</a:t>
            </a:r>
            <a:r>
              <a:rPr lang="en-US" sz="2400" dirty="0"/>
              <a:t> </a:t>
            </a:r>
            <a:r>
              <a:rPr lang="en-US" sz="2400" dirty="0" err="1"/>
              <a:t>sasia</a:t>
            </a:r>
            <a:r>
              <a:rPr lang="en-US" sz="2400" dirty="0"/>
              <a:t> e </a:t>
            </a:r>
            <a:r>
              <a:rPr lang="en-US" sz="2400" dirty="0" err="1"/>
              <a:t>prodhimit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tregun</a:t>
            </a:r>
            <a:r>
              <a:rPr lang="en-US" sz="2400" dirty="0"/>
              <a:t> me </a:t>
            </a:r>
            <a:r>
              <a:rPr lang="en-US" sz="2400" dirty="0" err="1"/>
              <a:t>konkurrencë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plotë</a:t>
            </a:r>
            <a:r>
              <a:rPr lang="en-US" sz="2400" dirty="0"/>
              <a:t>.</a:t>
            </a:r>
          </a:p>
          <a:p>
            <a:pPr lvl="1" eaLnBrk="1" hangingPunct="1">
              <a:buSzPct val="115000"/>
              <a:buFont typeface="Wingdings" pitchFamily="2" charset="2"/>
              <a:buChar char=""/>
            </a:pPr>
            <a:r>
              <a:rPr lang="en-US" sz="2400" dirty="0" err="1"/>
              <a:t>Cmimet</a:t>
            </a:r>
            <a:r>
              <a:rPr lang="en-US" sz="2400" dirty="0"/>
              <a:t> e </a:t>
            </a:r>
            <a:r>
              <a:rPr lang="en-US" sz="2400" dirty="0" err="1"/>
              <a:t>tregut</a:t>
            </a:r>
            <a:r>
              <a:rPr lang="en-US" sz="2400" dirty="0"/>
              <a:t> </a:t>
            </a:r>
            <a:r>
              <a:rPr lang="en-US" sz="2400" dirty="0" err="1"/>
              <a:t>janë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vogla</a:t>
            </a:r>
            <a:r>
              <a:rPr lang="en-US" sz="2400" dirty="0"/>
              <a:t> </a:t>
            </a:r>
            <a:r>
              <a:rPr lang="en-US" sz="2400" dirty="0" err="1"/>
              <a:t>sesa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monopol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larta</a:t>
            </a:r>
            <a:r>
              <a:rPr lang="en-US" sz="2400" dirty="0"/>
              <a:t> </a:t>
            </a:r>
            <a:r>
              <a:rPr lang="en-US" sz="2400" dirty="0" err="1"/>
              <a:t>sesa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tregun</a:t>
            </a:r>
            <a:r>
              <a:rPr lang="en-US" sz="2400" dirty="0"/>
              <a:t> me </a:t>
            </a:r>
            <a:r>
              <a:rPr lang="en-US" sz="2400" dirty="0" err="1"/>
              <a:t>konkurrencë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plotë</a:t>
            </a:r>
            <a:r>
              <a:rPr lang="en-US" sz="2400" dirty="0"/>
              <a:t> (</a:t>
            </a:r>
            <a:r>
              <a:rPr lang="en-US" sz="2400" dirty="0" err="1"/>
              <a:t>kostoja</a:t>
            </a:r>
            <a:r>
              <a:rPr lang="en-US" sz="2400" dirty="0"/>
              <a:t> </a:t>
            </a:r>
            <a:r>
              <a:rPr lang="en-US" sz="2400" dirty="0" err="1"/>
              <a:t>marxhinale</a:t>
            </a:r>
            <a:r>
              <a:rPr lang="en-US" sz="2400" dirty="0"/>
              <a:t>).</a:t>
            </a:r>
          </a:p>
          <a:p>
            <a:pPr lvl="1" eaLnBrk="1" hangingPunct="1">
              <a:buSzPct val="115000"/>
              <a:buFont typeface="Wingdings" pitchFamily="2" charset="2"/>
              <a:buChar char=""/>
            </a:pPr>
            <a:r>
              <a:rPr lang="en-US" sz="2400" dirty="0" err="1"/>
              <a:t>Fitim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përgjithshëm</a:t>
            </a:r>
            <a:r>
              <a:rPr lang="en-US" sz="2400" dirty="0"/>
              <a:t> </a:t>
            </a:r>
            <a:r>
              <a:rPr lang="en-US" sz="2400" dirty="0" err="1"/>
              <a:t>është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vogël</a:t>
            </a:r>
            <a:r>
              <a:rPr lang="en-US" sz="2400" dirty="0"/>
              <a:t> </a:t>
            </a:r>
            <a:r>
              <a:rPr lang="en-US" sz="2400" dirty="0" err="1"/>
              <a:t>sesa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monopol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Madhësia e oligopolit dhe rezultatet në treg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buFont typeface="Wingdings" pitchFamily="2" charset="2"/>
              <a:buChar char="u"/>
            </a:pPr>
            <a:r>
              <a:rPr lang="en-US" sz="2800"/>
              <a:t>Me rritjen e madhësisë së oligopolit, prodhimi rritet </a:t>
            </a:r>
            <a:r>
              <a:rPr lang="en-US" sz="2000"/>
              <a:t>(d.m.th. efekti i autputit) </a:t>
            </a:r>
            <a:r>
              <a:rPr lang="en-US" sz="2800"/>
              <a:t>duke e mbajtur cmimin më të lartë sesa kostoja</a:t>
            </a:r>
            <a:r>
              <a:rPr lang="en-US" sz="2000"/>
              <a:t> </a:t>
            </a:r>
            <a:r>
              <a:rPr lang="en-US" sz="2800"/>
              <a:t>marxhinale.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 sz="2800"/>
              <a:t>Me rritjen e numrit të shitësve në oligopol, tregu përngjanë gjithnjë e më tepër me tregun me konkurrencë të plotë.  </a:t>
            </a:r>
          </a:p>
          <a:p>
            <a:pPr lvl="1" eaLnBrk="1" hangingPunct="1"/>
            <a:r>
              <a:rPr lang="en-US" sz="2400"/>
              <a:t>Cmimi i afrohet kostos marxhinale  dhe sasia e prodhuar është eficiente për shoqërinë.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Teoria</a:t>
            </a:r>
            <a:r>
              <a:rPr lang="en-US" dirty="0"/>
              <a:t> e </a:t>
            </a:r>
            <a:r>
              <a:rPr lang="en-US" dirty="0" err="1"/>
              <a:t>lojës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ekonomiksi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bashkëpunimit</a:t>
            </a:r>
            <a:endParaRPr lang="en-US" dirty="0"/>
          </a:p>
        </p:txBody>
      </p:sp>
      <p:sp>
        <p:nvSpPr>
          <p:cNvPr id="40967" name="Rectangle 7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067800" cy="5181600"/>
          </a:xfrm>
        </p:spPr>
        <p:txBody>
          <a:bodyPr lIns="90488" tIns="44450" rIns="90488" bIns="44450" rtlCol="0">
            <a:normAutofit/>
          </a:bodyPr>
          <a:lstStyle/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Teoria</a:t>
            </a:r>
            <a:r>
              <a:rPr lang="en-US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 </a:t>
            </a:r>
            <a:r>
              <a:rPr lang="en-US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lojës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en-US" sz="2800" dirty="0"/>
              <a:t> </a:t>
            </a:r>
            <a:r>
              <a:rPr lang="en-US" sz="2800" dirty="0" err="1"/>
              <a:t>shkenca</a:t>
            </a:r>
            <a:r>
              <a:rPr lang="en-US" sz="2800" dirty="0"/>
              <a:t> </a:t>
            </a:r>
            <a:r>
              <a:rPr lang="en-US" sz="2800" dirty="0" err="1"/>
              <a:t>mbi</a:t>
            </a:r>
            <a:r>
              <a:rPr lang="en-US" sz="2800" dirty="0"/>
              <a:t> </a:t>
            </a:r>
            <a:r>
              <a:rPr lang="en-US" sz="2800" dirty="0" err="1"/>
              <a:t>mënyrën</a:t>
            </a:r>
            <a:r>
              <a:rPr lang="en-US" sz="2800" dirty="0"/>
              <a:t> e </a:t>
            </a:r>
            <a:r>
              <a:rPr lang="en-US" sz="2800" dirty="0" err="1"/>
              <a:t>sjelljes</a:t>
            </a:r>
            <a:r>
              <a:rPr lang="en-US" sz="2800" dirty="0"/>
              <a:t> </a:t>
            </a:r>
            <a:r>
              <a:rPr lang="en-US" sz="2800" dirty="0" err="1"/>
              <a:t>së</a:t>
            </a:r>
            <a:r>
              <a:rPr lang="en-US" sz="2800" dirty="0"/>
              <a:t> </a:t>
            </a:r>
            <a:r>
              <a:rPr lang="en-US" sz="2800" dirty="0" err="1"/>
              <a:t>njerëzve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situata</a:t>
            </a:r>
            <a:r>
              <a:rPr lang="en-US" sz="2800" dirty="0"/>
              <a:t> </a:t>
            </a:r>
            <a:r>
              <a:rPr lang="en-US" sz="2800" dirty="0" err="1"/>
              <a:t>strategjike</a:t>
            </a:r>
            <a:r>
              <a:rPr lang="en-US" sz="2800" dirty="0"/>
              <a:t>.  </a:t>
            </a:r>
          </a:p>
          <a:p>
            <a:pPr lvl="1" eaLnBrk="1" fontAlgn="auto" hangingPunct="1">
              <a:lnSpc>
                <a:spcPct val="95000"/>
              </a:lnSpc>
              <a:spcAft>
                <a:spcPts val="0"/>
              </a:spcAft>
              <a:defRPr/>
            </a:pP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vendim</a:t>
            </a:r>
            <a:r>
              <a:rPr lang="en-US" sz="2400" dirty="0"/>
              <a:t> </a:t>
            </a:r>
            <a:r>
              <a:rPr lang="en-US" sz="2400" dirty="0" err="1"/>
              <a:t>strategjik</a:t>
            </a:r>
            <a:r>
              <a:rPr lang="en-US" sz="2400" dirty="0"/>
              <a:t> </a:t>
            </a:r>
            <a:r>
              <a:rPr lang="en-US" sz="2400" dirty="0" err="1"/>
              <a:t>është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vendim</a:t>
            </a:r>
            <a:r>
              <a:rPr lang="en-US" sz="2400" dirty="0"/>
              <a:t> </a:t>
            </a:r>
            <a:r>
              <a:rPr lang="en-US" sz="2400" dirty="0" err="1"/>
              <a:t>ku</a:t>
            </a:r>
            <a:r>
              <a:rPr lang="en-US" sz="2400" dirty="0"/>
              <a:t> </a:t>
            </a:r>
            <a:r>
              <a:rPr lang="en-US" sz="2400" dirty="0" err="1"/>
              <a:t>secili</a:t>
            </a:r>
            <a:r>
              <a:rPr lang="en-US" sz="2400" dirty="0"/>
              <a:t> person (</a:t>
            </a:r>
            <a:r>
              <a:rPr lang="en-US" sz="2400" dirty="0" err="1"/>
              <a:t>apo</a:t>
            </a:r>
            <a:r>
              <a:rPr lang="en-US" sz="2400" dirty="0"/>
              <a:t> </a:t>
            </a:r>
            <a:r>
              <a:rPr lang="en-US" sz="2400" dirty="0" err="1"/>
              <a:t>firmë</a:t>
            </a:r>
            <a:r>
              <a:rPr lang="en-US" sz="2400" dirty="0"/>
              <a:t>), </a:t>
            </a:r>
            <a:r>
              <a:rPr lang="en-US" sz="2400" dirty="0" err="1"/>
              <a:t>gjatë</a:t>
            </a:r>
            <a:r>
              <a:rPr lang="en-US" sz="2400" dirty="0"/>
              <a:t> </a:t>
            </a:r>
            <a:r>
              <a:rPr lang="en-US" sz="2400" dirty="0" err="1"/>
              <a:t>marrjes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vendimit</a:t>
            </a:r>
            <a:r>
              <a:rPr lang="en-US" sz="2400" dirty="0"/>
              <a:t> </a:t>
            </a:r>
            <a:r>
              <a:rPr lang="en-US" sz="2400" dirty="0" err="1"/>
              <a:t>mbi</a:t>
            </a:r>
            <a:r>
              <a:rPr lang="en-US" sz="2400" dirty="0"/>
              <a:t> </a:t>
            </a:r>
            <a:r>
              <a:rPr lang="en-US" sz="2400" dirty="0" err="1"/>
              <a:t>veprimin</a:t>
            </a:r>
            <a:r>
              <a:rPr lang="en-US" sz="2400" dirty="0"/>
              <a:t> e </a:t>
            </a:r>
            <a:r>
              <a:rPr lang="en-US" sz="2400" dirty="0" err="1"/>
              <a:t>tij</a:t>
            </a:r>
            <a:r>
              <a:rPr lang="en-US" sz="2400" dirty="0"/>
              <a:t>, me </a:t>
            </a:r>
            <a:r>
              <a:rPr lang="en-US" sz="2400" dirty="0" err="1"/>
              <a:t>kujdes</a:t>
            </a:r>
            <a:r>
              <a:rPr lang="en-US" sz="2400" dirty="0"/>
              <a:t> </a:t>
            </a:r>
            <a:r>
              <a:rPr lang="en-US" sz="2400" dirty="0" err="1"/>
              <a:t>merr</a:t>
            </a:r>
            <a:r>
              <a:rPr lang="en-US" sz="2400" dirty="0"/>
              <a:t> </a:t>
            </a:r>
            <a:r>
              <a:rPr lang="en-US" sz="2400" dirty="0" err="1"/>
              <a:t>parasysh</a:t>
            </a:r>
            <a:r>
              <a:rPr lang="en-US" sz="2400" dirty="0"/>
              <a:t> </a:t>
            </a:r>
            <a:r>
              <a:rPr lang="en-US" sz="2400" dirty="0" err="1"/>
              <a:t>edhe</a:t>
            </a:r>
            <a:r>
              <a:rPr lang="en-US" sz="2400" dirty="0"/>
              <a:t> </a:t>
            </a:r>
            <a:r>
              <a:rPr lang="en-US" sz="2400" dirty="0" err="1"/>
              <a:t>faktin</a:t>
            </a:r>
            <a:r>
              <a:rPr lang="en-US" sz="2400" dirty="0"/>
              <a:t> </a:t>
            </a:r>
            <a:r>
              <a:rPr lang="en-US" sz="2400" dirty="0" err="1"/>
              <a:t>sesi</a:t>
            </a:r>
            <a:r>
              <a:rPr lang="en-US" sz="2400" dirty="0"/>
              <a:t> do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mund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reagojnë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tjerët</a:t>
            </a:r>
            <a:r>
              <a:rPr lang="en-US" sz="2400" dirty="0"/>
              <a:t> (</a:t>
            </a:r>
            <a:r>
              <a:rPr lang="en-US" sz="2400" dirty="0" err="1"/>
              <a:t>ose</a:t>
            </a:r>
            <a:r>
              <a:rPr lang="en-US" sz="2400" dirty="0"/>
              <a:t> </a:t>
            </a:r>
            <a:r>
              <a:rPr lang="en-US" sz="2400" dirty="0" err="1"/>
              <a:t>firmat</a:t>
            </a:r>
            <a:r>
              <a:rPr lang="en-US" sz="2400" dirty="0"/>
              <a:t> </a:t>
            </a:r>
            <a:r>
              <a:rPr lang="en-US" sz="2400" dirty="0" err="1"/>
              <a:t>tjera</a:t>
            </a:r>
            <a:r>
              <a:rPr lang="en-US" sz="2400" dirty="0"/>
              <a:t>).</a:t>
            </a:r>
          </a:p>
          <a:p>
            <a:pPr lvl="1" eaLnBrk="1" fontAlgn="auto" hangingPunct="1">
              <a:lnSpc>
                <a:spcPct val="95000"/>
              </a:lnSpc>
              <a:spcAft>
                <a:spcPts val="0"/>
              </a:spcAft>
              <a:defRPr/>
            </a:pPr>
            <a:r>
              <a:rPr lang="en-US" sz="2400" dirty="0" err="1"/>
              <a:t>Pasiqë</a:t>
            </a:r>
            <a:r>
              <a:rPr lang="en-US" sz="2400" dirty="0"/>
              <a:t> </a:t>
            </a:r>
            <a:r>
              <a:rPr lang="en-US" sz="2400" dirty="0" err="1"/>
              <a:t>ekziston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numër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vogël</a:t>
            </a:r>
            <a:r>
              <a:rPr lang="en-US" sz="2400" dirty="0"/>
              <a:t> </a:t>
            </a:r>
            <a:r>
              <a:rPr lang="en-US" sz="2400" dirty="0" err="1"/>
              <a:t>firmash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mëdha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oligopol</a:t>
            </a:r>
            <a:r>
              <a:rPr lang="en-US" sz="2400" dirty="0"/>
              <a:t>, </a:t>
            </a:r>
            <a:r>
              <a:rPr lang="en-US" sz="2400" dirty="0" err="1"/>
              <a:t>cdo</a:t>
            </a:r>
            <a:r>
              <a:rPr lang="en-US" sz="2400" dirty="0"/>
              <a:t> </a:t>
            </a:r>
            <a:r>
              <a:rPr lang="en-US" sz="2400" dirty="0" err="1"/>
              <a:t>firmë</a:t>
            </a:r>
            <a:r>
              <a:rPr lang="en-US" sz="2400" dirty="0"/>
              <a:t> </a:t>
            </a:r>
            <a:r>
              <a:rPr lang="en-US" sz="2400" dirty="0" err="1"/>
              <a:t>duhet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marrë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vendim</a:t>
            </a:r>
            <a:r>
              <a:rPr lang="en-US" sz="2400" dirty="0"/>
              <a:t> </a:t>
            </a:r>
            <a:r>
              <a:rPr lang="en-US" sz="2400" dirty="0" err="1"/>
              <a:t>strategjik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Teoria e lojës dhe ekonomiksi I bashkëpunimit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067800" cy="4953000"/>
          </a:xfrm>
        </p:spPr>
        <p:txBody>
          <a:bodyPr lIns="90488" tIns="44450" rIns="90488" bIns="44450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Dilema e të burgosurve</a:t>
            </a:r>
            <a:r>
              <a:rPr lang="en-US"/>
              <a:t>: ilustron vështirësinë e ruajtjes së marrëveshjes. 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/>
              <a:t>Shpesh njerëzit (firmat) dështojnë në bashkëpunim me njëri tjetrin edhe kur bashkëpunimi do të ishte zgjidhje më e volitshme.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/>
              <a:t>Tregimi mbi dilemën e të burgosurëve: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/>
              <a:t>Albioni dhe Dioni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9906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Dilema e të burgosurëve</a:t>
            </a:r>
          </a:p>
        </p:txBody>
      </p:sp>
      <p:sp>
        <p:nvSpPr>
          <p:cNvPr id="149513" name="Rectangle 7"/>
          <p:cNvSpPr>
            <a:spLocks noChangeArrowheads="1"/>
          </p:cNvSpPr>
          <p:nvPr/>
        </p:nvSpPr>
        <p:spPr bwMode="auto">
          <a:xfrm>
            <a:off x="2133600" y="2438400"/>
            <a:ext cx="5016500" cy="3263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9514" name="Line 8"/>
          <p:cNvSpPr>
            <a:spLocks noChangeShapeType="1"/>
          </p:cNvSpPr>
          <p:nvPr/>
        </p:nvSpPr>
        <p:spPr bwMode="auto">
          <a:xfrm>
            <a:off x="4572000" y="2454275"/>
            <a:ext cx="0" cy="3248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15" name="Line 9"/>
          <p:cNvSpPr>
            <a:spLocks noChangeShapeType="1"/>
          </p:cNvSpPr>
          <p:nvPr/>
        </p:nvSpPr>
        <p:spPr bwMode="auto">
          <a:xfrm>
            <a:off x="2073275" y="4114800"/>
            <a:ext cx="5000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9516" name="Rectangle 10"/>
          <p:cNvSpPr>
            <a:spLocks noChangeArrowheads="1"/>
          </p:cNvSpPr>
          <p:nvPr/>
        </p:nvSpPr>
        <p:spPr bwMode="auto">
          <a:xfrm>
            <a:off x="2652713" y="965200"/>
            <a:ext cx="3925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Personi #1 Vendimi</a:t>
            </a:r>
          </a:p>
        </p:txBody>
      </p:sp>
      <p:sp>
        <p:nvSpPr>
          <p:cNvPr id="149517" name="Rectangle 11"/>
          <p:cNvSpPr>
            <a:spLocks noChangeArrowheads="1"/>
          </p:cNvSpPr>
          <p:nvPr/>
        </p:nvSpPr>
        <p:spPr bwMode="auto">
          <a:xfrm>
            <a:off x="2351088" y="1695450"/>
            <a:ext cx="22383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Zgjedhja # 1</a:t>
            </a:r>
          </a:p>
        </p:txBody>
      </p:sp>
      <p:sp>
        <p:nvSpPr>
          <p:cNvPr id="149518" name="Rectangle 12"/>
          <p:cNvSpPr>
            <a:spLocks noChangeArrowheads="1"/>
          </p:cNvSpPr>
          <p:nvPr/>
        </p:nvSpPr>
        <p:spPr bwMode="auto">
          <a:xfrm>
            <a:off x="4862513" y="1695450"/>
            <a:ext cx="22383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Zgjedhja # 2</a:t>
            </a:r>
          </a:p>
        </p:txBody>
      </p:sp>
      <p:sp>
        <p:nvSpPr>
          <p:cNvPr id="149519" name="Rectangle 13"/>
          <p:cNvSpPr>
            <a:spLocks noChangeArrowheads="1"/>
          </p:cNvSpPr>
          <p:nvPr/>
        </p:nvSpPr>
        <p:spPr bwMode="auto">
          <a:xfrm rot="-5400000">
            <a:off x="-1508918" y="3426618"/>
            <a:ext cx="42862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Personi # 2 Vendnimi</a:t>
            </a:r>
          </a:p>
        </p:txBody>
      </p:sp>
      <p:sp>
        <p:nvSpPr>
          <p:cNvPr id="149520" name="Rectangle 14"/>
          <p:cNvSpPr>
            <a:spLocks noChangeArrowheads="1"/>
          </p:cNvSpPr>
          <p:nvPr/>
        </p:nvSpPr>
        <p:spPr bwMode="auto">
          <a:xfrm rot="-5400000">
            <a:off x="468313" y="4713287"/>
            <a:ext cx="21082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 b="1">
                <a:latin typeface="Calibri" pitchFamily="34" charset="0"/>
              </a:rPr>
              <a:t>Zgjedhja # 2</a:t>
            </a:r>
          </a:p>
        </p:txBody>
      </p:sp>
      <p:sp>
        <p:nvSpPr>
          <p:cNvPr id="149521" name="Rectangle 15"/>
          <p:cNvSpPr>
            <a:spLocks noChangeArrowheads="1"/>
          </p:cNvSpPr>
          <p:nvPr/>
        </p:nvSpPr>
        <p:spPr bwMode="auto">
          <a:xfrm rot="-5400000">
            <a:off x="476250" y="2724150"/>
            <a:ext cx="1939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Calibri" pitchFamily="34" charset="0"/>
              </a:rPr>
              <a:t>Zgjedhja # 1</a:t>
            </a:r>
          </a:p>
        </p:txBody>
      </p:sp>
      <p:sp>
        <p:nvSpPr>
          <p:cNvPr id="149522" name="Rectangle 16"/>
          <p:cNvSpPr>
            <a:spLocks noChangeArrowheads="1"/>
          </p:cNvSpPr>
          <p:nvPr/>
        </p:nvSpPr>
        <p:spPr bwMode="auto">
          <a:xfrm>
            <a:off x="2725738" y="2838450"/>
            <a:ext cx="112871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Fitimi</a:t>
            </a:r>
          </a:p>
          <a:p>
            <a:pPr algn="ctr"/>
            <a:r>
              <a:rPr lang="en-US" sz="2800" b="1">
                <a:latin typeface="Calibri" pitchFamily="34" charset="0"/>
              </a:rPr>
              <a:t>1,1</a:t>
            </a:r>
          </a:p>
        </p:txBody>
      </p:sp>
      <p:sp>
        <p:nvSpPr>
          <p:cNvPr id="149523" name="Rectangle 17"/>
          <p:cNvSpPr>
            <a:spLocks noChangeArrowheads="1"/>
          </p:cNvSpPr>
          <p:nvPr/>
        </p:nvSpPr>
        <p:spPr bwMode="auto">
          <a:xfrm>
            <a:off x="2725738" y="4435475"/>
            <a:ext cx="112871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Fitimi</a:t>
            </a:r>
          </a:p>
          <a:p>
            <a:pPr algn="ctr"/>
            <a:r>
              <a:rPr lang="en-US" sz="2800" b="1">
                <a:latin typeface="Calibri" pitchFamily="34" charset="0"/>
              </a:rPr>
              <a:t>2,1</a:t>
            </a:r>
          </a:p>
        </p:txBody>
      </p:sp>
      <p:sp>
        <p:nvSpPr>
          <p:cNvPr id="149524" name="Rectangle 18"/>
          <p:cNvSpPr>
            <a:spLocks noChangeArrowheads="1"/>
          </p:cNvSpPr>
          <p:nvPr/>
        </p:nvSpPr>
        <p:spPr bwMode="auto">
          <a:xfrm>
            <a:off x="5160963" y="2838450"/>
            <a:ext cx="112871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Fitimi</a:t>
            </a:r>
          </a:p>
          <a:p>
            <a:pPr algn="ctr"/>
            <a:r>
              <a:rPr lang="en-US" sz="2800" b="1">
                <a:latin typeface="Calibri" pitchFamily="34" charset="0"/>
              </a:rPr>
              <a:t>1,2</a:t>
            </a:r>
          </a:p>
        </p:txBody>
      </p:sp>
      <p:sp>
        <p:nvSpPr>
          <p:cNvPr id="149525" name="Rectangle 19"/>
          <p:cNvSpPr>
            <a:spLocks noChangeArrowheads="1"/>
          </p:cNvSpPr>
          <p:nvPr/>
        </p:nvSpPr>
        <p:spPr bwMode="auto">
          <a:xfrm>
            <a:off x="5160963" y="4435475"/>
            <a:ext cx="112871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Fitimi</a:t>
            </a:r>
          </a:p>
          <a:p>
            <a:pPr algn="ctr"/>
            <a:r>
              <a:rPr lang="en-US" sz="2800" b="1">
                <a:latin typeface="Calibri" pitchFamily="34" charset="0"/>
              </a:rPr>
              <a:t>2,2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067800" cy="8382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Dilema e të burgosurëve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067800" cy="5334000"/>
          </a:xfrm>
        </p:spPr>
        <p:txBody>
          <a:bodyPr lIns="90488" tIns="44450" rIns="90488" bIns="44450"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Strategia</a:t>
            </a:r>
            <a:r>
              <a:rPr lang="en-US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dominante</a:t>
            </a:r>
            <a:r>
              <a:rPr lang="en-US" sz="2800" dirty="0"/>
              <a:t>: </a:t>
            </a:r>
            <a:r>
              <a:rPr lang="en-US" sz="2800" dirty="0" err="1"/>
              <a:t>strategjia</a:t>
            </a:r>
            <a:r>
              <a:rPr lang="en-US" sz="2800" dirty="0"/>
              <a:t> </a:t>
            </a:r>
            <a:r>
              <a:rPr lang="en-US" sz="2800" dirty="0" err="1"/>
              <a:t>më</a:t>
            </a:r>
            <a:r>
              <a:rPr lang="en-US" sz="2800" dirty="0"/>
              <a:t> e </a:t>
            </a:r>
            <a:r>
              <a:rPr lang="en-US" sz="2800" dirty="0" err="1"/>
              <a:t>mirë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një</a:t>
            </a:r>
            <a:r>
              <a:rPr lang="en-US" sz="2800" dirty="0"/>
              <a:t> </a:t>
            </a:r>
            <a:r>
              <a:rPr lang="en-US" sz="2800" dirty="0" err="1"/>
              <a:t>lojtar</a:t>
            </a:r>
            <a:r>
              <a:rPr lang="en-US" sz="2800" dirty="0"/>
              <a:t>, </a:t>
            </a:r>
            <a:r>
              <a:rPr lang="en-US" sz="2800" dirty="0" err="1"/>
              <a:t>pavarësisht</a:t>
            </a:r>
            <a:r>
              <a:rPr lang="en-US" sz="2800" dirty="0"/>
              <a:t> </a:t>
            </a:r>
            <a:r>
              <a:rPr lang="en-US" sz="2800" dirty="0" err="1"/>
              <a:t>nga</a:t>
            </a:r>
            <a:r>
              <a:rPr lang="en-US" sz="2800" dirty="0"/>
              <a:t> </a:t>
            </a:r>
            <a:r>
              <a:rPr lang="en-US" sz="2800" dirty="0" err="1"/>
              <a:t>strategitë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ndjeken</a:t>
            </a:r>
            <a:r>
              <a:rPr lang="en-US" sz="2800" dirty="0"/>
              <a:t> </a:t>
            </a:r>
            <a:r>
              <a:rPr lang="en-US" sz="2800" dirty="0" err="1"/>
              <a:t>nga</a:t>
            </a:r>
            <a:r>
              <a:rPr lang="en-US" sz="2800" dirty="0"/>
              <a:t> </a:t>
            </a:r>
            <a:r>
              <a:rPr lang="en-US" sz="2800" dirty="0" err="1"/>
              <a:t>lojtarët</a:t>
            </a:r>
            <a:r>
              <a:rPr lang="en-US" sz="2800" dirty="0"/>
              <a:t> </a:t>
            </a:r>
            <a:r>
              <a:rPr lang="en-US" sz="2800" dirty="0" err="1"/>
              <a:t>tjerë</a:t>
            </a:r>
            <a:r>
              <a:rPr lang="en-US" sz="2800" dirty="0"/>
              <a:t>. 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dirty="0" err="1"/>
              <a:t>Bashkëpunimi</a:t>
            </a:r>
            <a:r>
              <a:rPr lang="en-US" sz="2400" dirty="0"/>
              <a:t> </a:t>
            </a:r>
            <a:r>
              <a:rPr lang="en-US" sz="2400" dirty="0" err="1"/>
              <a:t>është</a:t>
            </a:r>
            <a:r>
              <a:rPr lang="en-US" sz="2400" dirty="0"/>
              <a:t> </a:t>
            </a:r>
            <a:r>
              <a:rPr lang="en-US" sz="2400" dirty="0" err="1"/>
              <a:t>vështirë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mirëmbahet</a:t>
            </a:r>
            <a:r>
              <a:rPr lang="en-US" sz="2400" dirty="0"/>
              <a:t>, </a:t>
            </a:r>
            <a:r>
              <a:rPr lang="en-US" sz="2400" dirty="0" err="1"/>
              <a:t>sepse</a:t>
            </a:r>
            <a:r>
              <a:rPr lang="en-US" sz="2400" dirty="0"/>
              <a:t> </a:t>
            </a:r>
            <a:r>
              <a:rPr lang="en-US" sz="2400" dirty="0" err="1"/>
              <a:t>bashkëpunimi</a:t>
            </a:r>
            <a:r>
              <a:rPr lang="en-US" sz="2400" dirty="0"/>
              <a:t> </a:t>
            </a:r>
            <a:r>
              <a:rPr lang="en-US" sz="2400" dirty="0" err="1"/>
              <a:t>nuk</a:t>
            </a:r>
            <a:r>
              <a:rPr lang="en-US" sz="2400" dirty="0"/>
              <a:t> </a:t>
            </a:r>
            <a:r>
              <a:rPr lang="en-US" sz="2400" dirty="0" err="1"/>
              <a:t>është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interesin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mirë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individit</a:t>
            </a:r>
            <a:r>
              <a:rPr lang="en-US" sz="2400" dirty="0"/>
              <a:t>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dirty="0" err="1"/>
              <a:t>Interesi</a:t>
            </a:r>
            <a:r>
              <a:rPr lang="en-US" sz="2400" dirty="0"/>
              <a:t> personal e </a:t>
            </a:r>
            <a:r>
              <a:rPr lang="en-US" sz="2400" dirty="0" err="1"/>
              <a:t>bën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vështirë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</a:t>
            </a:r>
            <a:r>
              <a:rPr lang="en-US" sz="2400" dirty="0" err="1"/>
              <a:t>oligopolet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 </a:t>
            </a:r>
            <a:r>
              <a:rPr lang="en-US" sz="2400" dirty="0" err="1"/>
              <a:t>mirëmbajnë</a:t>
            </a:r>
            <a:r>
              <a:rPr lang="en-US" sz="2400" dirty="0"/>
              <a:t> </a:t>
            </a:r>
            <a:r>
              <a:rPr lang="en-US" sz="2400" dirty="0" err="1"/>
              <a:t>rezultatin</a:t>
            </a:r>
            <a:r>
              <a:rPr lang="en-US" sz="2400" dirty="0"/>
              <a:t> </a:t>
            </a:r>
            <a:r>
              <a:rPr lang="en-US" sz="2400" dirty="0" err="1"/>
              <a:t>bashkëpunues</a:t>
            </a:r>
            <a:r>
              <a:rPr lang="en-US" sz="2400" dirty="0"/>
              <a:t> me </a:t>
            </a:r>
            <a:r>
              <a:rPr lang="en-US" sz="2400" dirty="0" err="1"/>
              <a:t>sasi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vogël</a:t>
            </a:r>
            <a:r>
              <a:rPr lang="en-US" sz="2400" dirty="0"/>
              <a:t> </a:t>
            </a:r>
            <a:r>
              <a:rPr lang="en-US" sz="2400" dirty="0" err="1"/>
              <a:t>prodhimi</a:t>
            </a:r>
            <a:r>
              <a:rPr lang="en-US" sz="2400" dirty="0"/>
              <a:t>, </a:t>
            </a:r>
            <a:r>
              <a:rPr lang="en-US" sz="2400" dirty="0" err="1"/>
              <a:t>cmime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larta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fitime</a:t>
            </a:r>
            <a:r>
              <a:rPr lang="en-US" sz="2400" dirty="0"/>
              <a:t> </a:t>
            </a:r>
            <a:r>
              <a:rPr lang="en-US" sz="2400" dirty="0" err="1"/>
              <a:t>monopoliste</a:t>
            </a:r>
            <a:r>
              <a:rPr lang="en-US" sz="2400" dirty="0"/>
              <a:t>.</a:t>
            </a:r>
          </a:p>
          <a:p>
            <a:pPr lvl="1">
              <a:defRPr/>
            </a:pPr>
            <a:r>
              <a:rPr lang="en-US" sz="2400" dirty="0" err="1"/>
              <a:t>Mund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cojë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mashtrime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kartel</a:t>
            </a:r>
            <a:r>
              <a:rPr lang="en-US" sz="2400" dirty="0"/>
              <a:t>.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7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067800" cy="9144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publike</a:t>
            </a:r>
            <a:r>
              <a:rPr lang="en-US" dirty="0"/>
              <a:t> </a:t>
            </a:r>
            <a:r>
              <a:rPr lang="en-US" dirty="0" err="1"/>
              <a:t>ndaj</a:t>
            </a:r>
            <a:r>
              <a:rPr lang="en-US" dirty="0"/>
              <a:t> </a:t>
            </a:r>
            <a:r>
              <a:rPr lang="en-US" dirty="0" err="1"/>
              <a:t>oligopoleve</a:t>
            </a:r>
            <a:endParaRPr lang="en-US" dirty="0"/>
          </a:p>
        </p:txBody>
      </p:sp>
      <p:sp>
        <p:nvSpPr>
          <p:cNvPr id="53255" name="Rectangle 7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067800" cy="5334000"/>
          </a:xfrm>
        </p:spPr>
        <p:txBody>
          <a:bodyPr lIns="90488" tIns="44450" rIns="90488" bIns="44450"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dirty="0" err="1"/>
              <a:t>Firmat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oligopol</a:t>
            </a:r>
            <a:r>
              <a:rPr lang="en-US" dirty="0"/>
              <a:t> </a:t>
            </a:r>
            <a:r>
              <a:rPr lang="en-US" dirty="0" err="1"/>
              <a:t>kanë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nxitje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fortë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bërë</a:t>
            </a:r>
            <a:r>
              <a:rPr lang="en-US" dirty="0"/>
              <a:t> </a:t>
            </a:r>
            <a:r>
              <a:rPr lang="en-US" dirty="0" err="1"/>
              <a:t>marrëveshje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fshehta</a:t>
            </a:r>
            <a:r>
              <a:rPr lang="en-US" dirty="0"/>
              <a:t> me </a:t>
            </a:r>
            <a:r>
              <a:rPr lang="en-US" dirty="0" err="1"/>
              <a:t>qëllim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 err="1"/>
              <a:t>Zvogëlimit</a:t>
            </a:r>
            <a:r>
              <a:rPr lang="en-US" sz="3200" dirty="0"/>
              <a:t> </a:t>
            </a:r>
            <a:r>
              <a:rPr lang="en-US" sz="3200" dirty="0" err="1"/>
              <a:t>të</a:t>
            </a:r>
            <a:r>
              <a:rPr lang="en-US" sz="3200" dirty="0"/>
              <a:t> </a:t>
            </a:r>
            <a:r>
              <a:rPr lang="en-US" sz="3200" dirty="0" err="1"/>
              <a:t>prodhimit</a:t>
            </a:r>
            <a:endParaRPr lang="en-US" sz="3200" dirty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 err="1"/>
              <a:t>Rritjes</a:t>
            </a:r>
            <a:r>
              <a:rPr lang="en-US" sz="3200" dirty="0"/>
              <a:t> </a:t>
            </a:r>
            <a:r>
              <a:rPr lang="en-US" sz="3200" dirty="0" err="1"/>
              <a:t>së</a:t>
            </a:r>
            <a:r>
              <a:rPr lang="en-US" sz="3200" dirty="0"/>
              <a:t> </a:t>
            </a:r>
            <a:r>
              <a:rPr lang="en-US" sz="3200" dirty="0" err="1"/>
              <a:t>cmimeve</a:t>
            </a:r>
            <a:r>
              <a:rPr lang="en-US" sz="3200" dirty="0"/>
              <a:t>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 err="1"/>
              <a:t>Rritjes</a:t>
            </a:r>
            <a:r>
              <a:rPr lang="en-US" sz="3200" dirty="0"/>
              <a:t> </a:t>
            </a:r>
            <a:r>
              <a:rPr lang="en-US" sz="3200" dirty="0" err="1"/>
              <a:t>së</a:t>
            </a:r>
            <a:r>
              <a:rPr lang="en-US" sz="3200" dirty="0"/>
              <a:t> </a:t>
            </a:r>
            <a:r>
              <a:rPr lang="en-US" sz="3200" dirty="0" err="1"/>
              <a:t>fitimeve</a:t>
            </a:r>
            <a:endParaRPr lang="en-US" sz="3200" dirty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Njerëzit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zanatit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njëjtë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rrallë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takohen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por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bisedat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tyre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përfundojnë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komplot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kundër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publikut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ose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ndonjë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[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diverzion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]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rritje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të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cmimeve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                       (Adam Smith, 1776)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Spektri i strukturës së tregut</a:t>
            </a:r>
          </a:p>
        </p:txBody>
      </p:sp>
      <p:sp>
        <p:nvSpPr>
          <p:cNvPr id="123913" name="Line 7"/>
          <p:cNvSpPr>
            <a:spLocks noChangeShapeType="1"/>
          </p:cNvSpPr>
          <p:nvPr/>
        </p:nvSpPr>
        <p:spPr bwMode="auto">
          <a:xfrm>
            <a:off x="1273175" y="3276600"/>
            <a:ext cx="6296025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14" name="Rectangle 8"/>
          <p:cNvSpPr>
            <a:spLocks noChangeArrowheads="1"/>
          </p:cNvSpPr>
          <p:nvPr/>
        </p:nvSpPr>
        <p:spPr bwMode="auto">
          <a:xfrm>
            <a:off x="65088" y="2668588"/>
            <a:ext cx="29368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Konkurrenca </a:t>
            </a:r>
          </a:p>
          <a:p>
            <a:r>
              <a:rPr lang="en-US" sz="3600" b="1">
                <a:latin typeface="Times New Roman" pitchFamily="18" charset="0"/>
              </a:rPr>
              <a:t>e plotë</a:t>
            </a:r>
          </a:p>
        </p:txBody>
      </p:sp>
      <p:sp>
        <p:nvSpPr>
          <p:cNvPr id="123915" name="Rectangle 9"/>
          <p:cNvSpPr>
            <a:spLocks noChangeArrowheads="1"/>
          </p:cNvSpPr>
          <p:nvPr/>
        </p:nvSpPr>
        <p:spPr bwMode="auto">
          <a:xfrm>
            <a:off x="6488113" y="2668588"/>
            <a:ext cx="2195512" cy="1566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Monopoli </a:t>
            </a:r>
          </a:p>
          <a:p>
            <a:endParaRPr lang="en-US" sz="2400" b="1">
              <a:latin typeface="Times New Roman" pitchFamily="18" charset="0"/>
            </a:endParaRPr>
          </a:p>
          <a:p>
            <a:endParaRPr lang="en-US" sz="3600" b="1">
              <a:latin typeface="Calibri" pitchFamily="34" charset="0"/>
            </a:endParaRPr>
          </a:p>
        </p:txBody>
      </p:sp>
      <p:sp>
        <p:nvSpPr>
          <p:cNvPr id="123916" name="AutoShape 10"/>
          <p:cNvSpPr>
            <a:spLocks noChangeArrowheads="1"/>
          </p:cNvSpPr>
          <p:nvPr/>
        </p:nvSpPr>
        <p:spPr bwMode="auto">
          <a:xfrm>
            <a:off x="3663950" y="2063750"/>
            <a:ext cx="1435100" cy="2197100"/>
          </a:xfrm>
          <a:prstGeom prst="diamond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3917" name="Rectangle 11"/>
          <p:cNvSpPr>
            <a:spLocks noChangeArrowheads="1"/>
          </p:cNvSpPr>
          <p:nvPr/>
        </p:nvSpPr>
        <p:spPr bwMode="auto">
          <a:xfrm>
            <a:off x="2513013" y="4572000"/>
            <a:ext cx="5260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3600" b="1">
                <a:latin typeface="Calibri" pitchFamily="34" charset="0"/>
              </a:rPr>
              <a:t>Konkurrenca jo e plotë </a:t>
            </a:r>
          </a:p>
        </p:txBody>
      </p:sp>
      <p:sp>
        <p:nvSpPr>
          <p:cNvPr id="123918" name="Arc 12"/>
          <p:cNvSpPr>
            <a:spLocks/>
          </p:cNvSpPr>
          <p:nvPr/>
        </p:nvSpPr>
        <p:spPr bwMode="auto">
          <a:xfrm>
            <a:off x="4114800" y="3332163"/>
            <a:ext cx="1016000" cy="1244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067800" cy="9906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publike</a:t>
            </a:r>
            <a:r>
              <a:rPr lang="en-US" dirty="0"/>
              <a:t> </a:t>
            </a:r>
            <a:r>
              <a:rPr lang="en-US" dirty="0" err="1"/>
              <a:t>ndaj</a:t>
            </a:r>
            <a:r>
              <a:rPr lang="en-US" dirty="0"/>
              <a:t> </a:t>
            </a:r>
            <a:r>
              <a:rPr lang="en-US" dirty="0" err="1"/>
              <a:t>oligopoleve</a:t>
            </a:r>
            <a:endParaRPr lang="en-US" dirty="0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38250"/>
            <a:ext cx="5105400" cy="4381500"/>
          </a:xfrm>
        </p:spPr>
        <p:txBody>
          <a:bodyPr lIns="90488" tIns="44450" rIns="90488" bIns="44450"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/>
              <a:t>   Nga këndvështrimi i   shoqërisë, bashkëpunimi në mes oligopoistëve nuk është i dëshirueshme, sepse</a:t>
            </a:r>
          </a:p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 në sasi shumë të ulët të prodhimit</a:t>
            </a:r>
          </a:p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Cmime shumë të larta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0" y="2362200"/>
            <a:ext cx="3738563" cy="2843213"/>
            <a:chOff x="3360" y="1488"/>
            <a:chExt cx="2355" cy="1791"/>
          </a:xfrm>
        </p:grpSpPr>
        <p:pic>
          <p:nvPicPr>
            <p:cNvPr id="153611" name="Picture 8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0" y="1488"/>
              <a:ext cx="2355" cy="17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53612" name="Rectangle 9"/>
            <p:cNvSpPr>
              <a:spLocks noChangeArrowheads="1"/>
            </p:cNvSpPr>
            <p:nvPr/>
          </p:nvSpPr>
          <p:spPr bwMode="auto">
            <a:xfrm>
              <a:off x="3417" y="1516"/>
              <a:ext cx="2225" cy="17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5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44525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publike</a:t>
            </a:r>
            <a:r>
              <a:rPr lang="en-US" dirty="0"/>
              <a:t> </a:t>
            </a:r>
            <a:r>
              <a:rPr lang="en-US" dirty="0" err="1"/>
              <a:t>ndaj</a:t>
            </a:r>
            <a:r>
              <a:rPr lang="en-US" dirty="0"/>
              <a:t> </a:t>
            </a:r>
            <a:r>
              <a:rPr lang="en-US" dirty="0" err="1"/>
              <a:t>oligopoleve</a:t>
            </a:r>
            <a:endParaRPr lang="en-US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39725" y="931863"/>
            <a:ext cx="5334000" cy="4724400"/>
          </a:xfrm>
        </p:spPr>
        <p:txBody>
          <a:bodyPr lIns="90488" tIns="44450" rIns="90488" bIns="44450"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Rregullorja mbi konkurrencën</a:t>
            </a:r>
            <a:r>
              <a:rPr lang="en-US" sz="2800"/>
              <a:t>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sz="2800"/>
              <a:t>E konsideron ilegal kufizimin e tregtisë ose përpjekjet  për monopolizim të tregut.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sz="2800"/>
              <a:t>Përbëhet nga: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/>
              <a:t>Dispozita kriminale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/>
              <a:t>Dispozita civile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0" y="2362200"/>
            <a:ext cx="3738563" cy="2843213"/>
            <a:chOff x="3360" y="1488"/>
            <a:chExt cx="2355" cy="1791"/>
          </a:xfrm>
        </p:grpSpPr>
        <p:pic>
          <p:nvPicPr>
            <p:cNvPr id="154635" name="Picture 8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0" y="1488"/>
              <a:ext cx="2355" cy="17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54636" name="Rectangle 9"/>
            <p:cNvSpPr>
              <a:spLocks noChangeArrowheads="1"/>
            </p:cNvSpPr>
            <p:nvPr/>
          </p:nvSpPr>
          <p:spPr bwMode="auto">
            <a:xfrm>
              <a:off x="3417" y="1516"/>
              <a:ext cx="2225" cy="17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7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763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Rregullroja mbi konkurrencën 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idx="1"/>
          </p:nvPr>
        </p:nvSpPr>
        <p:spPr>
          <a:xfrm>
            <a:off x="381000" y="1211263"/>
            <a:ext cx="8388350" cy="5132387"/>
          </a:xfrm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Dispozitat kriminale përfshijnë:</a:t>
            </a:r>
          </a:p>
          <a:p>
            <a:pPr lvl="1" eaLnBrk="1" hangingPunct="1"/>
            <a:r>
              <a:rPr lang="en-US" sz="3200"/>
              <a:t>Rregullimin e cmimeve, mashtrimet në oferta </a:t>
            </a:r>
          </a:p>
          <a:p>
            <a:pPr lvl="1" eaLnBrk="1" hangingPunct="1"/>
            <a:r>
              <a:rPr lang="en-US" sz="3200"/>
              <a:t>Mirëmbajtjen e cmimit për rishitje </a:t>
            </a:r>
          </a:p>
          <a:p>
            <a:pPr lvl="1" eaLnBrk="1" hangingPunct="1"/>
            <a:r>
              <a:rPr lang="en-US" sz="3200"/>
              <a:t>Diskriminimin e  cmimit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Dispozitat civile përfshijnë shkrirjet të cilat mund të mos jenë në interes të publikut.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9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9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9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/>
              <a:t>Polemikat</a:t>
            </a:r>
            <a:r>
              <a:rPr lang="en-US" sz="4000" dirty="0"/>
              <a:t> </a:t>
            </a:r>
            <a:r>
              <a:rPr lang="en-US" sz="4000" dirty="0" err="1"/>
              <a:t>rreth</a:t>
            </a:r>
            <a:r>
              <a:rPr lang="en-US" sz="4000" dirty="0"/>
              <a:t> </a:t>
            </a:r>
            <a:r>
              <a:rPr lang="en-US" sz="4000" dirty="0" err="1"/>
              <a:t>politikës</a:t>
            </a:r>
            <a:r>
              <a:rPr lang="en-US" sz="4000" dirty="0"/>
              <a:t> </a:t>
            </a:r>
            <a:r>
              <a:rPr lang="en-US" sz="4000" dirty="0" err="1"/>
              <a:t>mbi</a:t>
            </a:r>
            <a:r>
              <a:rPr lang="en-US" sz="4000" dirty="0"/>
              <a:t> </a:t>
            </a:r>
            <a:r>
              <a:rPr lang="en-US" sz="4000" dirty="0" err="1"/>
              <a:t>konkurrencën</a:t>
            </a:r>
            <a:endParaRPr lang="en-US" sz="4000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buFont typeface="Wingdings" pitchFamily="2" charset="2"/>
              <a:buChar char="u"/>
            </a:pPr>
            <a:r>
              <a:rPr lang="en-US" dirty="0" err="1"/>
              <a:t>Nganjëherë</a:t>
            </a:r>
            <a:r>
              <a:rPr lang="en-US" dirty="0"/>
              <a:t> </a:t>
            </a:r>
            <a:r>
              <a:rPr lang="en-US" dirty="0" err="1"/>
              <a:t>politikat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konkurrencën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lejojnë</a:t>
            </a:r>
            <a:r>
              <a:rPr lang="en-US" dirty="0"/>
              <a:t> </a:t>
            </a:r>
            <a:r>
              <a:rPr lang="en-US" dirty="0" err="1"/>
              <a:t>praktikat</a:t>
            </a:r>
            <a:r>
              <a:rPr lang="en-US" dirty="0"/>
              <a:t> </a:t>
            </a:r>
            <a:r>
              <a:rPr lang="en-US" dirty="0" err="1"/>
              <a:t>biznesore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kenë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pozitive</a:t>
            </a:r>
            <a:r>
              <a:rPr lang="en-US" dirty="0"/>
              <a:t>:</a:t>
            </a:r>
          </a:p>
          <a:p>
            <a:pPr lvl="1" eaLnBrk="1" hangingPunct="1"/>
            <a:r>
              <a:rPr lang="en-US" sz="3200" dirty="0" err="1"/>
              <a:t>Mirëmbajtja</a:t>
            </a:r>
            <a:r>
              <a:rPr lang="en-US" sz="3200" dirty="0"/>
              <a:t> e </a:t>
            </a:r>
            <a:r>
              <a:rPr lang="en-US" sz="3200" dirty="0" err="1"/>
              <a:t>cmimit</a:t>
            </a:r>
            <a:r>
              <a:rPr lang="en-US" sz="3200" dirty="0"/>
              <a:t> </a:t>
            </a:r>
            <a:r>
              <a:rPr lang="en-US" sz="3200" dirty="0" err="1"/>
              <a:t>të</a:t>
            </a:r>
            <a:r>
              <a:rPr lang="en-US" sz="3200" dirty="0"/>
              <a:t> </a:t>
            </a:r>
            <a:r>
              <a:rPr lang="en-US" sz="3200" dirty="0" err="1"/>
              <a:t>rishitjes</a:t>
            </a:r>
            <a:endParaRPr lang="en-US" sz="3200" dirty="0"/>
          </a:p>
          <a:p>
            <a:pPr lvl="1" eaLnBrk="1" hangingPunct="1"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Lakorja e Kërkesës me Kënd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err="1"/>
              <a:t>Cmimet</a:t>
            </a:r>
            <a:r>
              <a:rPr lang="en-GB" sz="2800" dirty="0"/>
              <a:t> </a:t>
            </a:r>
            <a:r>
              <a:rPr lang="en-GB" sz="2800" dirty="0" err="1"/>
              <a:t>nuk</a:t>
            </a:r>
            <a:r>
              <a:rPr lang="en-GB" sz="2800" dirty="0"/>
              <a:t> </a:t>
            </a:r>
            <a:r>
              <a:rPr lang="en-GB" sz="2800" dirty="0" err="1"/>
              <a:t>ndryshojnë</a:t>
            </a:r>
            <a:r>
              <a:rPr lang="en-GB" sz="2800" dirty="0"/>
              <a:t> </a:t>
            </a:r>
            <a:r>
              <a:rPr lang="en-GB" sz="2800" dirty="0" err="1"/>
              <a:t>në</a:t>
            </a:r>
            <a:r>
              <a:rPr lang="en-GB" sz="2800" dirty="0"/>
              <a:t> </a:t>
            </a:r>
            <a:r>
              <a:rPr lang="en-GB" sz="2800" dirty="0" err="1"/>
              <a:t>afat</a:t>
            </a:r>
            <a:r>
              <a:rPr lang="en-GB" sz="2800" dirty="0"/>
              <a:t> </a:t>
            </a:r>
            <a:r>
              <a:rPr lang="en-GB" sz="2800" dirty="0" err="1"/>
              <a:t>të</a:t>
            </a:r>
            <a:r>
              <a:rPr lang="en-GB" sz="2800" dirty="0"/>
              <a:t> </a:t>
            </a:r>
            <a:r>
              <a:rPr lang="en-GB" sz="2800" dirty="0" err="1"/>
              <a:t>gjatë</a:t>
            </a:r>
            <a:r>
              <a:rPr lang="en-GB" sz="2800" dirty="0"/>
              <a:t> </a:t>
            </a:r>
            <a:r>
              <a:rPr lang="en-GB" sz="2800" dirty="0" err="1"/>
              <a:t>përkundër</a:t>
            </a:r>
            <a:r>
              <a:rPr lang="en-GB" sz="2800" dirty="0"/>
              <a:t> </a:t>
            </a:r>
            <a:r>
              <a:rPr lang="en-GB" sz="2800" dirty="0" err="1"/>
              <a:t>ndryshimeve</a:t>
            </a:r>
            <a:r>
              <a:rPr lang="en-GB" sz="2800" dirty="0"/>
              <a:t> </a:t>
            </a:r>
            <a:r>
              <a:rPr lang="en-GB" sz="2800" dirty="0" err="1"/>
              <a:t>në</a:t>
            </a:r>
            <a:r>
              <a:rPr lang="en-GB" sz="2800" dirty="0"/>
              <a:t> </a:t>
            </a:r>
            <a:r>
              <a:rPr lang="en-GB" sz="2800" dirty="0" err="1"/>
              <a:t>kërkesë</a:t>
            </a:r>
            <a:r>
              <a:rPr lang="en-GB" sz="2800" dirty="0"/>
              <a:t> </a:t>
            </a:r>
            <a:r>
              <a:rPr lang="en-GB" sz="2800" dirty="0" err="1"/>
              <a:t>të</a:t>
            </a:r>
            <a:r>
              <a:rPr lang="en-GB" sz="2800" dirty="0"/>
              <a:t> </a:t>
            </a:r>
            <a:r>
              <a:rPr lang="en-GB" sz="2800" dirty="0" err="1"/>
              <a:t>tregut</a:t>
            </a:r>
            <a:r>
              <a:rPr lang="en-GB" sz="2800" dirty="0"/>
              <a:t> </a:t>
            </a:r>
            <a:r>
              <a:rPr lang="en-GB" sz="2800" dirty="0" err="1"/>
              <a:t>dhe</a:t>
            </a:r>
            <a:r>
              <a:rPr lang="en-GB" sz="2800" dirty="0"/>
              <a:t> </a:t>
            </a:r>
            <a:r>
              <a:rPr lang="en-GB" sz="2800" dirty="0" err="1"/>
              <a:t>kosto</a:t>
            </a:r>
            <a:r>
              <a:rPr lang="en-GB" sz="2800" dirty="0"/>
              <a:t> </a:t>
            </a:r>
            <a:r>
              <a:rPr lang="en-GB" sz="2800" dirty="0" err="1"/>
              <a:t>të</a:t>
            </a:r>
            <a:r>
              <a:rPr lang="en-GB" sz="2800" dirty="0"/>
              <a:t> </a:t>
            </a:r>
            <a:r>
              <a:rPr lang="en-GB" sz="2800" dirty="0" err="1"/>
              <a:t>prodhimit</a:t>
            </a:r>
            <a:r>
              <a:rPr lang="en-GB" sz="2800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err="1"/>
              <a:t>Lakorja</a:t>
            </a:r>
            <a:r>
              <a:rPr lang="en-GB" sz="2800" dirty="0"/>
              <a:t> </a:t>
            </a:r>
            <a:r>
              <a:rPr lang="en-GB" sz="2800" dirty="0" err="1"/>
              <a:t>përbëhet</a:t>
            </a:r>
            <a:r>
              <a:rPr lang="en-GB" sz="2800" dirty="0"/>
              <a:t> </a:t>
            </a:r>
            <a:r>
              <a:rPr lang="en-GB" sz="2800" dirty="0" err="1"/>
              <a:t>nga</a:t>
            </a:r>
            <a:r>
              <a:rPr lang="en-GB" sz="2800" dirty="0"/>
              <a:t> </a:t>
            </a:r>
            <a:r>
              <a:rPr lang="en-GB" sz="2800" dirty="0" err="1"/>
              <a:t>dy</a:t>
            </a:r>
            <a:r>
              <a:rPr lang="en-GB" sz="2800" dirty="0"/>
              <a:t> </a:t>
            </a:r>
            <a:r>
              <a:rPr lang="en-GB" sz="2800" dirty="0" err="1"/>
              <a:t>pjesë</a:t>
            </a:r>
            <a:r>
              <a:rPr lang="en-GB" sz="2800" dirty="0"/>
              <a:t> </a:t>
            </a:r>
            <a:r>
              <a:rPr lang="en-GB" sz="2800" dirty="0" err="1"/>
              <a:t>ku</a:t>
            </a:r>
            <a:r>
              <a:rPr lang="en-GB" sz="2800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 err="1"/>
              <a:t>njëra</a:t>
            </a:r>
            <a:r>
              <a:rPr lang="en-GB" sz="2800" dirty="0"/>
              <a:t> </a:t>
            </a:r>
            <a:r>
              <a:rPr lang="en-GB" sz="2800" dirty="0" err="1"/>
              <a:t>mbështetet</a:t>
            </a:r>
            <a:r>
              <a:rPr lang="en-GB" sz="2800" dirty="0"/>
              <a:t> </a:t>
            </a:r>
            <a:r>
              <a:rPr lang="en-GB" sz="2800" dirty="0" err="1"/>
              <a:t>në</a:t>
            </a:r>
            <a:r>
              <a:rPr lang="en-GB" sz="2800" dirty="0"/>
              <a:t> </a:t>
            </a:r>
            <a:r>
              <a:rPr lang="en-GB" sz="2800" dirty="0" err="1"/>
              <a:t>supozimin</a:t>
            </a:r>
            <a:r>
              <a:rPr lang="en-GB" sz="2800" dirty="0"/>
              <a:t> </a:t>
            </a:r>
            <a:r>
              <a:rPr lang="en-GB" sz="2800" dirty="0" err="1"/>
              <a:t>që</a:t>
            </a:r>
            <a:r>
              <a:rPr lang="en-GB" sz="2800" dirty="0"/>
              <a:t> </a:t>
            </a:r>
            <a:r>
              <a:rPr lang="en-GB" sz="2800" dirty="0" err="1"/>
              <a:t>nëse</a:t>
            </a:r>
            <a:r>
              <a:rPr lang="en-GB" sz="2800" dirty="0"/>
              <a:t> </a:t>
            </a:r>
            <a:r>
              <a:rPr lang="en-GB" sz="2800" dirty="0" err="1"/>
              <a:t>cmimi</a:t>
            </a:r>
            <a:r>
              <a:rPr lang="en-GB" sz="2800" dirty="0"/>
              <a:t> </a:t>
            </a:r>
            <a:r>
              <a:rPr lang="en-GB" sz="2800" dirty="0" err="1"/>
              <a:t>zvogëlohet</a:t>
            </a:r>
            <a:r>
              <a:rPr lang="en-GB" sz="2800" dirty="0"/>
              <a:t> </a:t>
            </a:r>
            <a:r>
              <a:rPr lang="en-GB" sz="2800" dirty="0" err="1"/>
              <a:t>konkurrenca</a:t>
            </a:r>
            <a:r>
              <a:rPr lang="en-GB" sz="2800" dirty="0"/>
              <a:t> </a:t>
            </a:r>
            <a:r>
              <a:rPr lang="en-GB" sz="2800" dirty="0" err="1"/>
              <a:t>reagon</a:t>
            </a:r>
            <a:r>
              <a:rPr lang="en-GB" sz="2800" dirty="0"/>
              <a:t> me </a:t>
            </a:r>
            <a:r>
              <a:rPr lang="en-GB" sz="2800" dirty="0" err="1"/>
              <a:t>zbritje</a:t>
            </a:r>
            <a:r>
              <a:rPr lang="en-GB" sz="2800" dirty="0"/>
              <a:t> </a:t>
            </a:r>
            <a:r>
              <a:rPr lang="en-GB" sz="2800" dirty="0" err="1"/>
              <a:t>cmimi</a:t>
            </a:r>
            <a:endParaRPr lang="en-GB" sz="28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 err="1"/>
              <a:t>Tjetra</a:t>
            </a:r>
            <a:r>
              <a:rPr lang="en-GB" sz="2800" dirty="0"/>
              <a:t> </a:t>
            </a:r>
            <a:r>
              <a:rPr lang="en-GB" sz="2800" dirty="0" err="1"/>
              <a:t>mbështetet</a:t>
            </a:r>
            <a:r>
              <a:rPr lang="en-GB" sz="2800" dirty="0"/>
              <a:t> </a:t>
            </a:r>
            <a:r>
              <a:rPr lang="en-GB" sz="2800" dirty="0" err="1"/>
              <a:t>në</a:t>
            </a:r>
            <a:r>
              <a:rPr lang="en-GB" sz="2800" dirty="0"/>
              <a:t> </a:t>
            </a:r>
            <a:r>
              <a:rPr lang="en-GB" sz="2800" dirty="0" err="1"/>
              <a:t>supozimin</a:t>
            </a:r>
            <a:r>
              <a:rPr lang="en-GB" sz="2800" dirty="0"/>
              <a:t> </a:t>
            </a:r>
            <a:r>
              <a:rPr lang="en-GB" sz="2800" dirty="0" err="1"/>
              <a:t>që</a:t>
            </a:r>
            <a:r>
              <a:rPr lang="en-GB" sz="2800" dirty="0"/>
              <a:t> </a:t>
            </a:r>
            <a:r>
              <a:rPr lang="en-GB" sz="2800" dirty="0" err="1"/>
              <a:t>nëse</a:t>
            </a:r>
            <a:r>
              <a:rPr lang="en-GB" sz="2800" dirty="0"/>
              <a:t> </a:t>
            </a:r>
            <a:r>
              <a:rPr lang="en-GB" sz="2800" dirty="0" err="1"/>
              <a:t>cmimi</a:t>
            </a:r>
            <a:r>
              <a:rPr lang="en-GB" sz="2800" dirty="0"/>
              <a:t> </a:t>
            </a:r>
            <a:r>
              <a:rPr lang="en-GB" sz="2800" dirty="0" err="1"/>
              <a:t>rritet</a:t>
            </a:r>
            <a:r>
              <a:rPr lang="en-GB" sz="2800" dirty="0"/>
              <a:t> </a:t>
            </a:r>
            <a:r>
              <a:rPr lang="en-GB" sz="2800" dirty="0" err="1"/>
              <a:t>konkurrenca</a:t>
            </a:r>
            <a:r>
              <a:rPr lang="en-GB" sz="2800" dirty="0"/>
              <a:t> </a:t>
            </a:r>
            <a:r>
              <a:rPr lang="en-GB" sz="2800" dirty="0" err="1"/>
              <a:t>nuk</a:t>
            </a:r>
            <a:r>
              <a:rPr lang="en-GB" sz="2800" dirty="0"/>
              <a:t> </a:t>
            </a:r>
            <a:r>
              <a:rPr lang="en-GB" sz="2800" dirty="0" err="1"/>
              <a:t>reagon</a:t>
            </a:r>
            <a:r>
              <a:rPr lang="en-GB" sz="2800" dirty="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8725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8726" name="Rectangle 7"/>
          <p:cNvSpPr>
            <a:spLocks noChangeArrowheads="1"/>
          </p:cNvSpPr>
          <p:nvPr/>
        </p:nvSpPr>
        <p:spPr bwMode="auto">
          <a:xfrm>
            <a:off x="3124200" y="6248400"/>
            <a:ext cx="1447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8727" name="Line 8"/>
          <p:cNvSpPr>
            <a:spLocks noChangeShapeType="1"/>
          </p:cNvSpPr>
          <p:nvPr/>
        </p:nvSpPr>
        <p:spPr bwMode="auto">
          <a:xfrm>
            <a:off x="1676400" y="3070225"/>
            <a:ext cx="2209800" cy="5397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28" name="Line 9"/>
          <p:cNvSpPr>
            <a:spLocks noChangeShapeType="1"/>
          </p:cNvSpPr>
          <p:nvPr/>
        </p:nvSpPr>
        <p:spPr bwMode="auto">
          <a:xfrm>
            <a:off x="38862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29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/>
          <a:lstStyle/>
          <a:p>
            <a:pPr eaLnBrk="1" hangingPunct="1"/>
            <a:r>
              <a:rPr lang="en-GB"/>
              <a:t>Lakorja e Kërkesës me Kënd</a:t>
            </a:r>
            <a:endParaRPr lang="en-US"/>
          </a:p>
        </p:txBody>
      </p:sp>
      <p:sp>
        <p:nvSpPr>
          <p:cNvPr id="158732" name="Line 11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33" name="Line 12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34" name="Rectangle 13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6386513" y="1574800"/>
            <a:ext cx="8128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58736" name="Rectangle 17"/>
          <p:cNvSpPr>
            <a:spLocks noChangeArrowheads="1"/>
          </p:cNvSpPr>
          <p:nvPr/>
        </p:nvSpPr>
        <p:spPr bwMode="auto">
          <a:xfrm>
            <a:off x="3567113" y="6019800"/>
            <a:ext cx="841375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0</a:t>
            </a:r>
          </a:p>
        </p:txBody>
      </p:sp>
      <p:sp>
        <p:nvSpPr>
          <p:cNvPr id="158737" name="Rectangle 18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58738" name="Rectangle 19"/>
          <p:cNvSpPr>
            <a:spLocks noChangeArrowheads="1"/>
          </p:cNvSpPr>
          <p:nvPr/>
        </p:nvSpPr>
        <p:spPr bwMode="auto">
          <a:xfrm>
            <a:off x="609600" y="2743200"/>
            <a:ext cx="554038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  <a:r>
              <a:rPr lang="en-US" sz="2800" b="1" baseline="-25000">
                <a:latin typeface="Calibri" pitchFamily="34" charset="0"/>
              </a:rPr>
              <a:t>0</a:t>
            </a:r>
          </a:p>
        </p:txBody>
      </p:sp>
      <p:sp>
        <p:nvSpPr>
          <p:cNvPr id="158739" name="Line 20"/>
          <p:cNvSpPr>
            <a:spLocks noChangeShapeType="1"/>
          </p:cNvSpPr>
          <p:nvPr/>
        </p:nvSpPr>
        <p:spPr bwMode="auto">
          <a:xfrm>
            <a:off x="1828800" y="2057400"/>
            <a:ext cx="4797425" cy="243522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40" name="Line 21"/>
          <p:cNvSpPr>
            <a:spLocks noChangeShapeType="1"/>
          </p:cNvSpPr>
          <p:nvPr/>
        </p:nvSpPr>
        <p:spPr bwMode="auto">
          <a:xfrm>
            <a:off x="1524000" y="2743200"/>
            <a:ext cx="5257800" cy="8382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41" name="Rectangle 22"/>
          <p:cNvSpPr>
            <a:spLocks noChangeArrowheads="1"/>
          </p:cNvSpPr>
          <p:nvPr/>
        </p:nvSpPr>
        <p:spPr bwMode="auto">
          <a:xfrm>
            <a:off x="7010400" y="3429000"/>
            <a:ext cx="47466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</a:t>
            </a:r>
          </a:p>
        </p:txBody>
      </p:sp>
      <p:sp>
        <p:nvSpPr>
          <p:cNvPr id="158742" name="Rectangle 23"/>
          <p:cNvSpPr>
            <a:spLocks noChangeArrowheads="1"/>
          </p:cNvSpPr>
          <p:nvPr/>
        </p:nvSpPr>
        <p:spPr bwMode="auto">
          <a:xfrm>
            <a:off x="3810000" y="2286000"/>
            <a:ext cx="4572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E</a:t>
            </a:r>
          </a:p>
        </p:txBody>
      </p:sp>
      <p:sp>
        <p:nvSpPr>
          <p:cNvPr id="158743" name="Line 24"/>
          <p:cNvSpPr>
            <a:spLocks noChangeShapeType="1"/>
          </p:cNvSpPr>
          <p:nvPr/>
        </p:nvSpPr>
        <p:spPr bwMode="auto">
          <a:xfrm>
            <a:off x="9142413" y="5654675"/>
            <a:ext cx="0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44" name="Rectangle 22"/>
          <p:cNvSpPr>
            <a:spLocks noChangeArrowheads="1"/>
          </p:cNvSpPr>
          <p:nvPr/>
        </p:nvSpPr>
        <p:spPr bwMode="auto">
          <a:xfrm>
            <a:off x="762000" y="2286000"/>
            <a:ext cx="47466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</a:t>
            </a:r>
          </a:p>
        </p:txBody>
      </p:sp>
      <p:sp>
        <p:nvSpPr>
          <p:cNvPr id="158745" name="Rectangle 22"/>
          <p:cNvSpPr>
            <a:spLocks noChangeArrowheads="1"/>
          </p:cNvSpPr>
          <p:nvPr/>
        </p:nvSpPr>
        <p:spPr bwMode="auto">
          <a:xfrm>
            <a:off x="6781800" y="4191000"/>
            <a:ext cx="593725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D’</a:t>
            </a:r>
          </a:p>
        </p:txBody>
      </p:sp>
      <p:sp>
        <p:nvSpPr>
          <p:cNvPr id="158746" name="Rectangle 22"/>
          <p:cNvSpPr>
            <a:spLocks noChangeArrowheads="1"/>
          </p:cNvSpPr>
          <p:nvPr/>
        </p:nvSpPr>
        <p:spPr bwMode="auto">
          <a:xfrm>
            <a:off x="762000" y="1600200"/>
            <a:ext cx="593725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D’</a:t>
            </a: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1752600" y="2971800"/>
            <a:ext cx="4800600" cy="2209800"/>
          </a:xfrm>
          <a:prstGeom prst="line">
            <a:avLst/>
          </a:prstGeom>
          <a:noFill/>
          <a:ln w="762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58748" name="Line 20"/>
          <p:cNvSpPr>
            <a:spLocks noChangeShapeType="1"/>
          </p:cNvSpPr>
          <p:nvPr/>
        </p:nvSpPr>
        <p:spPr bwMode="auto">
          <a:xfrm>
            <a:off x="1752600" y="2209800"/>
            <a:ext cx="2819400" cy="350520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749" name="Rectangle 22"/>
          <p:cNvSpPr>
            <a:spLocks noChangeArrowheads="1"/>
          </p:cNvSpPr>
          <p:nvPr/>
        </p:nvSpPr>
        <p:spPr bwMode="auto">
          <a:xfrm>
            <a:off x="6629400" y="4876800"/>
            <a:ext cx="8207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MR</a:t>
            </a:r>
          </a:p>
        </p:txBody>
      </p:sp>
      <p:sp>
        <p:nvSpPr>
          <p:cNvPr id="158750" name="Rectangle 22"/>
          <p:cNvSpPr>
            <a:spLocks noChangeArrowheads="1"/>
          </p:cNvSpPr>
          <p:nvPr/>
        </p:nvSpPr>
        <p:spPr bwMode="auto">
          <a:xfrm>
            <a:off x="4800600" y="5334000"/>
            <a:ext cx="9350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MR’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9749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9750" name="Rectangle 7"/>
          <p:cNvSpPr>
            <a:spLocks noChangeArrowheads="1"/>
          </p:cNvSpPr>
          <p:nvPr/>
        </p:nvSpPr>
        <p:spPr bwMode="auto">
          <a:xfrm>
            <a:off x="3124200" y="6248400"/>
            <a:ext cx="1447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9751" name="Line 8"/>
          <p:cNvSpPr>
            <a:spLocks noChangeShapeType="1"/>
          </p:cNvSpPr>
          <p:nvPr/>
        </p:nvSpPr>
        <p:spPr bwMode="auto">
          <a:xfrm>
            <a:off x="1676400" y="3070225"/>
            <a:ext cx="2209800" cy="5397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52" name="Line 9"/>
          <p:cNvSpPr>
            <a:spLocks noChangeShapeType="1"/>
          </p:cNvSpPr>
          <p:nvPr/>
        </p:nvSpPr>
        <p:spPr bwMode="auto">
          <a:xfrm>
            <a:off x="38862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53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/>
          <a:lstStyle/>
          <a:p>
            <a:pPr eaLnBrk="1" hangingPunct="1"/>
            <a:r>
              <a:rPr lang="en-GB"/>
              <a:t>Lakorja e Kërkesës me Kënd</a:t>
            </a:r>
            <a:endParaRPr lang="en-US"/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58" name="Rectangle 13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6386513" y="1574800"/>
            <a:ext cx="8128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59760" name="Rectangle 17"/>
          <p:cNvSpPr>
            <a:spLocks noChangeArrowheads="1"/>
          </p:cNvSpPr>
          <p:nvPr/>
        </p:nvSpPr>
        <p:spPr bwMode="auto">
          <a:xfrm>
            <a:off x="3567113" y="6019800"/>
            <a:ext cx="841375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0</a:t>
            </a:r>
          </a:p>
        </p:txBody>
      </p:sp>
      <p:sp>
        <p:nvSpPr>
          <p:cNvPr id="159761" name="Rectangle 18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59762" name="Rectangle 19"/>
          <p:cNvSpPr>
            <a:spLocks noChangeArrowheads="1"/>
          </p:cNvSpPr>
          <p:nvPr/>
        </p:nvSpPr>
        <p:spPr bwMode="auto">
          <a:xfrm>
            <a:off x="609600" y="2743200"/>
            <a:ext cx="554038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  <a:r>
              <a:rPr lang="en-US" sz="2800" b="1" baseline="-25000">
                <a:latin typeface="Calibri" pitchFamily="34" charset="0"/>
              </a:rPr>
              <a:t>0</a:t>
            </a:r>
          </a:p>
        </p:txBody>
      </p:sp>
      <p:sp>
        <p:nvSpPr>
          <p:cNvPr id="159763" name="Line 20"/>
          <p:cNvSpPr>
            <a:spLocks noChangeShapeType="1"/>
          </p:cNvSpPr>
          <p:nvPr/>
        </p:nvSpPr>
        <p:spPr bwMode="auto">
          <a:xfrm>
            <a:off x="3810000" y="3124200"/>
            <a:ext cx="2816225" cy="136842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64" name="Line 21"/>
          <p:cNvSpPr>
            <a:spLocks noChangeShapeType="1"/>
          </p:cNvSpPr>
          <p:nvPr/>
        </p:nvSpPr>
        <p:spPr bwMode="auto">
          <a:xfrm>
            <a:off x="1524000" y="2743200"/>
            <a:ext cx="2362200" cy="3810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65" name="Rectangle 23"/>
          <p:cNvSpPr>
            <a:spLocks noChangeArrowheads="1"/>
          </p:cNvSpPr>
          <p:nvPr/>
        </p:nvSpPr>
        <p:spPr bwMode="auto">
          <a:xfrm>
            <a:off x="3810000" y="2286000"/>
            <a:ext cx="4572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E</a:t>
            </a:r>
          </a:p>
        </p:txBody>
      </p:sp>
      <p:sp>
        <p:nvSpPr>
          <p:cNvPr id="159766" name="Line 24"/>
          <p:cNvSpPr>
            <a:spLocks noChangeShapeType="1"/>
          </p:cNvSpPr>
          <p:nvPr/>
        </p:nvSpPr>
        <p:spPr bwMode="auto">
          <a:xfrm>
            <a:off x="9142413" y="5654675"/>
            <a:ext cx="0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67" name="Rectangle 22"/>
          <p:cNvSpPr>
            <a:spLocks noChangeArrowheads="1"/>
          </p:cNvSpPr>
          <p:nvPr/>
        </p:nvSpPr>
        <p:spPr bwMode="auto">
          <a:xfrm>
            <a:off x="762000" y="2286000"/>
            <a:ext cx="47466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</a:t>
            </a:r>
          </a:p>
        </p:txBody>
      </p:sp>
      <p:sp>
        <p:nvSpPr>
          <p:cNvPr id="159768" name="Rectangle 22"/>
          <p:cNvSpPr>
            <a:spLocks noChangeArrowheads="1"/>
          </p:cNvSpPr>
          <p:nvPr/>
        </p:nvSpPr>
        <p:spPr bwMode="auto">
          <a:xfrm>
            <a:off x="6781800" y="4191000"/>
            <a:ext cx="593725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D’</a:t>
            </a: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1752600" y="2971800"/>
            <a:ext cx="2133600" cy="990600"/>
          </a:xfrm>
          <a:prstGeom prst="line">
            <a:avLst/>
          </a:prstGeom>
          <a:noFill/>
          <a:ln w="762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59770" name="Line 20"/>
          <p:cNvSpPr>
            <a:spLocks noChangeShapeType="1"/>
          </p:cNvSpPr>
          <p:nvPr/>
        </p:nvSpPr>
        <p:spPr bwMode="auto">
          <a:xfrm>
            <a:off x="3886200" y="4800600"/>
            <a:ext cx="685800" cy="91440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71" name="Rectangle 22"/>
          <p:cNvSpPr>
            <a:spLocks noChangeArrowheads="1"/>
          </p:cNvSpPr>
          <p:nvPr/>
        </p:nvSpPr>
        <p:spPr bwMode="auto">
          <a:xfrm>
            <a:off x="1524000" y="3200400"/>
            <a:ext cx="8207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MR</a:t>
            </a:r>
          </a:p>
        </p:txBody>
      </p:sp>
      <p:sp>
        <p:nvSpPr>
          <p:cNvPr id="159772" name="Rectangle 22"/>
          <p:cNvSpPr>
            <a:spLocks noChangeArrowheads="1"/>
          </p:cNvSpPr>
          <p:nvPr/>
        </p:nvSpPr>
        <p:spPr bwMode="auto">
          <a:xfrm>
            <a:off x="4800600" y="5334000"/>
            <a:ext cx="9350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MR’</a:t>
            </a:r>
          </a:p>
        </p:txBody>
      </p:sp>
      <p:sp>
        <p:nvSpPr>
          <p:cNvPr id="159773" name="Arc 15"/>
          <p:cNvSpPr>
            <a:spLocks/>
          </p:cNvSpPr>
          <p:nvPr/>
        </p:nvSpPr>
        <p:spPr bwMode="auto">
          <a:xfrm rot="1023310">
            <a:off x="2673350" y="2255838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74" name="Arc 15"/>
          <p:cNvSpPr>
            <a:spLocks/>
          </p:cNvSpPr>
          <p:nvPr/>
        </p:nvSpPr>
        <p:spPr bwMode="auto">
          <a:xfrm rot="1123466">
            <a:off x="2520950" y="1951038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75" name="Arc 15"/>
          <p:cNvSpPr>
            <a:spLocks/>
          </p:cNvSpPr>
          <p:nvPr/>
        </p:nvSpPr>
        <p:spPr bwMode="auto">
          <a:xfrm rot="1071029">
            <a:off x="2779713" y="2471738"/>
            <a:ext cx="3051175" cy="26606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Lakorja e Kërkesës me Kënd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Dobësitë</a:t>
            </a:r>
            <a:r>
              <a:rPr lang="en-GB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shpjegon</a:t>
            </a:r>
            <a:r>
              <a:rPr lang="en-GB" dirty="0"/>
              <a:t> </a:t>
            </a:r>
            <a:r>
              <a:rPr lang="en-GB" dirty="0" err="1"/>
              <a:t>përcaktimi</a:t>
            </a:r>
            <a:r>
              <a:rPr lang="en-GB" dirty="0"/>
              <a:t> </a:t>
            </a:r>
            <a:r>
              <a:rPr lang="en-GB" dirty="0" err="1"/>
              <a:t>fillestar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cmimit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sasisë</a:t>
            </a:r>
            <a:r>
              <a:rPr lang="en-GB" dirty="0"/>
              <a:t> </a:t>
            </a:r>
            <a:r>
              <a:rPr lang="en-GB" dirty="0" err="1"/>
              <a:t>ekuilibruese</a:t>
            </a:r>
            <a:endParaRPr lang="en-GB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err="1"/>
              <a:t>Raste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mosqëndrueshmërisë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cmimeve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Modeli i Firmës Sunduese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Tregu</a:t>
            </a:r>
            <a:r>
              <a:rPr lang="en-GB" dirty="0"/>
              <a:t> </a:t>
            </a:r>
            <a:r>
              <a:rPr lang="en-GB" dirty="0" err="1"/>
              <a:t>përbëhet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firmë</a:t>
            </a:r>
            <a:r>
              <a:rPr lang="en-GB" dirty="0"/>
              <a:t> </a:t>
            </a:r>
            <a:r>
              <a:rPr lang="en-GB" dirty="0" err="1"/>
              <a:t>sunduese</a:t>
            </a:r>
            <a:r>
              <a:rPr lang="en-GB" dirty="0"/>
              <a:t>, e </a:t>
            </a:r>
            <a:r>
              <a:rPr lang="en-GB" dirty="0" err="1"/>
              <a:t>cila</a:t>
            </a:r>
            <a:r>
              <a:rPr lang="en-GB" dirty="0"/>
              <a:t> </a:t>
            </a:r>
            <a:r>
              <a:rPr lang="en-GB" dirty="0" err="1"/>
              <a:t>përcakton</a:t>
            </a:r>
            <a:r>
              <a:rPr lang="en-GB" dirty="0"/>
              <a:t> </a:t>
            </a:r>
            <a:r>
              <a:rPr lang="en-GB" dirty="0" err="1"/>
              <a:t>cmimin</a:t>
            </a:r>
            <a:endParaRPr lang="en-GB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err="1"/>
              <a:t>Disa</a:t>
            </a:r>
            <a:r>
              <a:rPr lang="en-GB" dirty="0"/>
              <a:t> firma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vogla</a:t>
            </a:r>
            <a:r>
              <a:rPr lang="en-GB" dirty="0"/>
              <a:t>,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cilat</a:t>
            </a:r>
            <a:r>
              <a:rPr lang="en-GB" dirty="0"/>
              <a:t> </a:t>
            </a:r>
            <a:r>
              <a:rPr lang="en-GB" dirty="0" err="1"/>
              <a:t>janë</a:t>
            </a:r>
            <a:r>
              <a:rPr lang="en-GB" dirty="0"/>
              <a:t> </a:t>
            </a:r>
            <a:r>
              <a:rPr lang="en-GB" dirty="0" err="1"/>
              <a:t>cmim-pranuese</a:t>
            </a:r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19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20" name="Rectangle 6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21" name="Rectangle 7"/>
          <p:cNvSpPr>
            <a:spLocks noChangeArrowheads="1"/>
          </p:cNvSpPr>
          <p:nvPr/>
        </p:nvSpPr>
        <p:spPr bwMode="auto">
          <a:xfrm>
            <a:off x="3048000" y="5638800"/>
            <a:ext cx="1447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22" name="Line 9"/>
          <p:cNvSpPr>
            <a:spLocks noChangeShapeType="1"/>
          </p:cNvSpPr>
          <p:nvPr/>
        </p:nvSpPr>
        <p:spPr bwMode="auto">
          <a:xfrm>
            <a:off x="2255838" y="3810000"/>
            <a:ext cx="46037" cy="144780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23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838200"/>
          </a:xfrm>
        </p:spPr>
        <p:txBody>
          <a:bodyPr lIns="90488" tIns="44450" rIns="90488" bIns="44450"/>
          <a:lstStyle/>
          <a:p>
            <a:pPr eaLnBrk="1" hangingPunct="1"/>
            <a:r>
              <a:rPr lang="en-GB"/>
              <a:t>Modeli i Firmës Sunduese</a:t>
            </a:r>
            <a:endParaRPr lang="en-US"/>
          </a:p>
        </p:txBody>
      </p:sp>
      <p:sp>
        <p:nvSpPr>
          <p:cNvPr id="162826" name="Line 11"/>
          <p:cNvSpPr>
            <a:spLocks noChangeShapeType="1"/>
          </p:cNvSpPr>
          <p:nvPr/>
        </p:nvSpPr>
        <p:spPr bwMode="auto">
          <a:xfrm>
            <a:off x="609600" y="2057400"/>
            <a:ext cx="50800" cy="31718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27" name="Line 12"/>
          <p:cNvSpPr>
            <a:spLocks noChangeShapeType="1"/>
          </p:cNvSpPr>
          <p:nvPr/>
        </p:nvSpPr>
        <p:spPr bwMode="auto">
          <a:xfrm flipV="1">
            <a:off x="685800" y="5165725"/>
            <a:ext cx="2743200" cy="46038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28" name="Rectangle 13"/>
          <p:cNvSpPr>
            <a:spLocks noChangeArrowheads="1"/>
          </p:cNvSpPr>
          <p:nvPr/>
        </p:nvSpPr>
        <p:spPr bwMode="auto">
          <a:xfrm>
            <a:off x="2895600" y="5410200"/>
            <a:ext cx="66198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Q*</a:t>
            </a:r>
          </a:p>
        </p:txBody>
      </p:sp>
      <p:sp>
        <p:nvSpPr>
          <p:cNvPr id="162829" name="Rectangle 15"/>
          <p:cNvSpPr>
            <a:spLocks noChangeArrowheads="1"/>
          </p:cNvSpPr>
          <p:nvPr/>
        </p:nvSpPr>
        <p:spPr bwMode="auto">
          <a:xfrm>
            <a:off x="2590800" y="2362200"/>
            <a:ext cx="15827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S=</a:t>
            </a:r>
            <a:r>
              <a:rPr lang="el-GR" sz="3200" b="1">
                <a:latin typeface="Calibri" pitchFamily="34" charset="0"/>
              </a:rPr>
              <a:t>Σ</a:t>
            </a:r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62830" name="Rectangle 17"/>
          <p:cNvSpPr>
            <a:spLocks noChangeArrowheads="1"/>
          </p:cNvSpPr>
          <p:nvPr/>
        </p:nvSpPr>
        <p:spPr bwMode="auto">
          <a:xfrm>
            <a:off x="1752600" y="5334000"/>
            <a:ext cx="712788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</a:t>
            </a:r>
            <a:r>
              <a:rPr lang="en-US" sz="3600" b="1" baseline="-25000">
                <a:latin typeface="Calibri" pitchFamily="34" charset="0"/>
              </a:rPr>
              <a:t>0</a:t>
            </a:r>
          </a:p>
        </p:txBody>
      </p:sp>
      <p:sp>
        <p:nvSpPr>
          <p:cNvPr id="162831" name="Rectangle 18"/>
          <p:cNvSpPr>
            <a:spLocks noChangeArrowheads="1"/>
          </p:cNvSpPr>
          <p:nvPr/>
        </p:nvSpPr>
        <p:spPr bwMode="auto">
          <a:xfrm>
            <a:off x="0" y="2590800"/>
            <a:ext cx="45243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62832" name="Rectangle 19"/>
          <p:cNvSpPr>
            <a:spLocks noChangeArrowheads="1"/>
          </p:cNvSpPr>
          <p:nvPr/>
        </p:nvSpPr>
        <p:spPr bwMode="auto">
          <a:xfrm>
            <a:off x="0" y="3505200"/>
            <a:ext cx="554038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  <a:r>
              <a:rPr lang="en-US" sz="2800" b="1" baseline="-25000">
                <a:latin typeface="Calibri" pitchFamily="34" charset="0"/>
              </a:rPr>
              <a:t>0</a:t>
            </a:r>
          </a:p>
        </p:txBody>
      </p:sp>
      <p:sp>
        <p:nvSpPr>
          <p:cNvPr id="162833" name="Line 20"/>
          <p:cNvSpPr>
            <a:spLocks noChangeShapeType="1"/>
          </p:cNvSpPr>
          <p:nvPr/>
        </p:nvSpPr>
        <p:spPr bwMode="auto">
          <a:xfrm>
            <a:off x="838200" y="3048000"/>
            <a:ext cx="2667000" cy="137160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34" name="Line 21"/>
          <p:cNvSpPr>
            <a:spLocks noChangeShapeType="1"/>
          </p:cNvSpPr>
          <p:nvPr/>
        </p:nvSpPr>
        <p:spPr bwMode="auto">
          <a:xfrm flipV="1">
            <a:off x="838200" y="2971800"/>
            <a:ext cx="2514600" cy="18288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35" name="Line 24"/>
          <p:cNvSpPr>
            <a:spLocks noChangeShapeType="1"/>
          </p:cNvSpPr>
          <p:nvPr/>
        </p:nvSpPr>
        <p:spPr bwMode="auto">
          <a:xfrm>
            <a:off x="9066213" y="4968875"/>
            <a:ext cx="0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36" name="Line 9"/>
          <p:cNvSpPr>
            <a:spLocks noChangeShapeType="1"/>
          </p:cNvSpPr>
          <p:nvPr/>
        </p:nvSpPr>
        <p:spPr bwMode="auto">
          <a:xfrm flipH="1">
            <a:off x="685800" y="3810000"/>
            <a:ext cx="1524000" cy="46038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37" name="Rectangle 18"/>
          <p:cNvSpPr>
            <a:spLocks noChangeArrowheads="1"/>
          </p:cNvSpPr>
          <p:nvPr/>
        </p:nvSpPr>
        <p:spPr bwMode="auto">
          <a:xfrm>
            <a:off x="914400" y="2362200"/>
            <a:ext cx="479425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D</a:t>
            </a:r>
          </a:p>
        </p:txBody>
      </p:sp>
      <p:sp>
        <p:nvSpPr>
          <p:cNvPr id="162838" name="Rectangle 18"/>
          <p:cNvSpPr>
            <a:spLocks noChangeArrowheads="1"/>
          </p:cNvSpPr>
          <p:nvPr/>
        </p:nvSpPr>
        <p:spPr bwMode="auto">
          <a:xfrm>
            <a:off x="1981200" y="2895600"/>
            <a:ext cx="4572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E</a:t>
            </a:r>
          </a:p>
        </p:txBody>
      </p:sp>
      <p:sp>
        <p:nvSpPr>
          <p:cNvPr id="162839" name="Rectangle 19"/>
          <p:cNvSpPr>
            <a:spLocks noChangeArrowheads="1"/>
          </p:cNvSpPr>
          <p:nvPr/>
        </p:nvSpPr>
        <p:spPr bwMode="auto">
          <a:xfrm>
            <a:off x="0" y="4114800"/>
            <a:ext cx="554038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  <a:r>
              <a:rPr lang="en-US" sz="2800" b="1" baseline="-25000">
                <a:latin typeface="Calibri" pitchFamily="34" charset="0"/>
              </a:rPr>
              <a:t>1</a:t>
            </a:r>
          </a:p>
        </p:txBody>
      </p:sp>
      <p:sp>
        <p:nvSpPr>
          <p:cNvPr id="162840" name="Rectangle 2"/>
          <p:cNvSpPr>
            <a:spLocks noChangeArrowheads="1"/>
          </p:cNvSpPr>
          <p:nvPr/>
        </p:nvSpPr>
        <p:spPr bwMode="auto">
          <a:xfrm>
            <a:off x="51054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41" name="Rectangle 4"/>
          <p:cNvSpPr>
            <a:spLocks noChangeArrowheads="1"/>
          </p:cNvSpPr>
          <p:nvPr/>
        </p:nvSpPr>
        <p:spPr bwMode="auto">
          <a:xfrm>
            <a:off x="51054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42" name="Rectangle 6"/>
          <p:cNvSpPr>
            <a:spLocks noChangeArrowheads="1"/>
          </p:cNvSpPr>
          <p:nvPr/>
        </p:nvSpPr>
        <p:spPr bwMode="auto">
          <a:xfrm>
            <a:off x="51054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2843" name="Line 9"/>
          <p:cNvSpPr>
            <a:spLocks noChangeShapeType="1"/>
          </p:cNvSpPr>
          <p:nvPr/>
        </p:nvSpPr>
        <p:spPr bwMode="auto">
          <a:xfrm>
            <a:off x="6675438" y="4114800"/>
            <a:ext cx="46037" cy="121920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44" name="Line 11"/>
          <p:cNvSpPr>
            <a:spLocks noChangeShapeType="1"/>
          </p:cNvSpPr>
          <p:nvPr/>
        </p:nvSpPr>
        <p:spPr bwMode="auto">
          <a:xfrm>
            <a:off x="5029200" y="2133600"/>
            <a:ext cx="50800" cy="31718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45" name="Line 12"/>
          <p:cNvSpPr>
            <a:spLocks noChangeShapeType="1"/>
          </p:cNvSpPr>
          <p:nvPr/>
        </p:nvSpPr>
        <p:spPr bwMode="auto">
          <a:xfrm flipV="1">
            <a:off x="5105400" y="5241925"/>
            <a:ext cx="2590800" cy="46038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46" name="Rectangle 13"/>
          <p:cNvSpPr>
            <a:spLocks noChangeArrowheads="1"/>
          </p:cNvSpPr>
          <p:nvPr/>
        </p:nvSpPr>
        <p:spPr bwMode="auto">
          <a:xfrm>
            <a:off x="7696200" y="5257800"/>
            <a:ext cx="49688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62847" name="Rectangle 15"/>
          <p:cNvSpPr>
            <a:spLocks noChangeArrowheads="1"/>
          </p:cNvSpPr>
          <p:nvPr/>
        </p:nvSpPr>
        <p:spPr bwMode="auto">
          <a:xfrm>
            <a:off x="7696200" y="2438400"/>
            <a:ext cx="8207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62848" name="Rectangle 17"/>
          <p:cNvSpPr>
            <a:spLocks noChangeArrowheads="1"/>
          </p:cNvSpPr>
          <p:nvPr/>
        </p:nvSpPr>
        <p:spPr bwMode="auto">
          <a:xfrm>
            <a:off x="6172200" y="5410200"/>
            <a:ext cx="712788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</a:t>
            </a:r>
            <a:r>
              <a:rPr lang="en-US" sz="3600" b="1" baseline="-25000">
                <a:latin typeface="Calibri" pitchFamily="34" charset="0"/>
              </a:rPr>
              <a:t>1</a:t>
            </a:r>
          </a:p>
        </p:txBody>
      </p:sp>
      <p:sp>
        <p:nvSpPr>
          <p:cNvPr id="162849" name="Line 20"/>
          <p:cNvSpPr>
            <a:spLocks noChangeShapeType="1"/>
          </p:cNvSpPr>
          <p:nvPr/>
        </p:nvSpPr>
        <p:spPr bwMode="auto">
          <a:xfrm>
            <a:off x="5181600" y="3581400"/>
            <a:ext cx="2819400" cy="91440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50" name="Line 21"/>
          <p:cNvSpPr>
            <a:spLocks noChangeShapeType="1"/>
          </p:cNvSpPr>
          <p:nvPr/>
        </p:nvSpPr>
        <p:spPr bwMode="auto">
          <a:xfrm flipV="1">
            <a:off x="6172200" y="3048000"/>
            <a:ext cx="1752600" cy="20574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51" name="Line 9"/>
          <p:cNvSpPr>
            <a:spLocks noChangeShapeType="1"/>
          </p:cNvSpPr>
          <p:nvPr/>
        </p:nvSpPr>
        <p:spPr bwMode="auto">
          <a:xfrm flipH="1">
            <a:off x="685800" y="4114800"/>
            <a:ext cx="5867400" cy="7620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52" name="Rectangle 18"/>
          <p:cNvSpPr>
            <a:spLocks noChangeArrowheads="1"/>
          </p:cNvSpPr>
          <p:nvPr/>
        </p:nvSpPr>
        <p:spPr bwMode="auto">
          <a:xfrm>
            <a:off x="8153400" y="3962400"/>
            <a:ext cx="754063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ED</a:t>
            </a:r>
          </a:p>
        </p:txBody>
      </p:sp>
      <p:sp>
        <p:nvSpPr>
          <p:cNvPr id="162853" name="Rectangle 18"/>
          <p:cNvSpPr>
            <a:spLocks noChangeArrowheads="1"/>
          </p:cNvSpPr>
          <p:nvPr/>
        </p:nvSpPr>
        <p:spPr bwMode="auto">
          <a:xfrm>
            <a:off x="6477000" y="2971800"/>
            <a:ext cx="4572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E</a:t>
            </a:r>
          </a:p>
        </p:txBody>
      </p:sp>
      <p:sp>
        <p:nvSpPr>
          <p:cNvPr id="162854" name="Line 20"/>
          <p:cNvSpPr>
            <a:spLocks noChangeShapeType="1"/>
          </p:cNvSpPr>
          <p:nvPr/>
        </p:nvSpPr>
        <p:spPr bwMode="auto">
          <a:xfrm>
            <a:off x="5105400" y="3581400"/>
            <a:ext cx="1828800" cy="121920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55" name="Rectangle 18"/>
          <p:cNvSpPr>
            <a:spLocks noChangeArrowheads="1"/>
          </p:cNvSpPr>
          <p:nvPr/>
        </p:nvSpPr>
        <p:spPr bwMode="auto">
          <a:xfrm>
            <a:off x="6781800" y="4648200"/>
            <a:ext cx="8207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MR</a:t>
            </a:r>
          </a:p>
        </p:txBody>
      </p:sp>
      <p:sp>
        <p:nvSpPr>
          <p:cNvPr id="162856" name="Line 9"/>
          <p:cNvSpPr>
            <a:spLocks noChangeShapeType="1"/>
          </p:cNvSpPr>
          <p:nvPr/>
        </p:nvSpPr>
        <p:spPr bwMode="auto">
          <a:xfrm>
            <a:off x="3124200" y="4191000"/>
            <a:ext cx="46038" cy="91440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857" name="Rectangle 13"/>
          <p:cNvSpPr>
            <a:spLocks noChangeArrowheads="1"/>
          </p:cNvSpPr>
          <p:nvPr/>
        </p:nvSpPr>
        <p:spPr bwMode="auto">
          <a:xfrm>
            <a:off x="3581400" y="5181600"/>
            <a:ext cx="49688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62858" name="Rectangle 19"/>
          <p:cNvSpPr>
            <a:spLocks noChangeArrowheads="1"/>
          </p:cNvSpPr>
          <p:nvPr/>
        </p:nvSpPr>
        <p:spPr bwMode="auto">
          <a:xfrm>
            <a:off x="4267200" y="4191000"/>
            <a:ext cx="554038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  <a:r>
              <a:rPr lang="en-US" sz="2800" b="1" baseline="-2500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Konkurrenca jo e plotë është...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…strukturë e tregut që bie në mes të konkurrencës së plotë dhe monopolit të pastër.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/>
              <a:t>Karakteristikat: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Industritë në të cilat firmat kanë disa konkurrentë, por … nuk përballen me shumë konkurrencë kështu që firma nuk është cmimpranuese.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Modeli i Firmës Sunduese</a:t>
            </a:r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/>
              <a:t>Q</a:t>
            </a:r>
            <a:r>
              <a:rPr lang="en-US" b="1" baseline="-25000"/>
              <a:t>0 </a:t>
            </a:r>
            <a:r>
              <a:rPr lang="en-US" b="1"/>
              <a:t>paraqet sasinë e prodhuar nga firmat përcjellëse</a:t>
            </a:r>
          </a:p>
          <a:p>
            <a:pPr eaLnBrk="1" hangingPunct="1"/>
            <a:r>
              <a:rPr lang="en-US" b="1"/>
              <a:t>Q</a:t>
            </a:r>
            <a:r>
              <a:rPr lang="en-US" b="1" baseline="-25000"/>
              <a:t>1</a:t>
            </a:r>
            <a:r>
              <a:rPr lang="en-US" b="1"/>
              <a:t> paraqet sasinë e prodhuar nga firma sunduese</a:t>
            </a:r>
            <a:r>
              <a:rPr lang="en-US" b="1" baseline="-25000"/>
              <a:t> </a:t>
            </a:r>
          </a:p>
          <a:p>
            <a:pPr eaLnBrk="1" hangingPunct="1"/>
            <a:r>
              <a:rPr lang="en-US" b="1"/>
              <a:t>Q* paraqet sasinë e ofruar në treg</a:t>
            </a:r>
          </a:p>
          <a:p>
            <a:pPr eaLnBrk="1" hangingPunct="1"/>
            <a:endParaRPr lang="en-US" b="1" baseline="-25000"/>
          </a:p>
          <a:p>
            <a:pPr eaLnBrk="1" hangingPunct="1"/>
            <a:endParaRPr lang="en-US" b="1" baseline="-25000"/>
          </a:p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Modeli i Firmës Sunduese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Dobësitë</a:t>
            </a:r>
            <a:r>
              <a:rPr lang="en-GB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err="1"/>
              <a:t>Aplikohet</a:t>
            </a:r>
            <a:r>
              <a:rPr lang="en-GB" dirty="0"/>
              <a:t> </a:t>
            </a:r>
            <a:r>
              <a:rPr lang="en-GB" dirty="0" err="1"/>
              <a:t>vetëm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situata</a:t>
            </a:r>
            <a:r>
              <a:rPr lang="en-GB" dirty="0"/>
              <a:t> </a:t>
            </a:r>
            <a:r>
              <a:rPr lang="en-GB" dirty="0" err="1"/>
              <a:t>afatshkurtra</a:t>
            </a:r>
            <a:r>
              <a:rPr lang="en-GB" dirty="0"/>
              <a:t>,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jo</a:t>
            </a:r>
            <a:r>
              <a:rPr lang="en-GB" dirty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/>
              <a:t>afatgjata</a:t>
            </a:r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Përfundimi 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/>
              <a:t>Një oligopol mund të përfundojë në pamje të jashtme si monopol apo treg me konkurrencë të plotë, varësisht nga ajo sesa firma ekzistojnë në treg.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/>
              <a:t>Oigopolistët ndodh që bëjnë përpjekje për të bashkëpunuar me njëri tjetrin, por ligjet i kufizojnë ata.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/>
              <a:t>Ligjet mbi konkurrencën përdoren për të rregulluar sjelljen e oligopolistëve.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Konkurrenca jo e plotë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 rtlCol="0"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err="1"/>
              <a:t>Dy</a:t>
            </a:r>
            <a:r>
              <a:rPr lang="en-US" dirty="0"/>
              <a:t> </a:t>
            </a:r>
            <a:r>
              <a:rPr lang="en-US" dirty="0" err="1"/>
              <a:t>lloje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tregjeve</a:t>
            </a:r>
            <a:r>
              <a:rPr lang="en-US" dirty="0"/>
              <a:t> me </a:t>
            </a:r>
            <a:r>
              <a:rPr lang="en-US" dirty="0" err="1"/>
              <a:t>konkurrencë</a:t>
            </a:r>
            <a:r>
              <a:rPr lang="en-US" dirty="0"/>
              <a:t> </a:t>
            </a:r>
            <a:r>
              <a:rPr lang="en-US" dirty="0" err="1"/>
              <a:t>jo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plotë</a:t>
            </a:r>
            <a:r>
              <a:rPr lang="en-US" dirty="0"/>
              <a:t>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SzPct val="115000"/>
              <a:buFont typeface="Wingdings" pitchFamily="2" charset="2"/>
              <a:buChar char=""/>
              <a:defRPr/>
            </a:pPr>
            <a:r>
              <a:rPr lang="en-US" i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Konkurrenca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i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monopolistike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/>
              <a:t>	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err="1"/>
              <a:t>Shumë</a:t>
            </a:r>
            <a:r>
              <a:rPr lang="en-US" dirty="0"/>
              <a:t> firma </a:t>
            </a:r>
            <a:r>
              <a:rPr lang="en-US" dirty="0" err="1"/>
              <a:t>shesin</a:t>
            </a:r>
            <a:r>
              <a:rPr lang="en-US" dirty="0"/>
              <a:t> </a:t>
            </a:r>
            <a:r>
              <a:rPr lang="en-US" dirty="0" err="1"/>
              <a:t>produkte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ngjashme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jo</a:t>
            </a:r>
            <a:r>
              <a:rPr lang="en-US" dirty="0"/>
              <a:t> </a:t>
            </a:r>
            <a:r>
              <a:rPr lang="en-US" dirty="0" err="1"/>
              <a:t>identike</a:t>
            </a:r>
            <a:r>
              <a:rPr lang="en-US" dirty="0"/>
              <a:t> (p.sh. </a:t>
            </a:r>
            <a:r>
              <a:rPr lang="en-US" dirty="0" err="1"/>
              <a:t>filmat</a:t>
            </a:r>
            <a:r>
              <a:rPr lang="en-US" dirty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SzPct val="115000"/>
              <a:buFont typeface="Wingdings" pitchFamily="2" charset="2"/>
              <a:buChar char=""/>
              <a:defRPr/>
            </a:pPr>
            <a:r>
              <a:rPr lang="en-US" i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Oligopoli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err="1"/>
              <a:t>Shumë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firma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secila</a:t>
            </a:r>
            <a:r>
              <a:rPr lang="en-US" dirty="0"/>
              <a:t> </a:t>
            </a:r>
            <a:r>
              <a:rPr lang="en-US" dirty="0" err="1"/>
              <a:t>ofron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produkt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ngjashëm</a:t>
            </a:r>
            <a:r>
              <a:rPr lang="en-US" dirty="0"/>
              <a:t> </a:t>
            </a:r>
            <a:r>
              <a:rPr lang="en-US" dirty="0" err="1"/>
              <a:t>apo</a:t>
            </a:r>
            <a:r>
              <a:rPr lang="en-US" dirty="0"/>
              <a:t> </a:t>
            </a:r>
            <a:r>
              <a:rPr lang="en-US" dirty="0" err="1"/>
              <a:t>identik</a:t>
            </a:r>
            <a:r>
              <a:rPr lang="en-US" dirty="0"/>
              <a:t> (p.sh. </a:t>
            </a:r>
            <a:r>
              <a:rPr lang="en-US" dirty="0" err="1"/>
              <a:t>ofruesit</a:t>
            </a:r>
            <a:r>
              <a:rPr lang="en-US" dirty="0"/>
              <a:t> e </a:t>
            </a:r>
            <a:r>
              <a:rPr lang="en-US" dirty="0" err="1"/>
              <a:t>telefonisë</a:t>
            </a:r>
            <a:r>
              <a:rPr lang="en-US" dirty="0"/>
              <a:t> mobile)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6984" name="Rectangle 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Konkurrenca monopolistike...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Një strukturë tregu në mes të konkurrencës së plotë dhe monopolit.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Dallon nga konkurrenca e plotë në atë se secili prodhues ofron një produkt pak a shumë të ndryshëm, jo identik.</a:t>
            </a:r>
          </a:p>
          <a:p>
            <a:pPr eaLnBrk="1" hangingPunct="1">
              <a:buFont typeface="Wingdings" pitchFamily="2" charset="2"/>
              <a:buChar char="u"/>
            </a:pPr>
            <a:r>
              <a:rPr lang="en-US"/>
              <a:t>Dallon nga monopoli në atë se ekziston një numër i madh prodhuesish ku secili është i vogël krahasuar me tregun.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Konkurrenca monopolistike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 sz="2800"/>
              <a:t>Karakteristikat e konkurencës monopolistike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Numri i madh i firmave që ofrojnë një produkt të ngjashëm, por jo identik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Firmat varen nga njëra tjetra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Diferencimi i produktit (lokacioni, shërbimet shoqëruese, ndryshimet në cilësi, imazhi i produktit etj). </a:t>
            </a:r>
            <a:r>
              <a:rPr lang="en-US" sz="2400" i="1"/>
              <a:t>Kjo bën që lakorja e kërkesës të jetë më pak elastike se në konkurrencë të plotë dhe më elastike se në monopol (rritja e cmimit)</a:t>
            </a:r>
            <a:r>
              <a:rPr lang="en-US" sz="240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Kontrolli i kufizuar i cmimit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Lehtësia relative e hyrjes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Konkurrencë jo vetëm përmes cmimeve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Konkurrenca monopolistike në afat të shkurtër</a:t>
            </a:r>
          </a:p>
        </p:txBody>
      </p:sp>
      <p:sp>
        <p:nvSpPr>
          <p:cNvPr id="12903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676400"/>
            <a:ext cx="9066213" cy="4724400"/>
          </a:xfrm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Char char="u"/>
            </a:pPr>
            <a:r>
              <a:rPr lang="en-US"/>
              <a:t>Në afat të shkurtër firma në konkurrencë monopolistike:</a:t>
            </a:r>
          </a:p>
          <a:p>
            <a:pPr lvl="1" eaLnBrk="1" hangingPunct="1"/>
            <a:r>
              <a:rPr lang="en-US" sz="3200"/>
              <a:t>Ndjek rregullat e monopolistit për maksimizim të fitimit.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sz="3200"/>
              <a:t>MR = MC nëse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sz="3200"/>
              <a:t>P &gt; ATC Firma realizon fitim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sz="3200"/>
              <a:t>P &lt; ATC Firma realizon humbje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1928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838200"/>
          </a:xfrm>
        </p:spPr>
        <p:txBody>
          <a:bodyPr lIns="90488" tIns="44450" rIns="90488" bIns="444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Konkurruesit monopolistik në afat të shkurtër</a:t>
            </a:r>
          </a:p>
        </p:txBody>
      </p:sp>
      <p:sp>
        <p:nvSpPr>
          <p:cNvPr id="130059" name="Line 9"/>
          <p:cNvSpPr>
            <a:spLocks noChangeShapeType="1"/>
          </p:cNvSpPr>
          <p:nvPr/>
        </p:nvSpPr>
        <p:spPr bwMode="auto">
          <a:xfrm>
            <a:off x="1524000" y="1577975"/>
            <a:ext cx="0" cy="4238625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0" name="Line 10"/>
          <p:cNvSpPr>
            <a:spLocks noChangeShapeType="1"/>
          </p:cNvSpPr>
          <p:nvPr/>
        </p:nvSpPr>
        <p:spPr bwMode="auto">
          <a:xfrm>
            <a:off x="1577975" y="5943600"/>
            <a:ext cx="4543425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1" name="Rectangle 11"/>
          <p:cNvSpPr>
            <a:spLocks noChangeArrowheads="1"/>
          </p:cNvSpPr>
          <p:nvPr/>
        </p:nvSpPr>
        <p:spPr bwMode="auto">
          <a:xfrm>
            <a:off x="6843713" y="5838825"/>
            <a:ext cx="4968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Q</a:t>
            </a:r>
          </a:p>
        </p:txBody>
      </p:sp>
      <p:sp>
        <p:nvSpPr>
          <p:cNvPr id="130062" name="Line 12"/>
          <p:cNvSpPr>
            <a:spLocks noChangeShapeType="1"/>
          </p:cNvSpPr>
          <p:nvPr/>
        </p:nvSpPr>
        <p:spPr bwMode="auto">
          <a:xfrm flipV="1">
            <a:off x="1906588" y="1754188"/>
            <a:ext cx="3044825" cy="3349625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3" name="Rectangle 13"/>
          <p:cNvSpPr>
            <a:spLocks noChangeArrowheads="1"/>
          </p:cNvSpPr>
          <p:nvPr/>
        </p:nvSpPr>
        <p:spPr bwMode="auto">
          <a:xfrm>
            <a:off x="4862513" y="1271588"/>
            <a:ext cx="81280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MC</a:t>
            </a:r>
          </a:p>
        </p:txBody>
      </p:sp>
      <p:sp>
        <p:nvSpPr>
          <p:cNvPr id="130064" name="Rectangle 14"/>
          <p:cNvSpPr>
            <a:spLocks noChangeArrowheads="1"/>
          </p:cNvSpPr>
          <p:nvPr/>
        </p:nvSpPr>
        <p:spPr bwMode="auto">
          <a:xfrm>
            <a:off x="5791200" y="1752600"/>
            <a:ext cx="10160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ATC</a:t>
            </a:r>
          </a:p>
        </p:txBody>
      </p:sp>
      <p:sp>
        <p:nvSpPr>
          <p:cNvPr id="130065" name="Rectangle 15"/>
          <p:cNvSpPr>
            <a:spLocks noChangeArrowheads="1"/>
          </p:cNvSpPr>
          <p:nvPr/>
        </p:nvSpPr>
        <p:spPr bwMode="auto">
          <a:xfrm>
            <a:off x="2732088" y="6019800"/>
            <a:ext cx="2152650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>
                <a:latin typeface="Calibri" pitchFamily="34" charset="0"/>
              </a:rPr>
              <a:t>Q </a:t>
            </a:r>
            <a:r>
              <a:rPr lang="en-US" sz="3600" b="1" baseline="-25000">
                <a:latin typeface="Calibri" pitchFamily="34" charset="0"/>
              </a:rPr>
              <a:t>Fitim Max.</a:t>
            </a:r>
          </a:p>
        </p:txBody>
      </p:sp>
      <p:sp>
        <p:nvSpPr>
          <p:cNvPr id="130066" name="Rectangle 16"/>
          <p:cNvSpPr>
            <a:spLocks noChangeArrowheads="1"/>
          </p:cNvSpPr>
          <p:nvPr/>
        </p:nvSpPr>
        <p:spPr bwMode="auto">
          <a:xfrm>
            <a:off x="371475" y="1042988"/>
            <a:ext cx="4524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P</a:t>
            </a:r>
          </a:p>
        </p:txBody>
      </p:sp>
      <p:sp>
        <p:nvSpPr>
          <p:cNvPr id="130067" name="Rectangle 17"/>
          <p:cNvSpPr>
            <a:spLocks noChangeArrowheads="1"/>
          </p:cNvSpPr>
          <p:nvPr/>
        </p:nvSpPr>
        <p:spPr bwMode="auto">
          <a:xfrm>
            <a:off x="522288" y="3597275"/>
            <a:ext cx="9128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ATC</a:t>
            </a:r>
          </a:p>
        </p:txBody>
      </p:sp>
      <p:sp>
        <p:nvSpPr>
          <p:cNvPr id="130068" name="Line 18"/>
          <p:cNvSpPr>
            <a:spLocks noChangeShapeType="1"/>
          </p:cNvSpPr>
          <p:nvPr/>
        </p:nvSpPr>
        <p:spPr bwMode="auto">
          <a:xfrm>
            <a:off x="1679575" y="2441575"/>
            <a:ext cx="4949825" cy="1825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69" name="Line 19"/>
          <p:cNvSpPr>
            <a:spLocks noChangeShapeType="1"/>
          </p:cNvSpPr>
          <p:nvPr/>
        </p:nvSpPr>
        <p:spPr bwMode="auto">
          <a:xfrm>
            <a:off x="1755775" y="2517775"/>
            <a:ext cx="2892425" cy="28924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0" name="Line 20"/>
          <p:cNvSpPr>
            <a:spLocks noChangeShapeType="1"/>
          </p:cNvSpPr>
          <p:nvPr/>
        </p:nvSpPr>
        <p:spPr bwMode="auto">
          <a:xfrm flipH="1">
            <a:off x="1476375" y="38100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1" name="Line 21"/>
          <p:cNvSpPr>
            <a:spLocks noChangeShapeType="1"/>
          </p:cNvSpPr>
          <p:nvPr/>
        </p:nvSpPr>
        <p:spPr bwMode="auto">
          <a:xfrm>
            <a:off x="3048000" y="3101975"/>
            <a:ext cx="0" cy="27908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2" name="Line 22"/>
          <p:cNvSpPr>
            <a:spLocks noChangeShapeType="1"/>
          </p:cNvSpPr>
          <p:nvPr/>
        </p:nvSpPr>
        <p:spPr bwMode="auto">
          <a:xfrm flipH="1">
            <a:off x="1476375" y="2971800"/>
            <a:ext cx="1622425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3" name="Rectangle 23"/>
          <p:cNvSpPr>
            <a:spLocks noChangeArrowheads="1"/>
          </p:cNvSpPr>
          <p:nvPr/>
        </p:nvSpPr>
        <p:spPr bwMode="auto">
          <a:xfrm>
            <a:off x="828675" y="2687638"/>
            <a:ext cx="4175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P</a:t>
            </a:r>
          </a:p>
        </p:txBody>
      </p:sp>
      <p:sp>
        <p:nvSpPr>
          <p:cNvPr id="130074" name="Rectangle 24"/>
          <p:cNvSpPr>
            <a:spLocks noChangeArrowheads="1"/>
          </p:cNvSpPr>
          <p:nvPr/>
        </p:nvSpPr>
        <p:spPr bwMode="auto">
          <a:xfrm>
            <a:off x="4862513" y="5273675"/>
            <a:ext cx="7350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Calibri" pitchFamily="34" charset="0"/>
              </a:rPr>
              <a:t>MR</a:t>
            </a:r>
          </a:p>
        </p:txBody>
      </p:sp>
      <p:sp>
        <p:nvSpPr>
          <p:cNvPr id="130075" name="Rectangle 25"/>
          <p:cNvSpPr>
            <a:spLocks noChangeArrowheads="1"/>
          </p:cNvSpPr>
          <p:nvPr/>
        </p:nvSpPr>
        <p:spPr bwMode="auto">
          <a:xfrm>
            <a:off x="6767513" y="4086225"/>
            <a:ext cx="18732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latin typeface="Calibri" pitchFamily="34" charset="0"/>
              </a:rPr>
              <a:t>Kërkesa </a:t>
            </a:r>
          </a:p>
        </p:txBody>
      </p:sp>
      <p:sp>
        <p:nvSpPr>
          <p:cNvPr id="130076" name="Arc 26"/>
          <p:cNvSpPr>
            <a:spLocks/>
          </p:cNvSpPr>
          <p:nvPr/>
        </p:nvSpPr>
        <p:spPr bwMode="auto">
          <a:xfrm rot="2412219">
            <a:off x="1981200" y="1752600"/>
            <a:ext cx="3032125" cy="2555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50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1695</Words>
  <Application>Microsoft Office PowerPoint</Application>
  <PresentationFormat>On-screen Show (4:3)</PresentationFormat>
  <Paragraphs>365</Paragraphs>
  <Slides>42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    Konceptet kyce</vt:lpstr>
      <vt:lpstr>Spektri i strukturës së tregut</vt:lpstr>
      <vt:lpstr>Konkurrenca jo e plotë është...</vt:lpstr>
      <vt:lpstr>Konkurrenca jo e plotë</vt:lpstr>
      <vt:lpstr>Konkurrenca monopolistike...</vt:lpstr>
      <vt:lpstr>Konkurrenca monopolistike</vt:lpstr>
      <vt:lpstr>Konkurrenca monopolistike në afat të shkurtër</vt:lpstr>
      <vt:lpstr>Konkurruesit monopolistik në afat të shkurtër</vt:lpstr>
      <vt:lpstr>Konkurruesit monopolistik në afat të shkurtër</vt:lpstr>
      <vt:lpstr>Konkurruesit monopolistik në afat të shkurtër</vt:lpstr>
      <vt:lpstr>Konkurruesit monopolistik në afat të shkurtër</vt:lpstr>
      <vt:lpstr>Vendimi për mbyllje të firmës në tregun me konkurrencë monopolistike</vt:lpstr>
      <vt:lpstr>Vendimi për mbyllje të firmës në tregun me konkurrencë monopolistike</vt:lpstr>
      <vt:lpstr>Konkurrenca monopolistike në afat të gjatë</vt:lpstr>
      <vt:lpstr>Konkurruesi monopolistik në afat të gjatë </vt:lpstr>
      <vt:lpstr>Konkurrenca monopolistike vs. konkurrenca e plotë</vt:lpstr>
      <vt:lpstr>Konkurrenca e plotë në afat të gjatë</vt:lpstr>
      <vt:lpstr>Konkurrenca monopolistike në afat të gjatë</vt:lpstr>
      <vt:lpstr>Konkurrenca monopolistike në afat të gjatë</vt:lpstr>
      <vt:lpstr>Tregjet me shumë pak shitës: Oligopoli</vt:lpstr>
      <vt:lpstr>Shembulli i Duopolit</vt:lpstr>
      <vt:lpstr>Duopoli pa marrëveshje (Oligopoli)</vt:lpstr>
      <vt:lpstr>Madhësia e oligopolit dhe rezultatet në treg</vt:lpstr>
      <vt:lpstr>Teoria e lojës dhe ekonomiksi i bashkëpunimit</vt:lpstr>
      <vt:lpstr>Teoria e lojës dhe ekonomiksi I bashkëpunimit</vt:lpstr>
      <vt:lpstr>Dilema e të burgosurëve</vt:lpstr>
      <vt:lpstr>Dilema e të burgosurëve</vt:lpstr>
      <vt:lpstr>Politika publike ndaj oligopoleve</vt:lpstr>
      <vt:lpstr>Politika publike ndaj oligopoleve</vt:lpstr>
      <vt:lpstr>Politika publike ndaj oligopoleve</vt:lpstr>
      <vt:lpstr>Rregullroja mbi konkurrencën </vt:lpstr>
      <vt:lpstr>Polemikat rreth politikës mbi konkurrencën</vt:lpstr>
      <vt:lpstr>Lakorja e Kërkesës me Kënd</vt:lpstr>
      <vt:lpstr>Lakorja e Kërkesës me Kënd</vt:lpstr>
      <vt:lpstr>Lakorja e Kërkesës me Kënd</vt:lpstr>
      <vt:lpstr>Lakorja e Kërkesës me Kënd</vt:lpstr>
      <vt:lpstr>Modeli i Firmës Sunduese</vt:lpstr>
      <vt:lpstr>Modeli i Firmës Sunduese</vt:lpstr>
      <vt:lpstr>Modeli i Firmës Sunduese</vt:lpstr>
      <vt:lpstr>Modeli i Firmës Sunduese</vt:lpstr>
      <vt:lpstr>Përfundimi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Elsana</dc:creator>
  <cp:lastModifiedBy>RAMAN</cp:lastModifiedBy>
  <cp:revision>48</cp:revision>
  <dcterms:created xsi:type="dcterms:W3CDTF">2017-11-05T21:12:40Z</dcterms:created>
  <dcterms:modified xsi:type="dcterms:W3CDTF">2020-05-11T05:55:06Z</dcterms:modified>
</cp:coreProperties>
</file>