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404297"/>
            <a:ext cx="8689976" cy="2509213"/>
          </a:xfrm>
        </p:spPr>
        <p:txBody>
          <a:bodyPr/>
          <a:lstStyle/>
          <a:p>
            <a:r>
              <a:rPr lang="sr-Latn-RS" dirty="0" smtClean="0"/>
              <a:t>MODELI I METODI ODLUČIVANJA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929330"/>
            <a:ext cx="8689976" cy="1371599"/>
          </a:xfrm>
        </p:spPr>
        <p:txBody>
          <a:bodyPr/>
          <a:lstStyle/>
          <a:p>
            <a:r>
              <a:rPr lang="en-US" dirty="0" smtClean="0"/>
              <a:t>UVOD U OPERACIONA ISTRA</a:t>
            </a:r>
            <a:r>
              <a:rPr lang="sr-Latn-RS" dirty="0" smtClean="0"/>
              <a:t>ŽIVANJA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266" y="163901"/>
            <a:ext cx="2551181" cy="161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3410" y="1466492"/>
            <a:ext cx="10294189" cy="7850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i="1" dirty="0" err="1"/>
              <a:t>linearnog</a:t>
            </a:r>
            <a:r>
              <a:rPr lang="en-US" i="1" dirty="0"/>
              <a:t> </a:t>
            </a:r>
            <a:r>
              <a:rPr lang="en-US" i="1" dirty="0" err="1"/>
              <a:t>programiranja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zadovoljenje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RS" dirty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preduslova</a:t>
            </a:r>
            <a:r>
              <a:rPr lang="en-US" dirty="0"/>
              <a:t>: </a:t>
            </a:r>
            <a:r>
              <a:rPr lang="en-US" b="1" i="1" dirty="0" err="1"/>
              <a:t>proporcionalnosti</a:t>
            </a:r>
            <a:r>
              <a:rPr lang="en-US" b="1" i="1" dirty="0"/>
              <a:t>, </a:t>
            </a:r>
            <a:r>
              <a:rPr lang="en-US" b="1" i="1" dirty="0" err="1"/>
              <a:t>aditivnosti</a:t>
            </a:r>
            <a:r>
              <a:rPr lang="en-US" b="1" i="1" dirty="0"/>
              <a:t>, </a:t>
            </a:r>
            <a:r>
              <a:rPr lang="en-US" b="1" i="1" dirty="0" err="1"/>
              <a:t>deljivosti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 smtClean="0"/>
              <a:t>izvesnosti</a:t>
            </a:r>
            <a:r>
              <a:rPr lang="sr-Latn-RS" b="1" i="1" dirty="0" smtClean="0"/>
              <a:t>.</a:t>
            </a:r>
          </a:p>
          <a:p>
            <a:pPr marL="0" indent="0">
              <a:buNone/>
            </a:pPr>
            <a:endParaRPr lang="en-US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Pretpostavke primene lp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3775" y="2432650"/>
            <a:ext cx="11085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err="1"/>
              <a:t>Proporcionalnost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vrednost</a:t>
            </a:r>
            <a:r>
              <a:rPr lang="en-US" sz="2400" dirty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iskori</a:t>
            </a:r>
            <a:r>
              <a:rPr lang="sr-Latn-RS" sz="2400" dirty="0" smtClean="0"/>
              <a:t>šć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 </a:t>
            </a:r>
            <a:r>
              <a:rPr lang="en-US" sz="2400" dirty="0" err="1"/>
              <a:t>direktno</a:t>
            </a:r>
            <a:r>
              <a:rPr lang="en-US" sz="2400" dirty="0"/>
              <a:t> </a:t>
            </a:r>
            <a:r>
              <a:rPr lang="en-US" sz="2400" dirty="0" err="1"/>
              <a:t>srazmerni</a:t>
            </a:r>
            <a:r>
              <a:rPr lang="en-US" sz="2400" dirty="0"/>
              <a:t> </a:t>
            </a:r>
            <a:r>
              <a:rPr lang="en-US" sz="2400" dirty="0" err="1"/>
              <a:t>vrednostima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 u </a:t>
            </a:r>
            <a:r>
              <a:rPr lang="en-US" sz="2400" dirty="0" err="1"/>
              <a:t>celokupnom</a:t>
            </a:r>
            <a:r>
              <a:rPr lang="en-US" sz="2400" dirty="0"/>
              <a:t> </a:t>
            </a:r>
            <a:r>
              <a:rPr lang="en-US" sz="2400" dirty="0" err="1"/>
              <a:t>skupu</a:t>
            </a:r>
            <a:r>
              <a:rPr lang="en-US" sz="2400" dirty="0"/>
              <a:t> </a:t>
            </a:r>
            <a:r>
              <a:rPr lang="en-US" sz="2400" dirty="0" err="1" smtClean="0"/>
              <a:t>mogu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re</a:t>
            </a:r>
            <a:r>
              <a:rPr lang="sr-Latn-RS" sz="2400" dirty="0" smtClean="0"/>
              <a:t>š</a:t>
            </a:r>
            <a:r>
              <a:rPr lang="en-US" sz="2400" dirty="0" err="1" smtClean="0"/>
              <a:t>enja</a:t>
            </a:r>
            <a:r>
              <a:rPr lang="en-US" sz="2400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3775" y="3263647"/>
            <a:ext cx="11085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 </a:t>
            </a:r>
            <a:endParaRPr lang="en-US" sz="2400" dirty="0"/>
          </a:p>
          <a:p>
            <a:pPr algn="just"/>
            <a:r>
              <a:rPr lang="en-US" sz="2400" b="1" i="1" dirty="0" err="1"/>
              <a:t>Aditivnost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se,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kom</a:t>
            </a:r>
            <a:r>
              <a:rPr lang="en-US" sz="2400" dirty="0"/>
              <a:t> </a:t>
            </a:r>
            <a:r>
              <a:rPr lang="en-US" sz="2400" dirty="0" err="1"/>
              <a:t>nivou</a:t>
            </a:r>
            <a:r>
              <a:rPr lang="en-US" sz="2400" dirty="0"/>
              <a:t> </a:t>
            </a:r>
            <a:r>
              <a:rPr lang="en-US" sz="2400" dirty="0" err="1" smtClean="0"/>
              <a:t>aktivnosti</a:t>
            </a:r>
            <a:r>
              <a:rPr lang="sr-Latn-R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/>
              <a:t>vrednost</a:t>
            </a:r>
            <a:r>
              <a:rPr lang="en-US" sz="2400" dirty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iskori</a:t>
            </a:r>
            <a:r>
              <a:rPr lang="sr-Latn-RS" sz="2400" dirty="0" smtClean="0"/>
              <a:t>šć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deo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,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izraziti</a:t>
            </a:r>
            <a:r>
              <a:rPr lang="en-US" sz="2400" dirty="0"/>
              <a:t> </a:t>
            </a:r>
            <a:r>
              <a:rPr lang="en-US" sz="2400" dirty="0" err="1"/>
              <a:t>zbirom</a:t>
            </a:r>
            <a:r>
              <a:rPr lang="en-US" sz="2400" dirty="0"/>
              <a:t> </a:t>
            </a:r>
            <a:r>
              <a:rPr lang="en-US" sz="2400" dirty="0" err="1" smtClean="0"/>
              <a:t>odgovaraju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</a:t>
            </a:r>
            <a:r>
              <a:rPr lang="en-US" sz="2400" dirty="0" err="1"/>
              <a:t>vrednosti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odnose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pojedine</a:t>
            </a:r>
            <a:r>
              <a:rPr lang="en-US" sz="2400" dirty="0"/>
              <a:t> </a:t>
            </a:r>
            <a:r>
              <a:rPr lang="en-US" sz="2400" dirty="0" err="1"/>
              <a:t>promenljive</a:t>
            </a:r>
            <a:r>
              <a:rPr lang="en-US" sz="2400" dirty="0"/>
              <a:t>. </a:t>
            </a:r>
            <a:r>
              <a:rPr lang="en-US" sz="2400" dirty="0" err="1"/>
              <a:t>Aditivnost</a:t>
            </a:r>
            <a:r>
              <a:rPr lang="en-US" sz="2400" dirty="0"/>
              <a:t> </a:t>
            </a:r>
            <a:r>
              <a:rPr lang="en-US" sz="2400" dirty="0" err="1"/>
              <a:t>pretpostavlja</a:t>
            </a:r>
            <a:r>
              <a:rPr lang="en-US" sz="2400" dirty="0"/>
              <a:t> da se u </a:t>
            </a:r>
            <a:r>
              <a:rPr lang="en-US" sz="2400" dirty="0" err="1"/>
              <a:t>modelu</a:t>
            </a:r>
            <a:r>
              <a:rPr lang="en-US" sz="2400" dirty="0"/>
              <a:t> ne </a:t>
            </a:r>
            <a:r>
              <a:rPr lang="en-US" sz="2400" dirty="0" err="1"/>
              <a:t>pojavljuju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 smtClean="0"/>
              <a:t>đ</a:t>
            </a:r>
            <a:r>
              <a:rPr lang="en-US" sz="2400" dirty="0" err="1" smtClean="0"/>
              <a:t>usobne</a:t>
            </a:r>
            <a:r>
              <a:rPr lang="en-US" sz="2400" dirty="0" smtClean="0"/>
              <a:t> </a:t>
            </a:r>
            <a:r>
              <a:rPr lang="en-US" sz="2400" dirty="0" err="1"/>
              <a:t>funkcije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, </a:t>
            </a:r>
            <a:r>
              <a:rPr lang="en-US" sz="2400" dirty="0" err="1"/>
              <a:t>dakle</a:t>
            </a:r>
            <a:r>
              <a:rPr lang="en-US" sz="2400" dirty="0"/>
              <a:t> ne </a:t>
            </a:r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/>
              <a:t>š</a:t>
            </a:r>
            <a:r>
              <a:rPr lang="en-US" sz="2400" dirty="0" err="1" smtClean="0"/>
              <a:t>oviti</a:t>
            </a:r>
            <a:r>
              <a:rPr lang="en-US" sz="2400" dirty="0" smtClean="0"/>
              <a:t> </a:t>
            </a:r>
            <a:r>
              <a:rPr lang="sr-Latn-RS" sz="2400" dirty="0"/>
              <a:t>č</a:t>
            </a:r>
            <a:r>
              <a:rPr lang="en-US" sz="2400" dirty="0" err="1" smtClean="0"/>
              <a:t>lanovi</a:t>
            </a:r>
            <a:r>
              <a:rPr lang="en-US" sz="2400" dirty="0" smtClean="0"/>
              <a:t> </a:t>
            </a:r>
            <a:r>
              <a:rPr lang="en-US" sz="2400" dirty="0" err="1"/>
              <a:t>niti</a:t>
            </a:r>
            <a:r>
              <a:rPr lang="en-US" sz="2400" dirty="0"/>
              <a:t> u </a:t>
            </a:r>
            <a:r>
              <a:rPr lang="en-US" sz="2400" dirty="0" err="1"/>
              <a:t>funkciji</a:t>
            </a:r>
            <a:r>
              <a:rPr lang="en-US" sz="2400" dirty="0"/>
              <a:t> </a:t>
            </a:r>
            <a:r>
              <a:rPr lang="en-US" sz="2400" dirty="0" err="1"/>
              <a:t>kriterijuma</a:t>
            </a:r>
            <a:r>
              <a:rPr lang="en-US" sz="2400" dirty="0"/>
              <a:t>, </a:t>
            </a:r>
            <a:r>
              <a:rPr lang="en-US" sz="2400" dirty="0" err="1"/>
              <a:t>niti</a:t>
            </a:r>
            <a:r>
              <a:rPr lang="en-US" sz="2400" dirty="0"/>
              <a:t> </a:t>
            </a:r>
            <a:r>
              <a:rPr lang="en-US" sz="2400" dirty="0" smtClean="0"/>
              <a:t>me</a:t>
            </a:r>
            <a:r>
              <a:rPr lang="sr-Latn-RS" sz="2400" dirty="0" smtClean="0"/>
              <a:t>đ</a:t>
            </a:r>
            <a:r>
              <a:rPr lang="en-US" sz="2400" dirty="0" smtClean="0"/>
              <a:t>u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avaju</a:t>
            </a:r>
            <a:r>
              <a:rPr lang="sr-Latn-RS" sz="2400" dirty="0"/>
              <a:t>ć</a:t>
            </a:r>
            <a:r>
              <a:rPr lang="en-US" sz="2400" dirty="0" err="1" smtClean="0"/>
              <a:t>im</a:t>
            </a:r>
            <a:r>
              <a:rPr lang="en-US" sz="2400" dirty="0" smtClean="0"/>
              <a:t> </a:t>
            </a:r>
            <a:r>
              <a:rPr lang="en-US" sz="2400" dirty="0" err="1"/>
              <a:t>uslovima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792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Pretpostavke primene lp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477" y="1742540"/>
            <a:ext cx="11085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Osobina</a:t>
            </a:r>
            <a:r>
              <a:rPr lang="en-US" sz="2400" dirty="0"/>
              <a:t> </a:t>
            </a:r>
            <a:r>
              <a:rPr lang="en-US" sz="2400" b="1" i="1" dirty="0" err="1"/>
              <a:t>deljivosti</a:t>
            </a:r>
            <a:r>
              <a:rPr lang="en-US" sz="2400" dirty="0"/>
              <a:t> </a:t>
            </a:r>
            <a:r>
              <a:rPr lang="en-US" sz="2400" dirty="0" err="1"/>
              <a:t>pretpostavlja</a:t>
            </a:r>
            <a:r>
              <a:rPr lang="en-US" sz="2400" dirty="0"/>
              <a:t> da </a:t>
            </a:r>
            <a:r>
              <a:rPr lang="en-US" sz="2400" dirty="0" err="1"/>
              <a:t>jedinice</a:t>
            </a:r>
            <a:r>
              <a:rPr lang="en-US" sz="2400" dirty="0"/>
              <a:t> </a:t>
            </a:r>
            <a:r>
              <a:rPr lang="en-US" sz="2400" dirty="0" err="1"/>
              <a:t>promenljivih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deljene</a:t>
            </a:r>
            <a:r>
              <a:rPr lang="en-US" sz="2400" dirty="0"/>
              <a:t> u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razmeri</a:t>
            </a:r>
            <a:r>
              <a:rPr lang="en-US" sz="2400" dirty="0"/>
              <a:t>, </a:t>
            </a:r>
            <a:r>
              <a:rPr lang="sr-Latn-RS" sz="2400" dirty="0" smtClean="0"/>
              <a:t>tj. da su </a:t>
            </a:r>
            <a:r>
              <a:rPr lang="en-US" sz="2400" dirty="0" err="1" smtClean="0"/>
              <a:t>kontinuirane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0477" y="2861106"/>
            <a:ext cx="11085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err="1"/>
              <a:t>Izvesnost</a:t>
            </a:r>
            <a:r>
              <a:rPr lang="en-US" sz="2400" dirty="0"/>
              <a:t> </a:t>
            </a:r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svi</a:t>
            </a:r>
            <a:r>
              <a:rPr lang="en-US" sz="2400" dirty="0"/>
              <a:t> </a:t>
            </a:r>
            <a:r>
              <a:rPr lang="en-US" sz="2400" dirty="0" err="1"/>
              <a:t>parametri</a:t>
            </a:r>
            <a:r>
              <a:rPr lang="en-US" sz="2400" dirty="0"/>
              <a:t> </a:t>
            </a:r>
            <a:r>
              <a:rPr lang="en-US" sz="2400" dirty="0" err="1"/>
              <a:t>modela</a:t>
            </a:r>
            <a:r>
              <a:rPr lang="en-US" sz="2400" dirty="0"/>
              <a:t> (</a:t>
            </a:r>
            <a:r>
              <a:rPr lang="en-US" sz="2400" dirty="0" err="1"/>
              <a:t>a</a:t>
            </a:r>
            <a:r>
              <a:rPr lang="en-US" sz="2400" baseline="-25000" dirty="0" err="1"/>
              <a:t>ij</a:t>
            </a:r>
            <a:r>
              <a:rPr lang="en-US" sz="2400" dirty="0"/>
              <a:t>, b</a:t>
            </a:r>
            <a:r>
              <a:rPr lang="en-US" sz="2400" baseline="-25000" dirty="0"/>
              <a:t>i</a:t>
            </a:r>
            <a:r>
              <a:rPr lang="en-US" sz="2400" dirty="0"/>
              <a:t>, </a:t>
            </a:r>
            <a:r>
              <a:rPr lang="en-US" sz="2400" dirty="0" err="1"/>
              <a:t>c</a:t>
            </a:r>
            <a:r>
              <a:rPr lang="en-US" sz="2400" baseline="-25000" dirty="0" err="1"/>
              <a:t>j</a:t>
            </a:r>
            <a:r>
              <a:rPr lang="en-US" sz="2400" dirty="0"/>
              <a:t>) </a:t>
            </a:r>
            <a:r>
              <a:rPr lang="en-US" sz="2400" dirty="0" err="1"/>
              <a:t>poznate</a:t>
            </a:r>
            <a:r>
              <a:rPr lang="en-US" sz="2400" dirty="0"/>
              <a:t>, </a:t>
            </a:r>
            <a:r>
              <a:rPr lang="en-US" sz="2400" dirty="0" err="1"/>
              <a:t>unapred</a:t>
            </a:r>
            <a:r>
              <a:rPr lang="en-US" sz="2400" dirty="0"/>
              <a:t> date </a:t>
            </a:r>
            <a:r>
              <a:rPr lang="en-US" sz="2400" dirty="0" err="1" smtClean="0"/>
              <a:t>konstante</a:t>
            </a:r>
            <a:r>
              <a:rPr lang="sr-Latn-R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90115" y="4088921"/>
            <a:ext cx="103775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Formulisati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</a:t>
            </a:r>
            <a:r>
              <a:rPr lang="sr-Latn-R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poznatih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vrednosti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parametara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modela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specifikovati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r-Latn-R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promenljive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ograni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avaju</a:t>
            </a:r>
            <a:r>
              <a:rPr lang="sr-Latn-RS" sz="2400" i="1" dirty="0"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uslove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funkciju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kriterijuma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" y="618517"/>
            <a:ext cx="11455879" cy="1641604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anose="020B0A04020102020204" pitchFamily="34" charset="0"/>
              </a:rPr>
              <a:t>Šta su operaciona istraživanja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(operations research, management science, decision science, operations management)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5752" y="2260121"/>
            <a:ext cx="10363826" cy="234638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Operaciona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RS" dirty="0"/>
              <a:t>ž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, </a:t>
            </a:r>
            <a:r>
              <a:rPr lang="en-US" dirty="0" err="1"/>
              <a:t>kvantitativnih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, </a:t>
            </a:r>
            <a:r>
              <a:rPr lang="en-US" dirty="0" err="1" smtClean="0"/>
              <a:t>pomo</a:t>
            </a:r>
            <a:r>
              <a:rPr lang="sr-Latn-RS" dirty="0"/>
              <a:t>ć</a:t>
            </a:r>
            <a:r>
              <a:rPr lang="en-US" dirty="0" smtClean="0"/>
              <a:t>u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 smtClean="0"/>
              <a:t>odre</a:t>
            </a:r>
            <a:r>
              <a:rPr lang="sr-Latn-RS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najpovoljnije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slo</a:t>
            </a:r>
            <a:r>
              <a:rPr lang="sr-Latn-RS" dirty="0" smtClean="0"/>
              <a:t>ž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sr-Latn-RS" dirty="0" smtClean="0"/>
              <a:t> u različitim oblastima.</a:t>
            </a:r>
          </a:p>
          <a:p>
            <a:pPr algn="just"/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RS" dirty="0" smtClean="0"/>
              <a:t>šenju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dizajnirati</a:t>
            </a:r>
            <a:r>
              <a:rPr lang="en-US" dirty="0"/>
              <a:t> </a:t>
            </a:r>
            <a:r>
              <a:rPr lang="sr-Latn-RS" dirty="0" smtClean="0"/>
              <a:t>i urediti </a:t>
            </a:r>
            <a:r>
              <a:rPr lang="en-US" dirty="0" err="1" smtClean="0"/>
              <a:t>sistem</a:t>
            </a:r>
            <a:r>
              <a:rPr lang="en-US" dirty="0"/>
              <a:t>, </a:t>
            </a:r>
            <a:r>
              <a:rPr lang="en-US" dirty="0" smtClean="0"/>
              <a:t>pod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alokacijom</a:t>
            </a:r>
            <a:r>
              <a:rPr lang="en-US" dirty="0"/>
              <a:t> </a:t>
            </a:r>
            <a:r>
              <a:rPr lang="en-US" dirty="0" err="1"/>
              <a:t>oskudnih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R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75752" y="4606506"/>
            <a:ext cx="1105106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the art of winning wars without actually fighting. – Arthur Clarke</a:t>
            </a:r>
            <a:endParaRPr lang="sr-Latn-RS" sz="2400" b="1" i="1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a scientific method of providing executive departments with a quantitative basis for decision regarding the operations under their control. – Morse and Kimbal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Latn-RS" sz="2400" b="1" i="1" dirty="0" smtClean="0"/>
              <a:t>OR is the art of giving bad answers to problems where othervise worse answers were given. – T.L. Saaty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1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04783"/>
            <a:ext cx="10363826" cy="3424107"/>
          </a:xfrm>
        </p:spPr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RS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 </a:t>
            </a:r>
            <a:r>
              <a:rPr lang="en-US" dirty="0" err="1" smtClean="0"/>
              <a:t>naro</a:t>
            </a:r>
            <a:r>
              <a:rPr lang="sr-Latn-RS" dirty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izr</a:t>
            </a:r>
            <a:r>
              <a:rPr lang="sr-Latn-RS" dirty="0" smtClean="0"/>
              <a:t>Až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/>
              <a:t>nastojanje</a:t>
            </a:r>
            <a:r>
              <a:rPr lang="en-US" dirty="0"/>
              <a:t> da </a:t>
            </a:r>
            <a:r>
              <a:rPr lang="en-US" dirty="0" err="1"/>
              <a:t>doneta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optimalna</a:t>
            </a:r>
            <a:r>
              <a:rPr lang="en-US" dirty="0"/>
              <a:t>, </a:t>
            </a:r>
            <a:r>
              <a:rPr lang="sr-Latn-RS" dirty="0" smtClean="0"/>
              <a:t>tj. </a:t>
            </a:r>
            <a:r>
              <a:rPr lang="en-US" dirty="0" err="1" smtClean="0"/>
              <a:t>takva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sr-Latn-RS" dirty="0" smtClean="0"/>
              <a:t>ć</a:t>
            </a:r>
            <a:r>
              <a:rPr lang="en-US" dirty="0" smtClean="0"/>
              <a:t>e </a:t>
            </a:r>
            <a:r>
              <a:rPr lang="en-US" dirty="0"/>
              <a:t>u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sr-Latn-RS" dirty="0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</a:t>
            </a:r>
            <a:r>
              <a:rPr lang="en-US" dirty="0" err="1" smtClean="0"/>
              <a:t>slo</a:t>
            </a:r>
            <a:r>
              <a:rPr lang="sr-Latn-RS" dirty="0" smtClean="0"/>
              <a:t>ž</a:t>
            </a:r>
            <a:r>
              <a:rPr lang="en-US" dirty="0" err="1" smtClean="0"/>
              <a:t>enija</a:t>
            </a:r>
            <a:r>
              <a:rPr lang="sr-Latn-RS" dirty="0" smtClean="0"/>
              <a:t>, potrebno je više </a:t>
            </a:r>
            <a:r>
              <a:rPr lang="en-US" dirty="0" err="1" smtClean="0"/>
              <a:t>napora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primenu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u </a:t>
            </a:r>
            <a:r>
              <a:rPr lang="en-US" dirty="0" err="1"/>
              <a:t>pripremanju</a:t>
            </a:r>
            <a:r>
              <a:rPr lang="en-US" dirty="0"/>
              <a:t>, 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kvantitativnih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u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 smtClean="0"/>
              <a:t>istra</a:t>
            </a:r>
            <a:r>
              <a:rPr lang="sr-Latn-RS" dirty="0" smtClean="0"/>
              <a:t>ž</a:t>
            </a:r>
            <a:r>
              <a:rPr lang="en-US" dirty="0" err="1" smtClean="0"/>
              <a:t>ivanjima</a:t>
            </a:r>
            <a:r>
              <a:rPr lang="en-US" dirty="0" smtClean="0"/>
              <a:t> se</a:t>
            </a:r>
            <a:r>
              <a:rPr lang="sr-Latn-RS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i="1" dirty="0" err="1" smtClean="0"/>
              <a:t>modela</a:t>
            </a:r>
            <a:r>
              <a:rPr lang="en-US" dirty="0" smtClean="0"/>
              <a:t>. </a:t>
            </a:r>
            <a:r>
              <a:rPr lang="en-US" i="1" dirty="0" err="1" smtClean="0"/>
              <a:t>Ekonomsko-matemati</a:t>
            </a:r>
            <a:r>
              <a:rPr lang="sr-Latn-RS" i="1" dirty="0" smtClean="0"/>
              <a:t>č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/>
              <a:t>model</a:t>
            </a:r>
            <a:r>
              <a:rPr lang="en-US" dirty="0"/>
              <a:t> je </a:t>
            </a:r>
            <a:r>
              <a:rPr lang="en-US" dirty="0" err="1" smtClean="0"/>
              <a:t>upr</a:t>
            </a:r>
            <a:r>
              <a:rPr lang="sr-Latn-RS" dirty="0" smtClean="0"/>
              <a:t>ošć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RS" dirty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 smtClean="0"/>
              <a:t>situacije</a:t>
            </a:r>
            <a:r>
              <a:rPr lang="sr-Latn-RS" dirty="0" smtClean="0"/>
              <a:t>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8022" y="466119"/>
            <a:ext cx="11455879" cy="1106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Šta su operaciona istraživanja</a:t>
            </a:r>
            <a:r>
              <a:rPr lang="en-US" sz="3200" dirty="0" smtClean="0">
                <a:latin typeface="Arial Black" panose="020B0A04020102020204" pitchFamily="34" charset="0"/>
              </a:rPr>
              <a:t>?</a:t>
            </a:r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Istorijski razvoj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Drugi svetski rat – Velika britanija</a:t>
            </a:r>
          </a:p>
          <a:p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iskazane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bile </a:t>
            </a:r>
            <a:r>
              <a:rPr lang="en-US" dirty="0" err="1" smtClean="0"/>
              <a:t>neuskla</a:t>
            </a:r>
            <a:r>
              <a:rPr lang="sr-Latn-RS" dirty="0" smtClean="0"/>
              <a:t>đ</a:t>
            </a:r>
            <a:r>
              <a:rPr lang="en-US" dirty="0" err="1" smtClean="0"/>
              <a:t>en</a:t>
            </a:r>
            <a:r>
              <a:rPr lang="sr-Latn-RS" dirty="0" smtClean="0"/>
              <a:t>E, pa</a:t>
            </a:r>
            <a:r>
              <a:rPr lang="en-US" dirty="0" smtClean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smtClean="0"/>
              <a:t>nu</a:t>
            </a:r>
            <a:r>
              <a:rPr lang="sr-Latn-RS" dirty="0" smtClean="0"/>
              <a:t>ž</a:t>
            </a:r>
            <a:r>
              <a:rPr lang="en-US" dirty="0" smtClean="0"/>
              <a:t>no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rasporediti</a:t>
            </a:r>
            <a:r>
              <a:rPr lang="en-US" dirty="0"/>
              <a:t> </a:t>
            </a:r>
            <a:r>
              <a:rPr lang="en-US" dirty="0" err="1"/>
              <a:t>oskudne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ratne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, da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najpovoljniji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err="1" smtClean="0"/>
              <a:t>Zadu</a:t>
            </a:r>
            <a:r>
              <a:rPr lang="sr-Latn-RS" dirty="0" smtClean="0"/>
              <a:t>žen je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 smtClean="0"/>
              <a:t>nau</a:t>
            </a:r>
            <a:r>
              <a:rPr lang="sr-Latn-RS" dirty="0" smtClean="0"/>
              <a:t>č</a:t>
            </a:r>
            <a:r>
              <a:rPr lang="en-US" dirty="0" err="1" smtClean="0"/>
              <a:t>nika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RS" dirty="0" smtClean="0"/>
              <a:t>č</a:t>
            </a:r>
            <a:r>
              <a:rPr lang="en-US" dirty="0" err="1" smtClean="0"/>
              <a:t>njaka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analiziraju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predloge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organizovanje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vojnih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sr-Latn-RS" dirty="0"/>
              <a:t>š</a:t>
            </a:r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radarskim</a:t>
            </a:r>
            <a:r>
              <a:rPr lang="en-US" dirty="0"/>
              <a:t> </a:t>
            </a:r>
            <a:r>
              <a:rPr lang="en-US" dirty="0" err="1"/>
              <a:t>stanicama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vojnih</a:t>
            </a:r>
            <a:r>
              <a:rPr lang="en-US" dirty="0"/>
              <a:t> </a:t>
            </a:r>
            <a:r>
              <a:rPr lang="en-US" dirty="0" err="1"/>
              <a:t>konvoja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organizovanje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bombardovanja</a:t>
            </a:r>
            <a:r>
              <a:rPr lang="en-US" dirty="0"/>
              <a:t>, </a:t>
            </a:r>
            <a:r>
              <a:rPr lang="en-US" dirty="0" err="1" smtClean="0"/>
              <a:t>protivpodmorni</a:t>
            </a:r>
            <a:r>
              <a:rPr lang="sr-Latn-RS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RS" dirty="0"/>
              <a:t>š</a:t>
            </a:r>
            <a:r>
              <a:rPr lang="en-US" dirty="0" err="1" smtClean="0"/>
              <a:t>tite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miniranja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sr-Latn-RS" dirty="0" smtClean="0"/>
              <a:t>Istraživanje </a:t>
            </a:r>
            <a:r>
              <a:rPr lang="sr-Latn-RS" i="1" dirty="0" smtClean="0"/>
              <a:t>(vojnih) </a:t>
            </a:r>
            <a:r>
              <a:rPr lang="sr-Latn-RS" dirty="0" smtClean="0"/>
              <a:t>operacija</a:t>
            </a:r>
          </a:p>
        </p:txBody>
      </p:sp>
    </p:spTree>
    <p:extLst>
      <p:ext uri="{BB962C8B-B14F-4D97-AF65-F5344CB8AC3E}">
        <p14:creationId xmlns:p14="http://schemas.microsoft.com/office/powerpoint/2010/main" val="137672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Nakon</a:t>
            </a:r>
            <a:r>
              <a:rPr lang="en-US" dirty="0"/>
              <a:t> rata, </a:t>
            </a:r>
            <a:r>
              <a:rPr lang="en-US" dirty="0" err="1"/>
              <a:t>usledio</a:t>
            </a:r>
            <a:r>
              <a:rPr lang="en-US" dirty="0"/>
              <a:t> je period </a:t>
            </a:r>
            <a:r>
              <a:rPr lang="en-US" dirty="0" err="1"/>
              <a:t>ubrzanog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zemalja</a:t>
            </a:r>
            <a:r>
              <a:rPr lang="sr-Latn-RS" dirty="0" smtClean="0"/>
              <a:t>. </a:t>
            </a:r>
            <a:r>
              <a:rPr lang="en-US" dirty="0" err="1"/>
              <a:t>timovi</a:t>
            </a:r>
            <a:r>
              <a:rPr lang="en-US" dirty="0"/>
              <a:t> </a:t>
            </a:r>
            <a:r>
              <a:rPr lang="en-US" dirty="0" err="1"/>
              <a:t>operacionih</a:t>
            </a:r>
            <a:r>
              <a:rPr lang="en-US" dirty="0"/>
              <a:t> </a:t>
            </a:r>
            <a:r>
              <a:rPr lang="en-US" dirty="0" err="1" smtClean="0"/>
              <a:t>istr</a:t>
            </a:r>
            <a:r>
              <a:rPr lang="sr-Latn-RS" dirty="0" smtClean="0"/>
              <a:t>aživača</a:t>
            </a:r>
            <a:r>
              <a:rPr lang="en-US" dirty="0" smtClean="0"/>
              <a:t> </a:t>
            </a:r>
            <a:r>
              <a:rPr lang="en-US" dirty="0" err="1"/>
              <a:t>dobijali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ajniju</a:t>
            </a:r>
            <a:r>
              <a:rPr lang="en-US" dirty="0" smtClean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raspore</a:t>
            </a:r>
            <a:r>
              <a:rPr lang="sr-Latn-RS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oskudnih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oblastima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sr-Latn-RS" dirty="0" smtClean="0"/>
              <a:t>, </a:t>
            </a:r>
            <a:r>
              <a:rPr lang="en-US" dirty="0" err="1" smtClean="0"/>
              <a:t>industriji</a:t>
            </a:r>
            <a:r>
              <a:rPr lang="en-US" dirty="0"/>
              <a:t>, </a:t>
            </a:r>
            <a:r>
              <a:rPr lang="en-US" dirty="0" err="1"/>
              <a:t>poljoprivredi</a:t>
            </a:r>
            <a:r>
              <a:rPr lang="en-US" dirty="0"/>
              <a:t>, </a:t>
            </a:r>
            <a:r>
              <a:rPr lang="en-US" dirty="0" err="1"/>
              <a:t>trgovini</a:t>
            </a:r>
            <a:r>
              <a:rPr lang="en-US" dirty="0"/>
              <a:t>,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 smtClean="0"/>
              <a:t>delatnostima</a:t>
            </a:r>
            <a:r>
              <a:rPr lang="sr-Latn-RS" dirty="0" smtClean="0"/>
              <a:t> </a:t>
            </a:r>
            <a:r>
              <a:rPr lang="en-US" dirty="0" err="1" smtClean="0"/>
              <a:t>dr</a:t>
            </a:r>
            <a:r>
              <a:rPr lang="sr-Latn-RS" dirty="0"/>
              <a:t>ž</a:t>
            </a:r>
            <a:r>
              <a:rPr lang="en-US" dirty="0" err="1" smtClean="0"/>
              <a:t>avnoj</a:t>
            </a:r>
            <a:r>
              <a:rPr lang="en-US" dirty="0" smtClean="0"/>
              <a:t> </a:t>
            </a:r>
            <a:r>
              <a:rPr lang="en-US" dirty="0" err="1"/>
              <a:t>upravi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 smtClean="0"/>
              <a:t>stru</a:t>
            </a:r>
            <a:r>
              <a:rPr lang="sr-Latn-RS" dirty="0"/>
              <a:t>č</a:t>
            </a:r>
            <a:r>
              <a:rPr lang="en-US" dirty="0" err="1" smtClean="0"/>
              <a:t>njaci</a:t>
            </a:r>
            <a:r>
              <a:rPr lang="en-US" dirty="0" smtClean="0"/>
              <a:t> </a:t>
            </a:r>
            <a:r>
              <a:rPr lang="en-US" dirty="0" err="1"/>
              <a:t>smatraju</a:t>
            </a:r>
            <a:r>
              <a:rPr lang="en-US" dirty="0"/>
              <a:t> da je </a:t>
            </a:r>
            <a:r>
              <a:rPr lang="en-US" dirty="0" err="1"/>
              <a:t>linearno</a:t>
            </a:r>
            <a:r>
              <a:rPr lang="en-US" dirty="0"/>
              <a:t> </a:t>
            </a:r>
            <a:r>
              <a:rPr lang="en-US" dirty="0" err="1"/>
              <a:t>programiranje</a:t>
            </a:r>
            <a:r>
              <a:rPr lang="en-US" dirty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najzna</a:t>
            </a:r>
            <a:r>
              <a:rPr lang="sr-Latn-RS" dirty="0"/>
              <a:t>č</a:t>
            </a:r>
            <a:r>
              <a:rPr lang="en-US" dirty="0" err="1" smtClean="0"/>
              <a:t>ajnijih</a:t>
            </a:r>
            <a:r>
              <a:rPr lang="en-US" dirty="0" smtClean="0"/>
              <a:t> </a:t>
            </a:r>
            <a:r>
              <a:rPr lang="en-US" dirty="0" err="1"/>
              <a:t>alata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doprineli</a:t>
            </a:r>
            <a:r>
              <a:rPr lang="en-US" dirty="0"/>
              <a:t> </a:t>
            </a:r>
            <a:r>
              <a:rPr lang="en-US" dirty="0" err="1"/>
              <a:t>privrednom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RS" dirty="0"/>
              <a:t>š</a:t>
            </a:r>
            <a:r>
              <a:rPr lang="en-US" dirty="0" err="1" smtClean="0"/>
              <a:t>tvenom</a:t>
            </a:r>
            <a:r>
              <a:rPr lang="en-US" dirty="0" smtClean="0"/>
              <a:t> </a:t>
            </a:r>
            <a:r>
              <a:rPr lang="en-US" dirty="0" err="1"/>
              <a:t>razvoju</a:t>
            </a:r>
            <a:r>
              <a:rPr lang="en-US" dirty="0"/>
              <a:t> u XX </a:t>
            </a:r>
            <a:r>
              <a:rPr lang="en-US" dirty="0" err="1"/>
              <a:t>veku</a:t>
            </a:r>
            <a:r>
              <a:rPr lang="en-US" dirty="0"/>
              <a:t>.</a:t>
            </a:r>
          </a:p>
          <a:p>
            <a:pPr algn="just"/>
            <a:r>
              <a:rPr lang="sr-Latn-RS" dirty="0" smtClean="0"/>
              <a:t>Osnivači linearnog programiranja</a:t>
            </a:r>
            <a:r>
              <a:rPr lang="en-US" dirty="0" smtClean="0"/>
              <a:t>: </a:t>
            </a:r>
            <a:r>
              <a:rPr lang="sr-Latn-RS" dirty="0"/>
              <a:t>leonid </a:t>
            </a:r>
            <a:r>
              <a:rPr lang="sr-Latn-RS" dirty="0" smtClean="0"/>
              <a:t>kantorovič</a:t>
            </a:r>
            <a:r>
              <a:rPr lang="en-US" dirty="0" smtClean="0"/>
              <a:t> (</a:t>
            </a:r>
            <a:r>
              <a:rPr lang="en-US" dirty="0" err="1" smtClean="0"/>
              <a:t>formulacija</a:t>
            </a:r>
            <a:r>
              <a:rPr lang="en-US" dirty="0" smtClean="0"/>
              <a:t> 1939.)</a:t>
            </a:r>
            <a:r>
              <a:rPr lang="sr-Latn-RS" dirty="0" smtClean="0"/>
              <a:t> </a:t>
            </a:r>
            <a:r>
              <a:rPr lang="en-US" dirty="0" smtClean="0"/>
              <a:t>I </a:t>
            </a:r>
            <a:r>
              <a:rPr lang="sr-Latn-RS" dirty="0" smtClean="0"/>
              <a:t>George b. Dantzig</a:t>
            </a:r>
            <a:r>
              <a:rPr lang="en-US" dirty="0" smtClean="0"/>
              <a:t> (re</a:t>
            </a:r>
            <a:r>
              <a:rPr lang="sr-Latn-RS" dirty="0" smtClean="0"/>
              <a:t>šavanje</a:t>
            </a:r>
            <a:r>
              <a:rPr lang="en-US" dirty="0" smtClean="0"/>
              <a:t>1947.)</a:t>
            </a:r>
            <a:r>
              <a:rPr lang="sr-Latn-R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Istorijski razvoj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Primena metoda operacionih istraživanja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0113" y="2001328"/>
            <a:ext cx="11317857" cy="406304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 smtClean="0"/>
              <a:t>ekonomsko-matemati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 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RS" dirty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</a:t>
            </a:r>
            <a:r>
              <a:rPr lang="en-US" dirty="0" err="1"/>
              <a:t>povezanih</a:t>
            </a:r>
            <a:r>
              <a:rPr lang="en-US" dirty="0"/>
              <a:t> </a:t>
            </a:r>
            <a:r>
              <a:rPr lang="en-US" dirty="0" err="1"/>
              <a:t>faza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-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 smtClean="0"/>
              <a:t>ekonomsko-matemati</a:t>
            </a:r>
            <a:r>
              <a:rPr lang="sr-Latn-R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- </a:t>
            </a:r>
            <a:r>
              <a:rPr lang="en-US" dirty="0" err="1"/>
              <a:t>formalizacija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,</a:t>
            </a:r>
          </a:p>
          <a:p>
            <a:pPr lvl="0"/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- </a:t>
            </a: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, 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RS" dirty="0" smtClean="0"/>
              <a:t>č</a:t>
            </a:r>
            <a:r>
              <a:rPr lang="en-US" dirty="0" err="1" smtClean="0"/>
              <a:t>unarskih</a:t>
            </a:r>
            <a:r>
              <a:rPr lang="en-US" dirty="0" smtClean="0"/>
              <a:t> </a:t>
            </a:r>
            <a:r>
              <a:rPr lang="en-US" dirty="0" err="1"/>
              <a:t>programa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interpretacija</a:t>
            </a:r>
            <a:r>
              <a:rPr lang="en-US" dirty="0"/>
              <a:t>, </a:t>
            </a:r>
            <a:r>
              <a:rPr lang="en-US" dirty="0" err="1"/>
              <a:t>kvalitativna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formulisanje</a:t>
            </a:r>
            <a:r>
              <a:rPr lang="en-US" dirty="0"/>
              <a:t> </a:t>
            </a:r>
            <a:r>
              <a:rPr lang="en-US" dirty="0" err="1"/>
              <a:t>predloga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</a:t>
            </a:r>
          </a:p>
          <a:p>
            <a:pPr lvl="0"/>
            <a:r>
              <a:rPr lang="en-US" dirty="0" err="1" smtClean="0"/>
              <a:t>dono</a:t>
            </a:r>
            <a:r>
              <a:rPr lang="sr-Latn-RS" dirty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realizacija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0"/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 smtClean="0"/>
              <a:t>izvr</a:t>
            </a:r>
            <a:r>
              <a:rPr lang="sr-Latn-RS" dirty="0"/>
              <a:t>š</a:t>
            </a:r>
            <a:r>
              <a:rPr lang="en-US" dirty="0" err="1" smtClean="0"/>
              <a:t>enja</a:t>
            </a:r>
            <a:r>
              <a:rPr lang="en-US" dirty="0"/>
              <a:t>,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predloga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potrebi</a:t>
            </a:r>
            <a:r>
              <a:rPr lang="en-US" dirty="0"/>
              <a:t>, </a:t>
            </a:r>
            <a:r>
              <a:rPr lang="en-US" dirty="0" err="1"/>
              <a:t>preformulisanje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66824"/>
            <a:ext cx="10363825" cy="3824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sr-Latn-RS" dirty="0" smtClean="0"/>
              <a:t>či</a:t>
            </a:r>
            <a:r>
              <a:rPr lang="en-US" dirty="0" smtClean="0"/>
              <a:t>ne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/>
              <a:t>programiranja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č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sr-Latn-RS" dirty="0" smtClean="0"/>
              <a:t>optimizacije</a:t>
            </a:r>
            <a:r>
              <a:rPr lang="en-US" dirty="0" smtClean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 smtClean="0"/>
              <a:t>sadr</a:t>
            </a:r>
            <a:r>
              <a:rPr lang="sr-Latn-RS" dirty="0"/>
              <a:t>ž</a:t>
            </a:r>
            <a:r>
              <a:rPr lang="en-US" dirty="0" smtClean="0"/>
              <a:t>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nenegativnosti</a:t>
            </a:r>
            <a:r>
              <a:rPr lang="sr-Latn-RS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funkciju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 smtClean="0"/>
              <a:t>kriterijuma</a:t>
            </a:r>
            <a:r>
              <a:rPr lang="sr-Latn-RS" dirty="0" smtClean="0"/>
              <a:t>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 algn="just">
              <a:buNone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je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/>
              <a:t> </a:t>
            </a:r>
            <a:r>
              <a:rPr lang="en-US" dirty="0" smtClean="0"/>
              <a:t>re</a:t>
            </a:r>
            <a:r>
              <a:rPr lang="sr-Latn-RS" dirty="0" smtClean="0"/>
              <a:t>šenja i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/>
              <a:t> 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odabrati</a:t>
            </a:r>
            <a:r>
              <a:rPr lang="en-US" dirty="0"/>
              <a:t> </a:t>
            </a:r>
            <a:r>
              <a:rPr lang="en-US" dirty="0" err="1"/>
              <a:t>najefikasnije</a:t>
            </a:r>
            <a:r>
              <a:rPr lang="en-US" dirty="0"/>
              <a:t> (</a:t>
            </a:r>
            <a:r>
              <a:rPr lang="en-US" dirty="0" err="1"/>
              <a:t>optimalno</a:t>
            </a:r>
            <a:r>
              <a:rPr lang="en-US" dirty="0"/>
              <a:t>) </a:t>
            </a:r>
            <a:r>
              <a:rPr lang="en-US" dirty="0" smtClean="0"/>
              <a:t>re</a:t>
            </a:r>
            <a:r>
              <a:rPr lang="sr-Latn-R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sr-Latn-RS" dirty="0"/>
              <a:t>ć</a:t>
            </a:r>
            <a:r>
              <a:rPr lang="en-US" dirty="0" err="1"/>
              <a:t>ih</a:t>
            </a:r>
            <a:r>
              <a:rPr lang="en-US" dirty="0"/>
              <a:t> re</a:t>
            </a:r>
            <a:r>
              <a:rPr lang="sr-Latn-RS" dirty="0"/>
              <a:t>šenja </a:t>
            </a:r>
            <a:r>
              <a:rPr lang="sr-Latn-RS" dirty="0" smtClean="0"/>
              <a:t>obhvata sva rešenja koja zadovoljavaju postavljeni sistem ograničenja.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Modeli programiranja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531224"/>
              </p:ext>
            </p:extLst>
          </p:nvPr>
        </p:nvGraphicFramePr>
        <p:xfrm>
          <a:off x="2087592" y="309259"/>
          <a:ext cx="1143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3" imgW="114201" imgH="190335" progId="Equation.3">
                  <p:embed/>
                </p:oleObj>
              </mc:Choice>
              <mc:Fallback>
                <p:oleObj r:id="rId3" imgW="114201" imgH="19033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92" y="309259"/>
                        <a:ext cx="1143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7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75" y="6044"/>
            <a:ext cx="10364451" cy="1596177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Arial Black" panose="020B0A04020102020204" pitchFamily="34" charset="0"/>
              </a:rPr>
              <a:t>Modeli programiranja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728" y="1199072"/>
            <a:ext cx="1132648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Kompletan</a:t>
            </a:r>
            <a:r>
              <a:rPr lang="en-US" sz="2400" dirty="0"/>
              <a:t> model </a:t>
            </a:r>
            <a:r>
              <a:rPr lang="en-US" sz="2400" dirty="0" err="1"/>
              <a:t>programiranja</a:t>
            </a:r>
            <a:r>
              <a:rPr lang="en-US" sz="2400" dirty="0"/>
              <a:t> u </a:t>
            </a:r>
            <a:r>
              <a:rPr lang="en-US" sz="2400" dirty="0" err="1" smtClean="0"/>
              <a:t>matri</a:t>
            </a:r>
            <a:r>
              <a:rPr lang="sr-Latn-RS" sz="2400" dirty="0" smtClean="0"/>
              <a:t>č</a:t>
            </a:r>
            <a:r>
              <a:rPr lang="en-US" sz="2400" dirty="0" smtClean="0"/>
              <a:t>nom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glasi</a:t>
            </a:r>
            <a:r>
              <a:rPr lang="en-US" sz="2400" dirty="0" smtClean="0"/>
              <a:t>:</a:t>
            </a:r>
            <a:endParaRPr lang="sr-Latn-RS" sz="2400" dirty="0" smtClean="0"/>
          </a:p>
          <a:p>
            <a:endParaRPr lang="en-US" sz="2400" dirty="0"/>
          </a:p>
          <a:p>
            <a:r>
              <a:rPr lang="en-US" sz="2400" u="words" dirty="0"/>
              <a:t>x</a:t>
            </a:r>
            <a:r>
              <a:rPr lang="en-US" sz="2400" dirty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</a:t>
            </a:r>
            <a:r>
              <a:rPr lang="en-US" sz="2400" dirty="0" smtClean="0"/>
              <a:t> </a:t>
            </a:r>
            <a:r>
              <a:rPr lang="en-US" sz="2400" u="words" dirty="0" smtClean="0"/>
              <a:t>0</a:t>
            </a:r>
            <a:endParaRPr lang="en-US" sz="2400" dirty="0"/>
          </a:p>
          <a:p>
            <a:r>
              <a:rPr lang="en-US" sz="2400" u="words" dirty="0"/>
              <a:t>Ax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</a:t>
            </a:r>
            <a:r>
              <a:rPr lang="en-US" sz="2400" dirty="0"/>
              <a:t> </a:t>
            </a:r>
            <a:r>
              <a:rPr lang="en-US" sz="2400" u="words" dirty="0" smtClean="0"/>
              <a:t>b</a:t>
            </a:r>
            <a:endParaRPr lang="en-US" sz="2400" dirty="0"/>
          </a:p>
          <a:p>
            <a:r>
              <a:rPr lang="en-US" sz="2400" u="words" dirty="0" err="1"/>
              <a:t>c</a:t>
            </a:r>
            <a:r>
              <a:rPr lang="en-US" sz="2400" baseline="30000" dirty="0" err="1"/>
              <a:t>T</a:t>
            </a:r>
            <a:r>
              <a:rPr lang="en-US" sz="2400" u="words" dirty="0" err="1"/>
              <a:t>x</a:t>
            </a:r>
            <a:r>
              <a:rPr lang="en-US" sz="2400" dirty="0"/>
              <a:t> = z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r>
              <a:rPr lang="en-US" sz="2400" dirty="0"/>
              <a:t>max	</a:t>
            </a:r>
          </a:p>
          <a:p>
            <a:r>
              <a:rPr lang="en-US" sz="2400" dirty="0" err="1" smtClean="0"/>
              <a:t>Zna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enje</a:t>
            </a:r>
            <a:r>
              <a:rPr lang="en-US" sz="2400" dirty="0" smtClean="0"/>
              <a:t> </a:t>
            </a:r>
            <a:r>
              <a:rPr lang="en-US" sz="2400" dirty="0" err="1"/>
              <a:t>simbola</a:t>
            </a:r>
            <a:r>
              <a:rPr lang="en-US" sz="2400" dirty="0"/>
              <a:t>:</a:t>
            </a:r>
          </a:p>
          <a:p>
            <a:r>
              <a:rPr lang="en-US" sz="2400" u="words" dirty="0" smtClean="0"/>
              <a:t>A</a:t>
            </a:r>
            <a:r>
              <a:rPr lang="en-US" sz="2400" dirty="0" smtClean="0"/>
              <a:t>   </a:t>
            </a:r>
            <a:r>
              <a:rPr lang="en-US" sz="2400" dirty="0"/>
              <a:t>- </a:t>
            </a:r>
            <a:r>
              <a:rPr lang="en-US" sz="2400" dirty="0" err="1"/>
              <a:t>matrica</a:t>
            </a:r>
            <a:r>
              <a:rPr lang="en-US" sz="2400" dirty="0"/>
              <a:t> </a:t>
            </a:r>
            <a:r>
              <a:rPr lang="en-US" sz="2400" dirty="0" err="1" smtClean="0"/>
              <a:t>tehni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kih</a:t>
            </a:r>
            <a:r>
              <a:rPr lang="en-US" sz="2400" dirty="0" smtClean="0"/>
              <a:t> </a:t>
            </a:r>
            <a:r>
              <a:rPr lang="en-US" sz="2400" dirty="0" err="1"/>
              <a:t>koeficijenata</a:t>
            </a:r>
            <a:r>
              <a:rPr lang="en-US" sz="2400" dirty="0"/>
              <a:t> - </a:t>
            </a:r>
            <a:r>
              <a:rPr lang="en-US" sz="2400" dirty="0" err="1"/>
              <a:t>matrica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enja</a:t>
            </a:r>
            <a:r>
              <a:rPr lang="en-US" sz="2400" dirty="0"/>
              <a:t>,</a:t>
            </a:r>
          </a:p>
          <a:p>
            <a:r>
              <a:rPr lang="en-US" sz="2400" u="words" dirty="0" smtClean="0"/>
              <a:t>b</a:t>
            </a:r>
            <a:r>
              <a:rPr lang="en-US" sz="2400" dirty="0" smtClean="0"/>
              <a:t>    </a:t>
            </a:r>
            <a:r>
              <a:rPr lang="en-US" sz="2400" dirty="0"/>
              <a:t>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kapaciteta</a:t>
            </a:r>
            <a:r>
              <a:rPr lang="en-US" sz="2400" dirty="0"/>
              <a:t> 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enja</a:t>
            </a:r>
            <a:r>
              <a:rPr lang="en-US" sz="2400" dirty="0"/>
              <a:t>,</a:t>
            </a:r>
          </a:p>
          <a:p>
            <a:r>
              <a:rPr lang="en-US" sz="2400" u="words" dirty="0" err="1" smtClean="0"/>
              <a:t>c</a:t>
            </a:r>
            <a:r>
              <a:rPr lang="en-US" sz="2400" dirty="0" err="1" smtClean="0"/>
              <a:t>T</a:t>
            </a:r>
            <a:r>
              <a:rPr lang="en-US" sz="2400" dirty="0" smtClean="0"/>
              <a:t>   </a:t>
            </a:r>
            <a:r>
              <a:rPr lang="en-US" sz="2400" dirty="0"/>
              <a:t>-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 smtClean="0"/>
              <a:t>jedini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nih</a:t>
            </a:r>
            <a:r>
              <a:rPr lang="en-US" sz="2400" dirty="0" smtClean="0"/>
              <a:t> </a:t>
            </a:r>
            <a:r>
              <a:rPr lang="en-US" sz="2400" dirty="0" err="1"/>
              <a:t>efekata</a:t>
            </a:r>
            <a:r>
              <a:rPr lang="en-US" sz="2400" dirty="0"/>
              <a:t>  - </a:t>
            </a:r>
            <a:r>
              <a:rPr lang="en-US" sz="2400" dirty="0" err="1"/>
              <a:t>kriterijumski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 smtClean="0"/>
              <a:t>,</a:t>
            </a:r>
            <a:endParaRPr lang="sr-Latn-RS" sz="2400" dirty="0" smtClean="0"/>
          </a:p>
          <a:p>
            <a:endParaRPr lang="sr-Latn-RS" sz="2400" dirty="0" smtClean="0"/>
          </a:p>
          <a:p>
            <a:r>
              <a:rPr lang="en-US" sz="2400" dirty="0" smtClean="0"/>
              <a:t>Na </a:t>
            </a:r>
            <a:r>
              <a:rPr lang="en-US" sz="2400" dirty="0" err="1"/>
              <a:t>osnovu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</a:t>
            </a:r>
            <a:r>
              <a:rPr lang="en-US" sz="2400" u="sng" dirty="0"/>
              <a:t>A</a:t>
            </a:r>
            <a:r>
              <a:rPr lang="en-US" sz="2400" dirty="0"/>
              <a:t>, </a:t>
            </a:r>
            <a:r>
              <a:rPr lang="en-US" sz="2400" u="sng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u="sng" dirty="0" err="1"/>
              <a:t>c</a:t>
            </a:r>
            <a:r>
              <a:rPr lang="en-US" sz="2400" dirty="0" err="1"/>
              <a:t>T</a:t>
            </a:r>
            <a:r>
              <a:rPr lang="en-US" sz="2400" dirty="0"/>
              <a:t> </a:t>
            </a:r>
            <a:r>
              <a:rPr lang="en-US" sz="2400" dirty="0" err="1"/>
              <a:t>potrebno</a:t>
            </a:r>
            <a:r>
              <a:rPr lang="en-US" sz="2400" dirty="0"/>
              <a:t> je </a:t>
            </a:r>
            <a:r>
              <a:rPr lang="en-US" sz="2400" dirty="0" err="1"/>
              <a:t>odrediti</a:t>
            </a:r>
            <a:r>
              <a:rPr lang="en-US" sz="2400" dirty="0"/>
              <a:t> </a:t>
            </a:r>
            <a:r>
              <a:rPr lang="en-US" sz="2400" dirty="0" err="1" smtClean="0"/>
              <a:t>koli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ine</a:t>
            </a:r>
            <a:r>
              <a:rPr lang="en-US" sz="2400" dirty="0" smtClean="0"/>
              <a:t> </a:t>
            </a:r>
            <a:r>
              <a:rPr lang="en-US" sz="2400" dirty="0" err="1"/>
              <a:t>x</a:t>
            </a:r>
            <a:r>
              <a:rPr lang="en-US" sz="2400" baseline="-25000" dirty="0" err="1"/>
              <a:t>j</a:t>
            </a:r>
            <a:r>
              <a:rPr lang="en-US" sz="2400" dirty="0"/>
              <a:t> j-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proizvoda</a:t>
            </a:r>
            <a:r>
              <a:rPr lang="en-US" sz="2400" dirty="0"/>
              <a:t>, j=1,2,...,n, </a:t>
            </a:r>
            <a:r>
              <a:rPr lang="en-US" sz="2400" dirty="0" err="1"/>
              <a:t>tako</a:t>
            </a:r>
            <a:r>
              <a:rPr lang="en-US" sz="2400" dirty="0"/>
              <a:t> da </a:t>
            </a:r>
            <a:r>
              <a:rPr lang="en-US" sz="2400" dirty="0" err="1"/>
              <a:t>ukupan</a:t>
            </a:r>
            <a:r>
              <a:rPr lang="en-US" sz="2400" dirty="0"/>
              <a:t> </a:t>
            </a:r>
            <a:r>
              <a:rPr lang="en-US" sz="2400" dirty="0" err="1"/>
              <a:t>prihod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maksimalan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 smtClean="0"/>
              <a:t>ograni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avaju</a:t>
            </a:r>
            <a:r>
              <a:rPr lang="sr-Latn-RS" sz="2400" dirty="0"/>
              <a:t>ć</a:t>
            </a:r>
            <a:r>
              <a:rPr lang="en-US" sz="2400" dirty="0" err="1" smtClean="0"/>
              <a:t>ih</a:t>
            </a:r>
            <a:r>
              <a:rPr lang="en-US" sz="2400" dirty="0" smtClean="0"/>
              <a:t> </a:t>
            </a:r>
            <a:r>
              <a:rPr lang="en-US" sz="2400" dirty="0" err="1"/>
              <a:t>uslova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</a:t>
            </a:r>
            <a:r>
              <a:rPr lang="sr-Latn-RS" sz="2400" dirty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kriterijuma</a:t>
            </a:r>
            <a:r>
              <a:rPr lang="en-US" sz="2400" dirty="0" smtClean="0"/>
              <a:t> </a:t>
            </a:r>
            <a:r>
              <a:rPr lang="en-US" sz="2400" dirty="0" err="1" smtClean="0"/>
              <a:t>izra</a:t>
            </a:r>
            <a:r>
              <a:rPr lang="sr-Latn-RS" sz="2400" dirty="0" smtClean="0"/>
              <a:t>ž</a:t>
            </a:r>
            <a:r>
              <a:rPr lang="en-US" sz="2400" dirty="0" err="1" smtClean="0"/>
              <a:t>eni</a:t>
            </a:r>
            <a:r>
              <a:rPr lang="en-US" sz="2400" dirty="0" smtClean="0"/>
              <a:t> </a:t>
            </a:r>
            <a:r>
              <a:rPr lang="en-US" sz="2400" dirty="0" err="1"/>
              <a:t>linearnim</a:t>
            </a:r>
            <a:r>
              <a:rPr lang="en-US" sz="2400" dirty="0"/>
              <a:t> </a:t>
            </a:r>
            <a:r>
              <a:rPr lang="en-US" sz="2400" dirty="0" err="1" smtClean="0"/>
              <a:t>matemati</a:t>
            </a:r>
            <a:r>
              <a:rPr lang="sr-Latn-RS" sz="2400" dirty="0" smtClean="0"/>
              <a:t>č</a:t>
            </a:r>
            <a:r>
              <a:rPr lang="en-US" sz="2400" dirty="0" err="1" smtClean="0"/>
              <a:t>kim</a:t>
            </a:r>
            <a:r>
              <a:rPr lang="en-US" sz="2400" dirty="0" smtClean="0"/>
              <a:t> </a:t>
            </a:r>
            <a:r>
              <a:rPr lang="en-US" sz="2400" dirty="0" err="1"/>
              <a:t>relacijama</a:t>
            </a:r>
            <a:r>
              <a:rPr lang="en-US" sz="2400" dirty="0"/>
              <a:t>, </a:t>
            </a:r>
            <a:r>
              <a:rPr lang="en-US" sz="2400" dirty="0" err="1"/>
              <a:t>tada</a:t>
            </a:r>
            <a:r>
              <a:rPr lang="en-US" sz="2400" dirty="0"/>
              <a:t> se </a:t>
            </a:r>
            <a:r>
              <a:rPr lang="en-US" sz="2400" dirty="0" err="1"/>
              <a:t>radi</a:t>
            </a:r>
            <a:r>
              <a:rPr lang="en-US" sz="2400" dirty="0"/>
              <a:t> o </a:t>
            </a:r>
            <a:r>
              <a:rPr lang="en-US" sz="2400" dirty="0" err="1"/>
              <a:t>linearnom</a:t>
            </a:r>
            <a:r>
              <a:rPr lang="en-US" sz="2400" dirty="0"/>
              <a:t> </a:t>
            </a:r>
            <a:r>
              <a:rPr lang="en-US" sz="2400" dirty="0" err="1" smtClean="0"/>
              <a:t>programiranju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02222"/>
            <a:ext cx="10363826" cy="418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Linearnost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avaju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definisani</a:t>
            </a:r>
            <a:r>
              <a:rPr lang="en-US" dirty="0"/>
              <a:t> </a:t>
            </a:r>
            <a:r>
              <a:rPr lang="en-US" dirty="0" err="1"/>
              <a:t>linearnim</a:t>
            </a:r>
            <a:r>
              <a:rPr lang="en-US" dirty="0"/>
              <a:t> </a:t>
            </a:r>
            <a:r>
              <a:rPr lang="en-US" dirty="0" err="1" smtClean="0"/>
              <a:t>matemati</a:t>
            </a:r>
            <a:r>
              <a:rPr lang="sr-Latn-RS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relacijama</a:t>
            </a:r>
            <a:r>
              <a:rPr lang="en-US" dirty="0" smtClean="0"/>
              <a:t>.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ekstremne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u LP </a:t>
            </a:r>
            <a:r>
              <a:rPr lang="en-US" dirty="0" err="1" smtClean="0"/>
              <a:t>razlikujemo</a:t>
            </a:r>
            <a:r>
              <a:rPr lang="en-US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en-US" b="1" i="1" dirty="0" smtClean="0"/>
              <a:t>op</a:t>
            </a:r>
            <a:r>
              <a:rPr lang="sr-Latn-RS" b="1" i="1" dirty="0" smtClean="0"/>
              <a:t>š</a:t>
            </a:r>
            <a:r>
              <a:rPr lang="en-US" b="1" i="1" dirty="0" err="1" smtClean="0"/>
              <a:t>ti</a:t>
            </a:r>
            <a:r>
              <a:rPr lang="en-US" b="1" i="1" dirty="0" smtClean="0"/>
              <a:t> </a:t>
            </a:r>
            <a:r>
              <a:rPr lang="en-US" b="1" i="1" dirty="0"/>
              <a:t>problem </a:t>
            </a:r>
            <a:r>
              <a:rPr lang="en-US" b="1" i="1" dirty="0" err="1"/>
              <a:t>maksimuma</a:t>
            </a:r>
            <a:r>
              <a:rPr lang="en-US" b="1" i="1" dirty="0"/>
              <a:t> </a:t>
            </a:r>
            <a:r>
              <a:rPr lang="sr-Latn-RS" dirty="0"/>
              <a:t> </a:t>
            </a:r>
            <a:r>
              <a:rPr lang="sr-Latn-RS" dirty="0" smtClean="0"/>
              <a:t>                                           </a:t>
            </a:r>
            <a:r>
              <a:rPr lang="en-US" b="1" i="1" dirty="0"/>
              <a:t>op</a:t>
            </a:r>
            <a:r>
              <a:rPr lang="sr-Latn-RS" b="1" i="1" dirty="0"/>
              <a:t>š</a:t>
            </a:r>
            <a:r>
              <a:rPr lang="en-US" b="1" i="1" dirty="0" err="1"/>
              <a:t>ti</a:t>
            </a:r>
            <a:r>
              <a:rPr lang="en-US" b="1" i="1" dirty="0"/>
              <a:t> problem </a:t>
            </a:r>
            <a:r>
              <a:rPr lang="en-US" b="1" i="1" dirty="0" err="1"/>
              <a:t>minimuma</a:t>
            </a:r>
            <a:r>
              <a:rPr lang="sr-Latn-RS" b="1" i="1" dirty="0" smtClean="0"/>
              <a:t>.</a:t>
            </a:r>
            <a:endParaRPr lang="en-US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3775" y="604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>
                <a:latin typeface="Arial Black" panose="020B0A04020102020204" pitchFamily="34" charset="0"/>
              </a:rPr>
              <a:t>Linearno programiranje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7947" y="3968150"/>
            <a:ext cx="2907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0</a:t>
            </a:r>
            <a:endParaRPr lang="en-US" sz="3200" dirty="0"/>
          </a:p>
          <a:p>
            <a:r>
              <a:rPr lang="en-US" sz="3200" u="sng" dirty="0"/>
              <a:t>Ax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b</a:t>
            </a:r>
            <a:endParaRPr lang="en-US" sz="3200" dirty="0"/>
          </a:p>
          <a:p>
            <a:r>
              <a:rPr lang="en-US" sz="3200" u="sng" dirty="0" err="1"/>
              <a:t>c</a:t>
            </a:r>
            <a:r>
              <a:rPr lang="en-US" sz="3200" baseline="30000" dirty="0" err="1"/>
              <a:t>T</a:t>
            </a:r>
            <a:r>
              <a:rPr lang="en-US" sz="3200" u="sng" dirty="0" err="1"/>
              <a:t>x</a:t>
            </a:r>
            <a:r>
              <a:rPr lang="en-US" sz="3200" dirty="0"/>
              <a:t> = z </a:t>
            </a:r>
            <a:r>
              <a:rPr lang="en-US" sz="3200" dirty="0">
                <a:sym typeface="Symbol" panose="05050102010706020507" pitchFamily="18" charset="2"/>
              </a:rPr>
              <a:t></a:t>
            </a:r>
            <a:r>
              <a:rPr lang="en-US" sz="3200" dirty="0"/>
              <a:t> min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026" y="3968150"/>
            <a:ext cx="2907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sng" dirty="0"/>
              <a:t>0</a:t>
            </a:r>
            <a:endParaRPr lang="en-US" sz="3200" dirty="0"/>
          </a:p>
          <a:p>
            <a:r>
              <a:rPr lang="en-US" sz="3200" u="sng" dirty="0"/>
              <a:t>Ax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</a:t>
            </a:r>
            <a:r>
              <a:rPr lang="en-US" sz="3200" dirty="0"/>
              <a:t> </a:t>
            </a:r>
            <a:r>
              <a:rPr lang="en-US" sz="3200" u="sng" dirty="0"/>
              <a:t>b</a:t>
            </a:r>
            <a:endParaRPr lang="en-US" sz="3200" dirty="0"/>
          </a:p>
          <a:p>
            <a:r>
              <a:rPr lang="en-US" sz="3200" u="sng" dirty="0" err="1"/>
              <a:t>c</a:t>
            </a:r>
            <a:r>
              <a:rPr lang="en-US" sz="3200" baseline="30000" dirty="0" err="1"/>
              <a:t>T</a:t>
            </a:r>
            <a:r>
              <a:rPr lang="en-US" sz="3200" u="sng" dirty="0" err="1"/>
              <a:t>x</a:t>
            </a:r>
            <a:r>
              <a:rPr lang="en-US" sz="3200" dirty="0"/>
              <a:t> = z </a:t>
            </a:r>
            <a:r>
              <a:rPr lang="en-US" sz="3200" dirty="0">
                <a:sym typeface="Symbol" panose="05050102010706020507" pitchFamily="18" charset="2"/>
              </a:rPr>
              <a:t></a:t>
            </a:r>
            <a:r>
              <a:rPr lang="en-US" sz="3200" dirty="0"/>
              <a:t> max</a:t>
            </a:r>
          </a:p>
        </p:txBody>
      </p:sp>
      <p:sp>
        <p:nvSpPr>
          <p:cNvPr id="7" name="Oval 6"/>
          <p:cNvSpPr/>
          <p:nvPr/>
        </p:nvSpPr>
        <p:spPr>
          <a:xfrm>
            <a:off x="1475117" y="4520242"/>
            <a:ext cx="465826" cy="5175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29909" y="4528694"/>
            <a:ext cx="465826" cy="5175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25947" y="5080960"/>
            <a:ext cx="948906" cy="4309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63487" y="5089237"/>
            <a:ext cx="948906" cy="4309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56799" y="5852299"/>
            <a:ext cx="496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Arial Black" panose="020B0A04020102020204" pitchFamily="34" charset="0"/>
                <a:cs typeface="Arial" panose="020B0604020202020204" pitchFamily="34" charset="0"/>
              </a:rPr>
              <a:t>KANONSKI OBLIK MODELA</a:t>
            </a:r>
            <a:endParaRPr 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57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112</TotalTime>
  <Words>754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Symbol</vt:lpstr>
      <vt:lpstr>Tw Cen MT</vt:lpstr>
      <vt:lpstr>Droplet</vt:lpstr>
      <vt:lpstr>Equation.3</vt:lpstr>
      <vt:lpstr>MODELI I METODI ODLUČIVANJA</vt:lpstr>
      <vt:lpstr>Šta su operaciona istraživanja?  (operations research, management science, decision science, operations management)</vt:lpstr>
      <vt:lpstr> </vt:lpstr>
      <vt:lpstr>Istorijski razvoj operacionih istraživanja</vt:lpstr>
      <vt:lpstr>Istorijski razvoj operacionih istraživanja</vt:lpstr>
      <vt:lpstr>Primena metoda operacionih istraživanja</vt:lpstr>
      <vt:lpstr>Modeli programiranja</vt:lpstr>
      <vt:lpstr>Modeli programiranja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KVANTITATIVNI METODI U EKONOMIJI</dc:title>
  <dc:creator>korisnik</dc:creator>
  <cp:lastModifiedBy>korisnik</cp:lastModifiedBy>
  <cp:revision>35</cp:revision>
  <dcterms:created xsi:type="dcterms:W3CDTF">2019-10-12T09:00:18Z</dcterms:created>
  <dcterms:modified xsi:type="dcterms:W3CDTF">2019-10-14T11:19:09Z</dcterms:modified>
</cp:coreProperties>
</file>