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377" r:id="rId4"/>
    <p:sldId id="378" r:id="rId5"/>
    <p:sldId id="419" r:id="rId6"/>
    <p:sldId id="420" r:id="rId7"/>
    <p:sldId id="421" r:id="rId8"/>
    <p:sldId id="380" r:id="rId9"/>
    <p:sldId id="381" r:id="rId10"/>
    <p:sldId id="382" r:id="rId11"/>
    <p:sldId id="383" r:id="rId12"/>
    <p:sldId id="385" r:id="rId13"/>
    <p:sldId id="389" r:id="rId14"/>
    <p:sldId id="391" r:id="rId15"/>
    <p:sldId id="393" r:id="rId16"/>
    <p:sldId id="394" r:id="rId17"/>
    <p:sldId id="398" r:id="rId18"/>
    <p:sldId id="400" r:id="rId19"/>
    <p:sldId id="401" r:id="rId20"/>
    <p:sldId id="402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166E"/>
    <a:srgbClr val="B2B2B2"/>
    <a:srgbClr val="692AA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69" d="100"/>
          <a:sy n="69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D57D27-9CB4-404A-B59C-442059510D9E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DDF2C5-FB72-422A-BA5A-75C0170C5A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2566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6" name="Picture 44" descr="e_1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4461"/>
          <a:stretch>
            <a:fillRect/>
          </a:stretch>
        </p:blipFill>
        <p:spPr bwMode="auto">
          <a:xfrm>
            <a:off x="0" y="0"/>
            <a:ext cx="9144000" cy="5157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117" name="Rectangle 45"/>
          <p:cNvSpPr>
            <a:spLocks noChangeArrowheads="1"/>
          </p:cNvSpPr>
          <p:nvPr userDrawn="1"/>
        </p:nvSpPr>
        <p:spPr bwMode="ltGray">
          <a:xfrm>
            <a:off x="0" y="6611938"/>
            <a:ext cx="9144000" cy="260350"/>
          </a:xfrm>
          <a:prstGeom prst="rect">
            <a:avLst/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86200" y="1371600"/>
            <a:ext cx="4876800" cy="3276600"/>
          </a:xfrm>
          <a:effectLst>
            <a:outerShdw dist="53882" dir="2700000" algn="ctr" rotWithShape="0">
              <a:schemeClr val="tx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algn="r">
              <a:defRPr sz="4000">
                <a:solidFill>
                  <a:srgbClr val="FFFFCC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752600" y="5638800"/>
            <a:ext cx="6172200" cy="4572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5943600" y="6486525"/>
            <a:ext cx="2895600" cy="2984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Company Logo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3276600" y="6480175"/>
            <a:ext cx="2133600" cy="2921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FA3CDC2-D1DC-4F56-8C6B-37CA7E26FB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617968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07645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76950" cy="6172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5943600" y="6486525"/>
            <a:ext cx="2895600" cy="2984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Company Logo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3276600" y="6480175"/>
            <a:ext cx="2133600" cy="2921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2E057CE-9C80-4C93-9997-473681B66F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1400899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05800" cy="563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295400"/>
            <a:ext cx="8153400" cy="50292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5943600" y="6486525"/>
            <a:ext cx="2895600" cy="2984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Company Logo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3276600" y="6480175"/>
            <a:ext cx="2133600" cy="2921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0357CFE-20D5-4382-B7F4-96F8A9B684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048056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81374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5943600" y="6486525"/>
            <a:ext cx="2895600" cy="2984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Company Logo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3276600" y="6480175"/>
            <a:ext cx="2133600" cy="2921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F674C47-587E-4579-9133-5BC0C6E69E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196837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00500" cy="5029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95400"/>
            <a:ext cx="4000500" cy="5029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5943600" y="6486525"/>
            <a:ext cx="2895600" cy="2984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3276600" y="6480175"/>
            <a:ext cx="2133600" cy="2921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449E338-4F10-4D3D-B066-09785B7722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218762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5943600" y="6486525"/>
            <a:ext cx="2895600" cy="2984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Company Logo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3276600" y="6480175"/>
            <a:ext cx="2133600" cy="2921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CD482AA-D025-4684-9C34-CA519ACB04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399162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5943600" y="6486525"/>
            <a:ext cx="2895600" cy="2984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Company Logo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3276600" y="6480175"/>
            <a:ext cx="2133600" cy="2921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28F1AF0-67F3-4AB8-844B-8BF74C158E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845754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5943600" y="6486525"/>
            <a:ext cx="2895600" cy="2984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Company Logo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3276600" y="6480175"/>
            <a:ext cx="2133600" cy="2921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94B03DB-478F-4A5E-9086-672E0C4208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935621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5943600" y="6486525"/>
            <a:ext cx="2895600" cy="2984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3276600" y="6480175"/>
            <a:ext cx="2133600" cy="2921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BF4B62A-19A0-471F-BFF9-F4CC273D0D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233876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5943600" y="6486525"/>
            <a:ext cx="2895600" cy="2984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3276600" y="6480175"/>
            <a:ext cx="2133600" cy="2921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62901F1-A1B9-4F2E-BA81-221564785B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742331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7" name="Picture 43" descr="e_11p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36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1534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457200" y="152400"/>
            <a:ext cx="83058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2B166E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45791" dir="2021404" algn="ctr" rotWithShape="0">
                    <a:schemeClr val="tx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0" y="6553200"/>
            <a:ext cx="91440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err="1" smtClean="0">
                <a:solidFill>
                  <a:srgbClr val="2B166E"/>
                </a:solidFill>
                <a:latin typeface="Bauhaus 93" panose="04030905020B02020C02" pitchFamily="82" charset="0"/>
              </a:rPr>
              <a:t>Prof.dr</a:t>
            </a:r>
            <a:r>
              <a:rPr lang="en-US" sz="1100" b="1" dirty="0" smtClean="0">
                <a:solidFill>
                  <a:srgbClr val="2B166E"/>
                </a:solidFill>
                <a:latin typeface="Bauhaus 93" panose="04030905020B02020C02" pitchFamily="82" charset="0"/>
              </a:rPr>
              <a:t>. </a:t>
            </a:r>
            <a:r>
              <a:rPr lang="en-US" sz="1100" b="1" dirty="0" err="1" smtClean="0">
                <a:solidFill>
                  <a:srgbClr val="2B166E"/>
                </a:solidFill>
                <a:latin typeface="Bauhaus 93" panose="04030905020B02020C02" pitchFamily="82" charset="0"/>
              </a:rPr>
              <a:t>Brikend</a:t>
            </a:r>
            <a:r>
              <a:rPr lang="en-US" sz="1100" b="1" dirty="0" smtClean="0">
                <a:solidFill>
                  <a:srgbClr val="2B166E"/>
                </a:solidFill>
                <a:latin typeface="Bauhaus 93" panose="04030905020B02020C02" pitchFamily="82" charset="0"/>
              </a:rPr>
              <a:t> Aziri</a:t>
            </a:r>
            <a:r>
              <a:rPr lang="en-US" sz="1100" b="1" baseline="0" dirty="0" smtClean="0">
                <a:solidFill>
                  <a:srgbClr val="2B166E"/>
                </a:solidFill>
                <a:latin typeface="Bauhaus 93" panose="04030905020B02020C02" pitchFamily="82" charset="0"/>
              </a:rPr>
              <a:t> / </a:t>
            </a:r>
            <a:r>
              <a:rPr lang="en-US" sz="1100" b="1" baseline="0" dirty="0" err="1" smtClean="0">
                <a:solidFill>
                  <a:srgbClr val="2B166E"/>
                </a:solidFill>
                <a:latin typeface="Bauhaus 93" panose="04030905020B02020C02" pitchFamily="82" charset="0"/>
              </a:rPr>
              <a:t>Bazat</a:t>
            </a:r>
            <a:r>
              <a:rPr lang="en-US" sz="1100" b="1" baseline="0" dirty="0" smtClean="0">
                <a:solidFill>
                  <a:srgbClr val="2B166E"/>
                </a:solidFill>
                <a:latin typeface="Bauhaus 93" panose="04030905020B02020C02" pitchFamily="82" charset="0"/>
              </a:rPr>
              <a:t> e </a:t>
            </a:r>
            <a:r>
              <a:rPr lang="en-US" sz="1100" b="1" baseline="0" dirty="0" err="1" smtClean="0">
                <a:solidFill>
                  <a:srgbClr val="2B166E"/>
                </a:solidFill>
                <a:latin typeface="Bauhaus 93" panose="04030905020B02020C02" pitchFamily="82" charset="0"/>
              </a:rPr>
              <a:t>menaxhimit</a:t>
            </a:r>
            <a:r>
              <a:rPr lang="en-US" sz="1100" b="1" baseline="0" dirty="0" smtClean="0">
                <a:solidFill>
                  <a:srgbClr val="2B166E"/>
                </a:solidFill>
                <a:latin typeface="Bauhaus 93" panose="04030905020B02020C02" pitchFamily="82" charset="0"/>
              </a:rPr>
              <a:t> / Moduli 1 / </a:t>
            </a:r>
            <a:r>
              <a:rPr lang="en-US" sz="1100" b="1" baseline="0" dirty="0" err="1" smtClean="0">
                <a:solidFill>
                  <a:srgbClr val="2B166E"/>
                </a:solidFill>
                <a:latin typeface="Bauhaus 93" panose="04030905020B02020C02" pitchFamily="82" charset="0"/>
              </a:rPr>
              <a:t>Themelet</a:t>
            </a:r>
            <a:r>
              <a:rPr lang="en-US" sz="1100" b="1" baseline="0" dirty="0" smtClean="0">
                <a:solidFill>
                  <a:srgbClr val="2B166E"/>
                </a:solidFill>
                <a:latin typeface="Bauhaus 93" panose="04030905020B02020C02" pitchFamily="82" charset="0"/>
              </a:rPr>
              <a:t> </a:t>
            </a:r>
            <a:r>
              <a:rPr lang="en-US" sz="1100" b="1" baseline="0" dirty="0" err="1" smtClean="0">
                <a:solidFill>
                  <a:srgbClr val="2B166E"/>
                </a:solidFill>
                <a:latin typeface="Bauhaus 93" panose="04030905020B02020C02" pitchFamily="82" charset="0"/>
              </a:rPr>
              <a:t>nismëtare</a:t>
            </a:r>
            <a:r>
              <a:rPr lang="en-US" sz="1100" b="1" baseline="0" dirty="0" smtClean="0">
                <a:solidFill>
                  <a:srgbClr val="2B166E"/>
                </a:solidFill>
                <a:latin typeface="Bauhaus 93" panose="04030905020B02020C02" pitchFamily="82" charset="0"/>
              </a:rPr>
              <a:t> </a:t>
            </a:r>
            <a:r>
              <a:rPr lang="en-US" sz="1100" b="1" baseline="0" dirty="0" err="1" smtClean="0">
                <a:solidFill>
                  <a:srgbClr val="2B166E"/>
                </a:solidFill>
                <a:latin typeface="Bauhaus 93" panose="04030905020B02020C02" pitchFamily="82" charset="0"/>
              </a:rPr>
              <a:t>të</a:t>
            </a:r>
            <a:r>
              <a:rPr lang="en-US" sz="1100" b="1" baseline="0" dirty="0" smtClean="0">
                <a:solidFill>
                  <a:srgbClr val="2B166E"/>
                </a:solidFill>
                <a:latin typeface="Bauhaus 93" panose="04030905020B02020C02" pitchFamily="82" charset="0"/>
              </a:rPr>
              <a:t> </a:t>
            </a:r>
            <a:r>
              <a:rPr lang="en-US" sz="1100" b="1" baseline="0" dirty="0" err="1" smtClean="0">
                <a:solidFill>
                  <a:srgbClr val="2B166E"/>
                </a:solidFill>
                <a:latin typeface="Bauhaus 93" panose="04030905020B02020C02" pitchFamily="82" charset="0"/>
              </a:rPr>
              <a:t>menaxhimit</a:t>
            </a:r>
            <a:endParaRPr lang="en-US" sz="1100" b="1" dirty="0">
              <a:solidFill>
                <a:srgbClr val="2B166E"/>
              </a:solidFill>
              <a:latin typeface="Bauhaus 93" panose="04030905020B02020C02" pitchFamily="8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v"/>
        <a:defRPr sz="2800" b="1" kern="1200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www.google.mk/url?sa=i&amp;rct=j&amp;q=&amp;esrc=s&amp;frm=1&amp;source=images&amp;cd=&amp;cad=rja&amp;docid=CjhP_0orvkGwrM&amp;tbnid=cbGQ2_6w8CHu-M:&amp;ved=0CAUQjRw&amp;url=http://tr.123rf.com/photo_15142351_a-a-a-a-a-a-a-a-adama-a-afa-ala-a-a-a-an-a-a-a-a-afa-i-ofis-meslektaa-a-a-a-m-a-a-a-a-yeri-afa-ala-a.html&amp;ei=P8BFUr_0DYLcswb1nIGYCg&amp;bvm=bv.53217764,d.Yms&amp;psig=AFQjCNEDz3t43MqGKbKQvlwJVmaHKoCaNQ&amp;ust=1380389287843709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www.google.com/url?sa=i&amp;source=images&amp;cd=&amp;cad=rja&amp;docid=X5tqGDuFjxSAEM&amp;tbnid=CxBoV9yxThnw7M:&amp;ved=0CAgQjRw4Dg&amp;url=https://communities.bmc.com/groups/french-bmc-user-group/blog/2013/06/07/testez-vos-connaissances&amp;ei=1BgKU-DML4irtAbojYCgBA&amp;psig=AFQjCNGvkx53u-S6JI9CsY4s3NfwbWmMpg&amp;ust=1393257044855621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//upload.wikimedia.org/wikipedia/commons/9/94/Therblig_(English).sv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stiopolis.com/recursos2/documentos/fulldocs/ger/evopen3.gif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http://images.google.com/images?q=tbn:3SCFim9QRetxEM:http://www.gestiopolis.com/recursos2/documentos/fulldocs/ger/evopen3.gif" TargetMode="Externa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www.google.com/url?sa=i&amp;rct=j&amp;q=&amp;esrc=s&amp;frm=1&amp;source=images&amp;cd=&amp;cad=rja&amp;docid=F3mBe3vN900bgM&amp;tbnid=dFQls4UAWzKO1M:&amp;ved=0CAUQjRw&amp;url=http://harpers.org/blog/2008/06/weber-on-the-political-vocation/&amp;ei=yitFUu2HEoTItAaqoID4Dw&amp;bvm=bv.53217764,d.Yms&amp;psig=AFQjCNEGb0HQLnZe9Ma1q8hoO5I-sfgUhg&amp;ust=1380351300187182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www.google.com/url?sa=i&amp;rct=j&amp;q=&amp;esrc=s&amp;frm=1&amp;source=images&amp;cd=&amp;cad=rja&amp;docid=C9gSttwVtEpwMM&amp;tbnid=2mC5g6ZQhKFAEM:&amp;ved=0CAUQjRw&amp;url=http://www.sxc.hu/photo/1147438&amp;ei=aMVFUtyeF4WptAbMu4DwBA&amp;psig=AFQjCNFMyf4-nXRdsUF2A-guRMdWtuPVIw&amp;ust=1380390614381778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image" Target="../media/image7.wmf"/><Relationship Id="rId7" Type="http://schemas.openxmlformats.org/officeDocument/2006/relationships/image" Target="../media/image11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1/18/Henry_ford_1919.jpg" TargetMode="External"/><Relationship Id="rId7" Type="http://schemas.openxmlformats.org/officeDocument/2006/relationships/image" Target="../media/image21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google.com/imgres?imgurl=http://www.musclecarclub.com/other-cars/classic/ford-model-t/images/ford-model-t-1a.jpg&amp;imgrefurl=http://www.musclecarclub.com/other-cars/classic/ford-model-t/ford-model-t.shtml&amp;h=303&amp;w=483&amp;sz=34&amp;hl=en&amp;start=1&amp;usg=__gdMFjso6V6ohIWw8uH_AoQ4LEgg=&amp;tbnid=XipEfZvsX4jfMM:&amp;tbnh=81&amp;tbnw=129&amp;prev=/images?q=henry+ford+model+t&amp;gbv=2&amp;hl=en&amp;sa=X" TargetMode="External"/><Relationship Id="rId5" Type="http://schemas.openxmlformats.org/officeDocument/2006/relationships/image" Target="../media/image20.jpeg"/><Relationship Id="rId4" Type="http://schemas.openxmlformats.org/officeDocument/2006/relationships/hyperlink" Target="http://images.google.com/imgres?imgurl=http://upload.wikimedia.org/wikipedia/commons/1/18/Henry_ford_1919.jpg&amp;imgrefurl=http://commons.wikimedia.org/wiki/Image:Henry_ford_1919.jpg&amp;h=2226&amp;w=1744&amp;sz=1618&amp;hl=en&amp;start=2&amp;usg=__6T4WJH_DLtJZgY71bCL5aQkfnKU=&amp;tbnid=H5FwL93IshIBZM:&amp;tbnh=150&amp;tbnw=118&amp;prev=/images?q=henry+ford&amp;gbv=2&amp;hl=en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191000" y="1575514"/>
            <a:ext cx="4953000" cy="3048000"/>
          </a:xfrm>
        </p:spPr>
        <p:txBody>
          <a:bodyPr/>
          <a:lstStyle/>
          <a:p>
            <a:pPr algn="ctr"/>
            <a:r>
              <a:rPr lang="en-US" altLang="en-US" sz="4400" dirty="0" smtClean="0">
                <a:solidFill>
                  <a:schemeClr val="bg1"/>
                </a:solidFill>
              </a:rPr>
              <a:t>ZHVILLIMI I TEORISË DHE PRAKTIKËS TË</a:t>
            </a:r>
            <a:br>
              <a:rPr lang="en-US" altLang="en-US" sz="4400" dirty="0" smtClean="0">
                <a:solidFill>
                  <a:schemeClr val="bg1"/>
                </a:solidFill>
              </a:rPr>
            </a:br>
            <a:r>
              <a:rPr lang="en-US" altLang="en-US" sz="4400" dirty="0" smtClean="0">
                <a:solidFill>
                  <a:schemeClr val="bg1"/>
                </a:solidFill>
              </a:rPr>
              <a:t>MENAXHIMIT</a:t>
            </a:r>
            <a:endParaRPr lang="en-US" altLang="en-US" sz="5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6400" y="5181600"/>
            <a:ext cx="1256211" cy="12562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6600" y="5250975"/>
            <a:ext cx="2171428" cy="11174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38800" y="5293858"/>
            <a:ext cx="1752209" cy="116681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724400" y="366940"/>
            <a:ext cx="41148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Arial Rounded MT Bold" panose="020F0704030504030204" pitchFamily="34" charset="0"/>
              </a:rPr>
              <a:t>Universiteti</a:t>
            </a:r>
            <a:r>
              <a:rPr lang="en-US" dirty="0" smtClean="0">
                <a:latin typeface="Arial Rounded MT Bold" panose="020F0704030504030204" pitchFamily="34" charset="0"/>
              </a:rPr>
              <a:t> </a:t>
            </a:r>
            <a:r>
              <a:rPr lang="en-US" dirty="0" err="1" smtClean="0">
                <a:latin typeface="Arial Rounded MT Bold" panose="020F0704030504030204" pitchFamily="34" charset="0"/>
              </a:rPr>
              <a:t>i</a:t>
            </a:r>
            <a:r>
              <a:rPr lang="en-US" dirty="0" smtClean="0">
                <a:latin typeface="Arial Rounded MT Bold" panose="020F0704030504030204" pitchFamily="34" charset="0"/>
              </a:rPr>
              <a:t> Novi </a:t>
            </a:r>
            <a:r>
              <a:rPr lang="en-US" dirty="0" err="1" smtClean="0">
                <a:latin typeface="Arial Rounded MT Bold" panose="020F0704030504030204" pitchFamily="34" charset="0"/>
              </a:rPr>
              <a:t>Sadit</a:t>
            </a:r>
            <a:endParaRPr lang="en-US" dirty="0" smtClean="0">
              <a:latin typeface="Arial Rounded MT Bold" panose="020F0704030504030204" pitchFamily="34" charset="0"/>
            </a:endParaRPr>
          </a:p>
          <a:p>
            <a:pPr algn="ctr"/>
            <a:r>
              <a:rPr lang="en-US" dirty="0" err="1" smtClean="0">
                <a:latin typeface="Arial Rounded MT Bold" panose="020F0704030504030204" pitchFamily="34" charset="0"/>
              </a:rPr>
              <a:t>Fakulteti</a:t>
            </a:r>
            <a:r>
              <a:rPr lang="en-US" dirty="0" smtClean="0">
                <a:latin typeface="Arial Rounded MT Bold" panose="020F0704030504030204" pitchFamily="34" charset="0"/>
              </a:rPr>
              <a:t> </a:t>
            </a:r>
            <a:r>
              <a:rPr lang="en-US" dirty="0" err="1" smtClean="0">
                <a:latin typeface="Arial Rounded MT Bold" panose="020F0704030504030204" pitchFamily="34" charset="0"/>
              </a:rPr>
              <a:t>Ekonomik</a:t>
            </a:r>
            <a:r>
              <a:rPr lang="en-US" dirty="0" smtClean="0">
                <a:latin typeface="Arial Rounded MT Bold" panose="020F0704030504030204" pitchFamily="34" charset="0"/>
              </a:rPr>
              <a:t> </a:t>
            </a:r>
            <a:r>
              <a:rPr lang="en-US" dirty="0" err="1" smtClean="0">
                <a:latin typeface="Arial Rounded MT Bold" panose="020F0704030504030204" pitchFamily="34" charset="0"/>
              </a:rPr>
              <a:t>në</a:t>
            </a:r>
            <a:r>
              <a:rPr lang="en-US" dirty="0" smtClean="0">
                <a:latin typeface="Arial Rounded MT Bold" panose="020F0704030504030204" pitchFamily="34" charset="0"/>
              </a:rPr>
              <a:t> </a:t>
            </a:r>
            <a:r>
              <a:rPr lang="en-US" dirty="0" err="1" smtClean="0">
                <a:latin typeface="Arial Rounded MT Bold" panose="020F0704030504030204" pitchFamily="34" charset="0"/>
              </a:rPr>
              <a:t>Suboticë</a:t>
            </a:r>
            <a:endParaRPr lang="en-US" dirty="0" smtClean="0">
              <a:latin typeface="Arial Rounded MT Bold" panose="020F0704030504030204" pitchFamily="34" charset="0"/>
            </a:endParaRPr>
          </a:p>
          <a:p>
            <a:pPr algn="ctr"/>
            <a:r>
              <a:rPr lang="en-US" dirty="0" err="1" smtClean="0">
                <a:latin typeface="Arial Rounded MT Bold" panose="020F0704030504030204" pitchFamily="34" charset="0"/>
              </a:rPr>
              <a:t>Dega</a:t>
            </a:r>
            <a:r>
              <a:rPr lang="en-US" dirty="0" smtClean="0">
                <a:latin typeface="Arial Rounded MT Bold" panose="020F0704030504030204" pitchFamily="34" charset="0"/>
              </a:rPr>
              <a:t> </a:t>
            </a:r>
            <a:r>
              <a:rPr lang="en-US" dirty="0" err="1" smtClean="0">
                <a:latin typeface="Arial Rounded MT Bold" panose="020F0704030504030204" pitchFamily="34" charset="0"/>
              </a:rPr>
              <a:t>në</a:t>
            </a:r>
            <a:r>
              <a:rPr lang="en-US" dirty="0" smtClean="0">
                <a:latin typeface="Arial Rounded MT Bold" panose="020F0704030504030204" pitchFamily="34" charset="0"/>
              </a:rPr>
              <a:t> </a:t>
            </a:r>
            <a:r>
              <a:rPr lang="en-US" dirty="0" err="1" smtClean="0">
                <a:latin typeface="Arial Rounded MT Bold" panose="020F0704030504030204" pitchFamily="34" charset="0"/>
              </a:rPr>
              <a:t>Bujanoc</a:t>
            </a:r>
            <a:endParaRPr lang="en-US" dirty="0" smtClean="0">
              <a:latin typeface="Arial Rounded MT Bold" panose="020F0704030504030204" pitchFamily="34" charset="0"/>
            </a:endParaRPr>
          </a:p>
          <a:p>
            <a:pPr algn="ctr"/>
            <a:r>
              <a:rPr lang="en-US" dirty="0" err="1" smtClean="0">
                <a:latin typeface="Arial Rounded MT Bold" panose="020F0704030504030204" pitchFamily="34" charset="0"/>
              </a:rPr>
              <a:t>Bazat</a:t>
            </a:r>
            <a:r>
              <a:rPr lang="en-US" dirty="0" smtClean="0">
                <a:latin typeface="Arial Rounded MT Bold" panose="020F0704030504030204" pitchFamily="34" charset="0"/>
              </a:rPr>
              <a:t> e </a:t>
            </a:r>
            <a:r>
              <a:rPr lang="en-US" dirty="0" err="1" smtClean="0">
                <a:latin typeface="Arial Rounded MT Bold" panose="020F0704030504030204" pitchFamily="34" charset="0"/>
              </a:rPr>
              <a:t>menaxhimit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15000" y="1444365"/>
            <a:ext cx="2133600" cy="5201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Moduli </a:t>
            </a:r>
            <a:r>
              <a:rPr lang="en-US" b="1" dirty="0">
                <a:solidFill>
                  <a:srgbClr val="FFFF00"/>
                </a:solidFill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596470" y="177674"/>
            <a:ext cx="8534400" cy="685800"/>
          </a:xfrm>
        </p:spPr>
        <p:txBody>
          <a:bodyPr/>
          <a:lstStyle/>
          <a:p>
            <a:pPr algn="ctr" eaLnBrk="1" hangingPunct="1"/>
            <a:r>
              <a:rPr lang="en-US" altLang="en-US" dirty="0" err="1" smtClean="0"/>
              <a:t>Tejlorizmi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në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praktikë</a:t>
            </a:r>
            <a:endParaRPr lang="en-US" altLang="en-US" dirty="0" smtClean="0"/>
          </a:p>
        </p:txBody>
      </p:sp>
      <p:grpSp>
        <p:nvGrpSpPr>
          <p:cNvPr id="12291" name="Gruppieren 36"/>
          <p:cNvGrpSpPr>
            <a:grpSpLocks/>
          </p:cNvGrpSpPr>
          <p:nvPr/>
        </p:nvGrpSpPr>
        <p:grpSpPr bwMode="auto">
          <a:xfrm>
            <a:off x="2895600" y="1981200"/>
            <a:ext cx="3648075" cy="4268788"/>
            <a:chOff x="1620888" y="-15875"/>
            <a:chExt cx="5921325" cy="6929439"/>
          </a:xfrm>
        </p:grpSpPr>
        <p:sp>
          <p:nvSpPr>
            <p:cNvPr id="24" name="Freeform 6"/>
            <p:cNvSpPr>
              <a:spLocks/>
            </p:cNvSpPr>
            <p:nvPr/>
          </p:nvSpPr>
          <p:spPr bwMode="gray">
            <a:xfrm>
              <a:off x="1620888" y="2162176"/>
              <a:ext cx="2314576" cy="31496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4" y="136"/>
                </a:cxn>
                <a:cxn ang="0">
                  <a:pos x="514" y="302"/>
                </a:cxn>
                <a:cxn ang="0">
                  <a:pos x="571" y="490"/>
                </a:cxn>
                <a:cxn ang="0">
                  <a:pos x="617" y="840"/>
                </a:cxn>
                <a:cxn ang="0">
                  <a:pos x="468" y="589"/>
                </a:cxn>
                <a:cxn ang="0">
                  <a:pos x="215" y="493"/>
                </a:cxn>
                <a:cxn ang="0">
                  <a:pos x="92" y="256"/>
                </a:cxn>
                <a:cxn ang="0">
                  <a:pos x="0" y="0"/>
                </a:cxn>
              </a:cxnLst>
              <a:rect l="0" t="0" r="r" b="b"/>
              <a:pathLst>
                <a:path w="617" h="840">
                  <a:moveTo>
                    <a:pt x="0" y="0"/>
                  </a:moveTo>
                  <a:cubicBezTo>
                    <a:pt x="59" y="59"/>
                    <a:pt x="55" y="61"/>
                    <a:pt x="234" y="136"/>
                  </a:cubicBezTo>
                  <a:cubicBezTo>
                    <a:pt x="414" y="210"/>
                    <a:pt x="486" y="269"/>
                    <a:pt x="514" y="302"/>
                  </a:cubicBezTo>
                  <a:cubicBezTo>
                    <a:pt x="541" y="335"/>
                    <a:pt x="569" y="408"/>
                    <a:pt x="571" y="490"/>
                  </a:cubicBezTo>
                  <a:cubicBezTo>
                    <a:pt x="572" y="572"/>
                    <a:pt x="598" y="668"/>
                    <a:pt x="617" y="840"/>
                  </a:cubicBezTo>
                  <a:cubicBezTo>
                    <a:pt x="579" y="700"/>
                    <a:pt x="529" y="607"/>
                    <a:pt x="468" y="589"/>
                  </a:cubicBezTo>
                  <a:cubicBezTo>
                    <a:pt x="408" y="571"/>
                    <a:pt x="292" y="544"/>
                    <a:pt x="215" y="493"/>
                  </a:cubicBezTo>
                  <a:cubicBezTo>
                    <a:pt x="138" y="442"/>
                    <a:pt x="95" y="353"/>
                    <a:pt x="92" y="256"/>
                  </a:cubicBezTo>
                  <a:cubicBezTo>
                    <a:pt x="88" y="160"/>
                    <a:pt x="74" y="103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76923C"/>
                </a:gs>
                <a:gs pos="100000">
                  <a:srgbClr val="B1CA7E"/>
                </a:gs>
              </a:gsLst>
              <a:lin ang="0" scaled="1"/>
              <a:tileRect/>
            </a:gradFill>
            <a:ln w="15875" cap="flat">
              <a:noFill/>
              <a:prstDash val="solid"/>
              <a:miter lim="800000"/>
              <a:headEnd/>
              <a:tailEnd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txBody>
            <a:bodyPr/>
            <a:lstStyle/>
            <a:p>
              <a:pPr>
                <a:defRPr/>
              </a:pPr>
              <a:endParaRPr lang="de-DE">
                <a:latin typeface="Arial" charset="0"/>
              </a:endParaRPr>
            </a:p>
          </p:txBody>
        </p:sp>
        <p:sp>
          <p:nvSpPr>
            <p:cNvPr id="25" name="Freeform 7"/>
            <p:cNvSpPr>
              <a:spLocks/>
            </p:cNvSpPr>
            <p:nvPr/>
          </p:nvSpPr>
          <p:spPr bwMode="gray">
            <a:xfrm>
              <a:off x="3990975" y="2533650"/>
              <a:ext cx="3551238" cy="1905000"/>
            </a:xfrm>
            <a:custGeom>
              <a:avLst/>
              <a:gdLst/>
              <a:ahLst/>
              <a:cxnLst>
                <a:cxn ang="0">
                  <a:pos x="53" y="382"/>
                </a:cxn>
                <a:cxn ang="0">
                  <a:pos x="111" y="214"/>
                </a:cxn>
                <a:cxn ang="0">
                  <a:pos x="327" y="43"/>
                </a:cxn>
                <a:cxn ang="0">
                  <a:pos x="610" y="4"/>
                </a:cxn>
                <a:cxn ang="0">
                  <a:pos x="829" y="56"/>
                </a:cxn>
                <a:cxn ang="0">
                  <a:pos x="947" y="71"/>
                </a:cxn>
                <a:cxn ang="0">
                  <a:pos x="564" y="119"/>
                </a:cxn>
                <a:cxn ang="0">
                  <a:pos x="205" y="211"/>
                </a:cxn>
                <a:cxn ang="0">
                  <a:pos x="19" y="508"/>
                </a:cxn>
                <a:cxn ang="0">
                  <a:pos x="53" y="382"/>
                </a:cxn>
              </a:cxnLst>
              <a:rect l="0" t="0" r="r" b="b"/>
              <a:pathLst>
                <a:path w="947" h="508">
                  <a:moveTo>
                    <a:pt x="53" y="382"/>
                  </a:moveTo>
                  <a:cubicBezTo>
                    <a:pt x="71" y="328"/>
                    <a:pt x="81" y="259"/>
                    <a:pt x="111" y="214"/>
                  </a:cubicBezTo>
                  <a:cubicBezTo>
                    <a:pt x="140" y="169"/>
                    <a:pt x="219" y="77"/>
                    <a:pt x="327" y="43"/>
                  </a:cubicBezTo>
                  <a:cubicBezTo>
                    <a:pt x="436" y="8"/>
                    <a:pt x="546" y="0"/>
                    <a:pt x="610" y="4"/>
                  </a:cubicBezTo>
                  <a:cubicBezTo>
                    <a:pt x="718" y="11"/>
                    <a:pt x="767" y="44"/>
                    <a:pt x="829" y="56"/>
                  </a:cubicBezTo>
                  <a:cubicBezTo>
                    <a:pt x="890" y="67"/>
                    <a:pt x="933" y="80"/>
                    <a:pt x="947" y="71"/>
                  </a:cubicBezTo>
                  <a:cubicBezTo>
                    <a:pt x="921" y="88"/>
                    <a:pt x="645" y="134"/>
                    <a:pt x="564" y="119"/>
                  </a:cubicBezTo>
                  <a:cubicBezTo>
                    <a:pt x="483" y="103"/>
                    <a:pt x="283" y="164"/>
                    <a:pt x="205" y="211"/>
                  </a:cubicBezTo>
                  <a:cubicBezTo>
                    <a:pt x="127" y="259"/>
                    <a:pt x="21" y="497"/>
                    <a:pt x="19" y="508"/>
                  </a:cubicBezTo>
                  <a:cubicBezTo>
                    <a:pt x="0" y="493"/>
                    <a:pt x="46" y="401"/>
                    <a:pt x="53" y="3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76923C"/>
                </a:gs>
                <a:gs pos="100000">
                  <a:srgbClr val="B1CA7E"/>
                </a:gs>
              </a:gsLst>
              <a:lin ang="10800000" scaled="1"/>
              <a:tileRect/>
            </a:gradFill>
            <a:ln w="15875" cap="flat">
              <a:noFill/>
              <a:prstDash val="solid"/>
              <a:miter lim="800000"/>
              <a:headEnd/>
              <a:tailEnd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txBody>
            <a:bodyPr/>
            <a:lstStyle/>
            <a:p>
              <a:pPr>
                <a:defRPr/>
              </a:pPr>
              <a:endParaRPr lang="de-DE">
                <a:latin typeface="Arial" charset="0"/>
              </a:endParaRPr>
            </a:p>
          </p:txBody>
        </p:sp>
        <p:sp>
          <p:nvSpPr>
            <p:cNvPr id="26" name="Freeform 8"/>
            <p:cNvSpPr>
              <a:spLocks/>
            </p:cNvSpPr>
            <p:nvPr/>
          </p:nvSpPr>
          <p:spPr bwMode="gray">
            <a:xfrm>
              <a:off x="3473450" y="-15875"/>
              <a:ext cx="1536700" cy="2763838"/>
            </a:xfrm>
            <a:custGeom>
              <a:avLst/>
              <a:gdLst/>
              <a:ahLst/>
              <a:cxnLst>
                <a:cxn ang="0">
                  <a:pos x="128" y="726"/>
                </a:cxn>
                <a:cxn ang="0">
                  <a:pos x="200" y="659"/>
                </a:cxn>
                <a:cxn ang="0">
                  <a:pos x="279" y="572"/>
                </a:cxn>
                <a:cxn ang="0">
                  <a:pos x="333" y="499"/>
                </a:cxn>
                <a:cxn ang="0">
                  <a:pos x="393" y="320"/>
                </a:cxn>
                <a:cxn ang="0">
                  <a:pos x="169" y="84"/>
                </a:cxn>
                <a:cxn ang="0">
                  <a:pos x="0" y="0"/>
                </a:cxn>
                <a:cxn ang="0">
                  <a:pos x="40" y="85"/>
                </a:cxn>
                <a:cxn ang="0">
                  <a:pos x="60" y="211"/>
                </a:cxn>
                <a:cxn ang="0">
                  <a:pos x="32" y="374"/>
                </a:cxn>
                <a:cxn ang="0">
                  <a:pos x="82" y="699"/>
                </a:cxn>
                <a:cxn ang="0">
                  <a:pos x="128" y="726"/>
                </a:cxn>
              </a:cxnLst>
              <a:rect l="0" t="0" r="r" b="b"/>
              <a:pathLst>
                <a:path w="410" h="737">
                  <a:moveTo>
                    <a:pt x="128" y="726"/>
                  </a:moveTo>
                  <a:cubicBezTo>
                    <a:pt x="151" y="711"/>
                    <a:pt x="175" y="685"/>
                    <a:pt x="200" y="659"/>
                  </a:cubicBezTo>
                  <a:cubicBezTo>
                    <a:pt x="226" y="633"/>
                    <a:pt x="254" y="586"/>
                    <a:pt x="279" y="572"/>
                  </a:cubicBezTo>
                  <a:cubicBezTo>
                    <a:pt x="304" y="558"/>
                    <a:pt x="321" y="528"/>
                    <a:pt x="333" y="499"/>
                  </a:cubicBezTo>
                  <a:cubicBezTo>
                    <a:pt x="344" y="469"/>
                    <a:pt x="410" y="397"/>
                    <a:pt x="393" y="320"/>
                  </a:cubicBezTo>
                  <a:cubicBezTo>
                    <a:pt x="376" y="243"/>
                    <a:pt x="289" y="120"/>
                    <a:pt x="169" y="84"/>
                  </a:cubicBezTo>
                  <a:cubicBezTo>
                    <a:pt x="48" y="49"/>
                    <a:pt x="15" y="18"/>
                    <a:pt x="0" y="0"/>
                  </a:cubicBezTo>
                  <a:cubicBezTo>
                    <a:pt x="25" y="40"/>
                    <a:pt x="34" y="70"/>
                    <a:pt x="40" y="85"/>
                  </a:cubicBezTo>
                  <a:cubicBezTo>
                    <a:pt x="47" y="100"/>
                    <a:pt x="74" y="193"/>
                    <a:pt x="60" y="211"/>
                  </a:cubicBezTo>
                  <a:cubicBezTo>
                    <a:pt x="47" y="229"/>
                    <a:pt x="18" y="359"/>
                    <a:pt x="32" y="374"/>
                  </a:cubicBezTo>
                  <a:cubicBezTo>
                    <a:pt x="46" y="389"/>
                    <a:pt x="86" y="683"/>
                    <a:pt x="82" y="699"/>
                  </a:cubicBezTo>
                  <a:cubicBezTo>
                    <a:pt x="77" y="715"/>
                    <a:pt x="110" y="737"/>
                    <a:pt x="128" y="72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76923C"/>
                </a:gs>
                <a:gs pos="100000">
                  <a:srgbClr val="B1CA7E"/>
                </a:gs>
              </a:gsLst>
              <a:lin ang="0" scaled="1"/>
              <a:tileRect/>
            </a:gradFill>
            <a:ln w="15875" cap="flat">
              <a:noFill/>
              <a:prstDash val="solid"/>
              <a:miter lim="800000"/>
              <a:headEnd/>
              <a:tailEnd/>
            </a:ln>
            <a:effectLst>
              <a:innerShdw blurRad="127000" dist="50800" dir="8100000">
                <a:prstClr val="black">
                  <a:alpha val="92000"/>
                </a:prstClr>
              </a:innerShdw>
            </a:effectLst>
          </p:spPr>
          <p:txBody>
            <a:bodyPr/>
            <a:lstStyle/>
            <a:p>
              <a:pPr>
                <a:defRPr/>
              </a:pPr>
              <a:endParaRPr lang="de-DE">
                <a:latin typeface="Arial" charset="0"/>
              </a:endParaRPr>
            </a:p>
          </p:txBody>
        </p:sp>
        <p:sp>
          <p:nvSpPr>
            <p:cNvPr id="27" name="Freeform 9"/>
            <p:cNvSpPr>
              <a:spLocks/>
            </p:cNvSpPr>
            <p:nvPr/>
          </p:nvSpPr>
          <p:spPr bwMode="gray">
            <a:xfrm>
              <a:off x="4002088" y="2800350"/>
              <a:ext cx="3540125" cy="1698625"/>
            </a:xfrm>
            <a:custGeom>
              <a:avLst/>
              <a:gdLst/>
              <a:ahLst/>
              <a:cxnLst>
                <a:cxn ang="0">
                  <a:pos x="50" y="311"/>
                </a:cxn>
                <a:cxn ang="0">
                  <a:pos x="194" y="125"/>
                </a:cxn>
                <a:cxn ang="0">
                  <a:pos x="486" y="15"/>
                </a:cxn>
                <a:cxn ang="0">
                  <a:pos x="752" y="36"/>
                </a:cxn>
                <a:cxn ang="0">
                  <a:pos x="944" y="0"/>
                </a:cxn>
                <a:cxn ang="0">
                  <a:pos x="701" y="138"/>
                </a:cxn>
                <a:cxn ang="0">
                  <a:pos x="463" y="200"/>
                </a:cxn>
                <a:cxn ang="0">
                  <a:pos x="167" y="247"/>
                </a:cxn>
                <a:cxn ang="0">
                  <a:pos x="16" y="437"/>
                </a:cxn>
                <a:cxn ang="0">
                  <a:pos x="50" y="311"/>
                </a:cxn>
              </a:cxnLst>
              <a:rect l="0" t="0" r="r" b="b"/>
              <a:pathLst>
                <a:path w="944" h="453">
                  <a:moveTo>
                    <a:pt x="50" y="311"/>
                  </a:moveTo>
                  <a:cubicBezTo>
                    <a:pt x="73" y="268"/>
                    <a:pt x="109" y="193"/>
                    <a:pt x="194" y="125"/>
                  </a:cubicBezTo>
                  <a:cubicBezTo>
                    <a:pt x="280" y="56"/>
                    <a:pt x="419" y="13"/>
                    <a:pt x="486" y="15"/>
                  </a:cubicBezTo>
                  <a:cubicBezTo>
                    <a:pt x="554" y="18"/>
                    <a:pt x="704" y="34"/>
                    <a:pt x="752" y="36"/>
                  </a:cubicBezTo>
                  <a:cubicBezTo>
                    <a:pt x="800" y="37"/>
                    <a:pt x="918" y="8"/>
                    <a:pt x="944" y="0"/>
                  </a:cubicBezTo>
                  <a:cubicBezTo>
                    <a:pt x="903" y="41"/>
                    <a:pt x="760" y="112"/>
                    <a:pt x="701" y="138"/>
                  </a:cubicBezTo>
                  <a:cubicBezTo>
                    <a:pt x="643" y="164"/>
                    <a:pt x="561" y="211"/>
                    <a:pt x="463" y="200"/>
                  </a:cubicBezTo>
                  <a:cubicBezTo>
                    <a:pt x="366" y="189"/>
                    <a:pt x="228" y="180"/>
                    <a:pt x="167" y="247"/>
                  </a:cubicBezTo>
                  <a:cubicBezTo>
                    <a:pt x="107" y="313"/>
                    <a:pt x="31" y="422"/>
                    <a:pt x="16" y="437"/>
                  </a:cubicBezTo>
                  <a:cubicBezTo>
                    <a:pt x="0" y="453"/>
                    <a:pt x="40" y="329"/>
                    <a:pt x="50" y="311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76923C"/>
                </a:gs>
                <a:gs pos="100000">
                  <a:srgbClr val="B1CA7E"/>
                </a:gs>
              </a:gsLst>
              <a:lin ang="0" scaled="1"/>
              <a:tileRect/>
            </a:gradFill>
            <a:ln w="15875" cap="flat">
              <a:noFill/>
              <a:prstDash val="solid"/>
              <a:miter lim="800000"/>
              <a:headEnd/>
              <a:tailEnd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/>
            <a:lstStyle/>
            <a:p>
              <a:pPr>
                <a:defRPr/>
              </a:pPr>
              <a:endParaRPr lang="de-DE">
                <a:latin typeface="Arial" charset="0"/>
              </a:endParaRPr>
            </a:p>
          </p:txBody>
        </p:sp>
        <p:sp>
          <p:nvSpPr>
            <p:cNvPr id="12307" name="Freeform 10"/>
            <p:cNvSpPr>
              <a:spLocks/>
            </p:cNvSpPr>
            <p:nvPr/>
          </p:nvSpPr>
          <p:spPr bwMode="gray">
            <a:xfrm>
              <a:off x="2794000" y="-15875"/>
              <a:ext cx="1057275" cy="2954338"/>
            </a:xfrm>
            <a:custGeom>
              <a:avLst/>
              <a:gdLst>
                <a:gd name="T0" fmla="*/ 267 w 282"/>
                <a:gd name="T1" fmla="*/ 774 h 788"/>
                <a:gd name="T2" fmla="*/ 102 w 282"/>
                <a:gd name="T3" fmla="*/ 517 h 788"/>
                <a:gd name="T4" fmla="*/ 80 w 282"/>
                <a:gd name="T5" fmla="*/ 213 h 788"/>
                <a:gd name="T6" fmla="*/ 181 w 282"/>
                <a:gd name="T7" fmla="*/ 0 h 788"/>
                <a:gd name="T8" fmla="*/ 263 w 282"/>
                <a:gd name="T9" fmla="*/ 181 h 788"/>
                <a:gd name="T10" fmla="*/ 225 w 282"/>
                <a:gd name="T11" fmla="*/ 362 h 788"/>
                <a:gd name="T12" fmla="*/ 282 w 282"/>
                <a:gd name="T13" fmla="*/ 565 h 788"/>
                <a:gd name="T14" fmla="*/ 269 w 282"/>
                <a:gd name="T15" fmla="*/ 705 h 788"/>
                <a:gd name="T16" fmla="*/ 267 w 282"/>
                <a:gd name="T17" fmla="*/ 774 h 78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82"/>
                <a:gd name="T28" fmla="*/ 0 h 788"/>
                <a:gd name="T29" fmla="*/ 282 w 282"/>
                <a:gd name="T30" fmla="*/ 788 h 78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82" h="788">
                  <a:moveTo>
                    <a:pt x="267" y="774"/>
                  </a:moveTo>
                  <a:cubicBezTo>
                    <a:pt x="243" y="724"/>
                    <a:pt x="146" y="569"/>
                    <a:pt x="102" y="517"/>
                  </a:cubicBezTo>
                  <a:cubicBezTo>
                    <a:pt x="58" y="465"/>
                    <a:pt x="0" y="336"/>
                    <a:pt x="80" y="213"/>
                  </a:cubicBezTo>
                  <a:cubicBezTo>
                    <a:pt x="160" y="90"/>
                    <a:pt x="185" y="54"/>
                    <a:pt x="181" y="0"/>
                  </a:cubicBezTo>
                  <a:cubicBezTo>
                    <a:pt x="203" y="20"/>
                    <a:pt x="272" y="121"/>
                    <a:pt x="263" y="181"/>
                  </a:cubicBezTo>
                  <a:cubicBezTo>
                    <a:pt x="253" y="241"/>
                    <a:pt x="201" y="305"/>
                    <a:pt x="225" y="362"/>
                  </a:cubicBezTo>
                  <a:cubicBezTo>
                    <a:pt x="249" y="419"/>
                    <a:pt x="281" y="519"/>
                    <a:pt x="282" y="565"/>
                  </a:cubicBezTo>
                  <a:cubicBezTo>
                    <a:pt x="282" y="609"/>
                    <a:pt x="275" y="679"/>
                    <a:pt x="269" y="705"/>
                  </a:cubicBezTo>
                  <a:cubicBezTo>
                    <a:pt x="264" y="728"/>
                    <a:pt x="274" y="788"/>
                    <a:pt x="267" y="774"/>
                  </a:cubicBezTo>
                  <a:close/>
                </a:path>
              </a:pathLst>
            </a:custGeom>
            <a:gradFill rotWithShape="1">
              <a:gsLst>
                <a:gs pos="0">
                  <a:srgbClr val="76923C"/>
                </a:gs>
                <a:gs pos="100000">
                  <a:srgbClr val="B1CA7E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587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8" name="Freeform 11"/>
            <p:cNvSpPr>
              <a:spLocks/>
            </p:cNvSpPr>
            <p:nvPr/>
          </p:nvSpPr>
          <p:spPr bwMode="gray">
            <a:xfrm>
              <a:off x="2033589" y="2008189"/>
              <a:ext cx="4203700" cy="4905375"/>
            </a:xfrm>
            <a:custGeom>
              <a:avLst/>
              <a:gdLst>
                <a:gd name="T0" fmla="*/ 1113 w 1121"/>
                <a:gd name="T1" fmla="*/ 1106 h 1308"/>
                <a:gd name="T2" fmla="*/ 770 w 1121"/>
                <a:gd name="T3" fmla="*/ 1147 h 1308"/>
                <a:gd name="T4" fmla="*/ 600 w 1121"/>
                <a:gd name="T5" fmla="*/ 1059 h 1308"/>
                <a:gd name="T6" fmla="*/ 564 w 1121"/>
                <a:gd name="T7" fmla="*/ 919 h 1308"/>
                <a:gd name="T8" fmla="*/ 545 w 1121"/>
                <a:gd name="T9" fmla="*/ 818 h 1308"/>
                <a:gd name="T10" fmla="*/ 541 w 1121"/>
                <a:gd name="T11" fmla="*/ 648 h 1308"/>
                <a:gd name="T12" fmla="*/ 581 w 1121"/>
                <a:gd name="T13" fmla="*/ 390 h 1308"/>
                <a:gd name="T14" fmla="*/ 518 w 1121"/>
                <a:gd name="T15" fmla="*/ 219 h 1308"/>
                <a:gd name="T16" fmla="*/ 500 w 1121"/>
                <a:gd name="T17" fmla="*/ 76 h 1308"/>
                <a:gd name="T18" fmla="*/ 484 w 1121"/>
                <a:gd name="T19" fmla="*/ 41 h 1308"/>
                <a:gd name="T20" fmla="*/ 467 w 1121"/>
                <a:gd name="T21" fmla="*/ 182 h 1308"/>
                <a:gd name="T22" fmla="*/ 521 w 1121"/>
                <a:gd name="T23" fmla="*/ 399 h 1308"/>
                <a:gd name="T24" fmla="*/ 488 w 1121"/>
                <a:gd name="T25" fmla="*/ 629 h 1308"/>
                <a:gd name="T26" fmla="*/ 511 w 1121"/>
                <a:gd name="T27" fmla="*/ 941 h 1308"/>
                <a:gd name="T28" fmla="*/ 452 w 1121"/>
                <a:gd name="T29" fmla="*/ 1066 h 1308"/>
                <a:gd name="T30" fmla="*/ 244 w 1121"/>
                <a:gd name="T31" fmla="*/ 1152 h 1308"/>
                <a:gd name="T32" fmla="*/ 15 w 1121"/>
                <a:gd name="T33" fmla="*/ 1197 h 1308"/>
                <a:gd name="T34" fmla="*/ 511 w 1121"/>
                <a:gd name="T35" fmla="*/ 1074 h 1308"/>
                <a:gd name="T36" fmla="*/ 540 w 1121"/>
                <a:gd name="T37" fmla="*/ 1132 h 1308"/>
                <a:gd name="T38" fmla="*/ 573 w 1121"/>
                <a:gd name="T39" fmla="*/ 1236 h 1308"/>
                <a:gd name="T40" fmla="*/ 363 w 1121"/>
                <a:gd name="T41" fmla="*/ 1301 h 1308"/>
                <a:gd name="T42" fmla="*/ 654 w 1121"/>
                <a:gd name="T43" fmla="*/ 1246 h 1308"/>
                <a:gd name="T44" fmla="*/ 644 w 1121"/>
                <a:gd name="T45" fmla="*/ 1170 h 1308"/>
                <a:gd name="T46" fmla="*/ 962 w 1121"/>
                <a:gd name="T47" fmla="*/ 1183 h 1308"/>
                <a:gd name="T48" fmla="*/ 1113 w 1121"/>
                <a:gd name="T49" fmla="*/ 1106 h 130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121"/>
                <a:gd name="T76" fmla="*/ 0 h 1308"/>
                <a:gd name="T77" fmla="*/ 1121 w 1121"/>
                <a:gd name="T78" fmla="*/ 1308 h 130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121" h="1308">
                  <a:moveTo>
                    <a:pt x="1113" y="1106"/>
                  </a:moveTo>
                  <a:cubicBezTo>
                    <a:pt x="1105" y="1111"/>
                    <a:pt x="896" y="1164"/>
                    <a:pt x="770" y="1147"/>
                  </a:cubicBezTo>
                  <a:cubicBezTo>
                    <a:pt x="644" y="1130"/>
                    <a:pt x="622" y="1088"/>
                    <a:pt x="600" y="1059"/>
                  </a:cubicBezTo>
                  <a:cubicBezTo>
                    <a:pt x="579" y="1031"/>
                    <a:pt x="569" y="967"/>
                    <a:pt x="564" y="919"/>
                  </a:cubicBezTo>
                  <a:cubicBezTo>
                    <a:pt x="566" y="889"/>
                    <a:pt x="547" y="838"/>
                    <a:pt x="545" y="818"/>
                  </a:cubicBezTo>
                  <a:cubicBezTo>
                    <a:pt x="542" y="782"/>
                    <a:pt x="526" y="712"/>
                    <a:pt x="541" y="648"/>
                  </a:cubicBezTo>
                  <a:cubicBezTo>
                    <a:pt x="555" y="584"/>
                    <a:pt x="596" y="496"/>
                    <a:pt x="581" y="390"/>
                  </a:cubicBezTo>
                  <a:cubicBezTo>
                    <a:pt x="575" y="344"/>
                    <a:pt x="527" y="248"/>
                    <a:pt x="518" y="219"/>
                  </a:cubicBezTo>
                  <a:cubicBezTo>
                    <a:pt x="509" y="191"/>
                    <a:pt x="503" y="108"/>
                    <a:pt x="500" y="76"/>
                  </a:cubicBezTo>
                  <a:cubicBezTo>
                    <a:pt x="496" y="45"/>
                    <a:pt x="481" y="0"/>
                    <a:pt x="484" y="41"/>
                  </a:cubicBezTo>
                  <a:cubicBezTo>
                    <a:pt x="487" y="81"/>
                    <a:pt x="474" y="130"/>
                    <a:pt x="467" y="182"/>
                  </a:cubicBezTo>
                  <a:cubicBezTo>
                    <a:pt x="459" y="234"/>
                    <a:pt x="491" y="306"/>
                    <a:pt x="521" y="399"/>
                  </a:cubicBezTo>
                  <a:cubicBezTo>
                    <a:pt x="551" y="493"/>
                    <a:pt x="506" y="544"/>
                    <a:pt x="488" y="629"/>
                  </a:cubicBezTo>
                  <a:cubicBezTo>
                    <a:pt x="470" y="714"/>
                    <a:pt x="496" y="862"/>
                    <a:pt x="511" y="941"/>
                  </a:cubicBezTo>
                  <a:cubicBezTo>
                    <a:pt x="516" y="1004"/>
                    <a:pt x="495" y="1030"/>
                    <a:pt x="452" y="1066"/>
                  </a:cubicBezTo>
                  <a:cubicBezTo>
                    <a:pt x="409" y="1102"/>
                    <a:pt x="343" y="1121"/>
                    <a:pt x="244" y="1152"/>
                  </a:cubicBezTo>
                  <a:cubicBezTo>
                    <a:pt x="145" y="1184"/>
                    <a:pt x="0" y="1196"/>
                    <a:pt x="15" y="1197"/>
                  </a:cubicBezTo>
                  <a:cubicBezTo>
                    <a:pt x="305" y="1213"/>
                    <a:pt x="502" y="1083"/>
                    <a:pt x="511" y="1074"/>
                  </a:cubicBezTo>
                  <a:cubicBezTo>
                    <a:pt x="520" y="1064"/>
                    <a:pt x="522" y="1105"/>
                    <a:pt x="540" y="1132"/>
                  </a:cubicBezTo>
                  <a:cubicBezTo>
                    <a:pt x="559" y="1159"/>
                    <a:pt x="587" y="1192"/>
                    <a:pt x="573" y="1236"/>
                  </a:cubicBezTo>
                  <a:cubicBezTo>
                    <a:pt x="560" y="1280"/>
                    <a:pt x="304" y="1294"/>
                    <a:pt x="363" y="1301"/>
                  </a:cubicBezTo>
                  <a:cubicBezTo>
                    <a:pt x="422" y="1308"/>
                    <a:pt x="620" y="1288"/>
                    <a:pt x="654" y="1246"/>
                  </a:cubicBezTo>
                  <a:cubicBezTo>
                    <a:pt x="668" y="1229"/>
                    <a:pt x="656" y="1198"/>
                    <a:pt x="644" y="1170"/>
                  </a:cubicBezTo>
                  <a:cubicBezTo>
                    <a:pt x="695" y="1215"/>
                    <a:pt x="885" y="1199"/>
                    <a:pt x="962" y="1183"/>
                  </a:cubicBezTo>
                  <a:cubicBezTo>
                    <a:pt x="1038" y="1167"/>
                    <a:pt x="1121" y="1101"/>
                    <a:pt x="1113" y="1106"/>
                  </a:cubicBezTo>
                  <a:close/>
                </a:path>
              </a:pathLst>
            </a:custGeom>
            <a:gradFill rotWithShape="1">
              <a:gsLst>
                <a:gs pos="0">
                  <a:srgbClr val="76923C"/>
                </a:gs>
                <a:gs pos="100000">
                  <a:srgbClr val="B1CA7E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587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292" name="Flowchart: Process 38"/>
          <p:cNvSpPr>
            <a:spLocks noChangeArrowheads="1"/>
          </p:cNvSpPr>
          <p:nvPr/>
        </p:nvSpPr>
        <p:spPr bwMode="auto">
          <a:xfrm>
            <a:off x="3810000" y="1219200"/>
            <a:ext cx="5105400" cy="762000"/>
          </a:xfrm>
          <a:prstGeom prst="flowChart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600" b="1">
                <a:latin typeface="Verdana" panose="020B0604030504040204" pitchFamily="34" charset="0"/>
              </a:rPr>
              <a:t>Specializimi i punës</a:t>
            </a:r>
          </a:p>
        </p:txBody>
      </p:sp>
      <p:sp>
        <p:nvSpPr>
          <p:cNvPr id="12293" name="Flowchart: Process 39"/>
          <p:cNvSpPr>
            <a:spLocks noChangeArrowheads="1"/>
          </p:cNvSpPr>
          <p:nvPr/>
        </p:nvSpPr>
        <p:spPr bwMode="auto">
          <a:xfrm>
            <a:off x="5791200" y="2819400"/>
            <a:ext cx="3352800" cy="762000"/>
          </a:xfrm>
          <a:prstGeom prst="flowChart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600" b="1">
                <a:latin typeface="Verdana" panose="020B0604030504040204" pitchFamily="34" charset="0"/>
              </a:rPr>
              <a:t>Para</a:t>
            </a:r>
          </a:p>
        </p:txBody>
      </p:sp>
      <p:sp>
        <p:nvSpPr>
          <p:cNvPr id="12294" name="Flowchart: Process 40"/>
          <p:cNvSpPr>
            <a:spLocks noChangeArrowheads="1"/>
          </p:cNvSpPr>
          <p:nvPr/>
        </p:nvSpPr>
        <p:spPr bwMode="auto">
          <a:xfrm>
            <a:off x="0" y="2590800"/>
            <a:ext cx="3352800" cy="762000"/>
          </a:xfrm>
          <a:prstGeom prst="flowChart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600" b="1">
                <a:latin typeface="Verdana" panose="020B0604030504040204" pitchFamily="34" charset="0"/>
              </a:rPr>
              <a:t>Norma</a:t>
            </a:r>
          </a:p>
        </p:txBody>
      </p:sp>
    </p:spTree>
    <p:extLst>
      <p:ext uri="{BB962C8B-B14F-4D97-AF65-F5344CB8AC3E}">
        <p14:creationId xmlns:p14="http://schemas.microsoft.com/office/powerpoint/2010/main" xmlns="" val="116803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Pyetje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z="4800" smtClean="0">
                <a:solidFill>
                  <a:srgbClr val="C00000"/>
                </a:solidFill>
              </a:rPr>
              <a:t>Si do ta kishit vlerësuar ju Tejlorizmin</a:t>
            </a:r>
          </a:p>
        </p:txBody>
      </p:sp>
      <p:pic>
        <p:nvPicPr>
          <p:cNvPr id="13316" name="Picture 2" descr="http://us.cdn3.123rf.com/168nwm/nasirkhan/nasirkhan1108/nasirkhan110800187/10387729-confused-3d-man-encircled-with-question-mark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810000"/>
            <a:ext cx="33686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9690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686800" cy="685800"/>
          </a:xfrm>
        </p:spPr>
        <p:txBody>
          <a:bodyPr/>
          <a:lstStyle/>
          <a:p>
            <a:pPr algn="ctr" eaLnBrk="1" hangingPunct="1"/>
            <a:r>
              <a:rPr lang="en-US" altLang="en-US" sz="4800" dirty="0" err="1" smtClean="0"/>
              <a:t>Pyetje</a:t>
            </a:r>
            <a:endParaRPr lang="en-US" altLang="en-US" sz="4800" dirty="0" smtClean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1066800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z="3600" smtClean="0">
                <a:solidFill>
                  <a:srgbClr val="C00000"/>
                </a:solidFill>
              </a:rPr>
              <a:t>A mendoni se dikush e ka zbatuar Tejlorizmin deri më sot</a:t>
            </a:r>
          </a:p>
        </p:txBody>
      </p:sp>
      <p:pic>
        <p:nvPicPr>
          <p:cNvPr id="15364" name="Picture 2" descr="http://t0.gstatic.com/images?q=tbn:ANd9GcT20asaDKBw8aJnrqPlztHlZO0XTOBKDyopOxp4BGHW68YbfIlwZw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276600"/>
            <a:ext cx="3228975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682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Gilberthët</a:t>
            </a:r>
            <a:r>
              <a:rPr lang="mk-MK" altLang="en-US" smtClean="0"/>
              <a:t> . . .</a:t>
            </a:r>
            <a:endParaRPr lang="en-US" altLang="en-US" smtClean="0"/>
          </a:p>
        </p:txBody>
      </p:sp>
      <p:pic>
        <p:nvPicPr>
          <p:cNvPr id="19459" name="Picture 2" descr="File:Therblig (English)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371600"/>
            <a:ext cx="5934075" cy="509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7203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/>
              <a:t>Teoria e menaxhmentit administrativ</a:t>
            </a:r>
          </a:p>
        </p:txBody>
      </p:sp>
      <p:sp>
        <p:nvSpPr>
          <p:cNvPr id="103429" name="AutoShape 5"/>
          <p:cNvSpPr>
            <a:spLocks noChangeArrowheads="1"/>
          </p:cNvSpPr>
          <p:nvPr/>
        </p:nvSpPr>
        <p:spPr bwMode="gray">
          <a:xfrm>
            <a:off x="1524000" y="3810000"/>
            <a:ext cx="6019800" cy="2590800"/>
          </a:xfrm>
          <a:prstGeom prst="roundRect">
            <a:avLst>
              <a:gd name="adj" fmla="val 10347"/>
            </a:avLst>
          </a:prstGeom>
          <a:gradFill rotWithShape="1">
            <a:gsLst>
              <a:gs pos="0">
                <a:srgbClr val="CCECFF"/>
              </a:gs>
              <a:gs pos="100000">
                <a:srgbClr val="CCECFF">
                  <a:gamma/>
                  <a:tint val="0"/>
                  <a:invGamma/>
                </a:srgbClr>
              </a:gs>
            </a:gsLst>
            <a:lin ang="18900000" scaled="1"/>
          </a:gradFill>
          <a:ln w="50800">
            <a:solidFill>
              <a:srgbClr val="7099E2"/>
            </a:solidFill>
            <a:round/>
            <a:headEnd/>
            <a:tailEnd/>
          </a:ln>
          <a:effectLst>
            <a:outerShdw dist="107763" dir="2700000" algn="ctr" rotWithShape="0">
              <a:srgbClr val="C0C0C0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800" b="1">
                <a:solidFill>
                  <a:srgbClr val="000000"/>
                </a:solidFill>
                <a:latin typeface="Arial" charset="0"/>
              </a:rPr>
              <a:t>U fokusuan në atë se si të </a:t>
            </a:r>
          </a:p>
          <a:p>
            <a:pPr algn="ctr">
              <a:defRPr/>
            </a:pPr>
            <a:r>
              <a:rPr lang="en-US" sz="2800" b="1">
                <a:solidFill>
                  <a:srgbClr val="000000"/>
                </a:solidFill>
                <a:latin typeface="Arial" charset="0"/>
              </a:rPr>
              <a:t>krijohet një strukturë organizative </a:t>
            </a:r>
          </a:p>
          <a:p>
            <a:pPr algn="ctr">
              <a:defRPr/>
            </a:pPr>
            <a:r>
              <a:rPr lang="en-US" sz="2800" b="1">
                <a:solidFill>
                  <a:srgbClr val="000000"/>
                </a:solidFill>
                <a:latin typeface="Arial" charset="0"/>
              </a:rPr>
              <a:t>që do të mundësojë </a:t>
            </a:r>
          </a:p>
          <a:p>
            <a:pPr algn="ctr">
              <a:defRPr/>
            </a:pPr>
            <a:r>
              <a:rPr lang="en-US" sz="2800" b="1">
                <a:solidFill>
                  <a:srgbClr val="000000"/>
                </a:solidFill>
                <a:latin typeface="Arial" charset="0"/>
              </a:rPr>
              <a:t>një efikasitet më të madh</a:t>
            </a:r>
          </a:p>
        </p:txBody>
      </p:sp>
      <p:grpSp>
        <p:nvGrpSpPr>
          <p:cNvPr id="21508" name="Group 11"/>
          <p:cNvGrpSpPr>
            <a:grpSpLocks/>
          </p:cNvGrpSpPr>
          <p:nvPr/>
        </p:nvGrpSpPr>
        <p:grpSpPr bwMode="auto">
          <a:xfrm>
            <a:off x="2286000" y="1524000"/>
            <a:ext cx="1643063" cy="2057400"/>
            <a:chOff x="1296" y="1152"/>
            <a:chExt cx="1035" cy="1296"/>
          </a:xfrm>
        </p:grpSpPr>
        <p:pic>
          <p:nvPicPr>
            <p:cNvPr id="21514" name="Picture 11" descr="vebe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6" y="1152"/>
              <a:ext cx="1035" cy="1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15" name="Rectangle 10"/>
            <p:cNvSpPr>
              <a:spLocks noChangeArrowheads="1"/>
            </p:cNvSpPr>
            <p:nvPr/>
          </p:nvSpPr>
          <p:spPr bwMode="auto">
            <a:xfrm>
              <a:off x="1296" y="2304"/>
              <a:ext cx="1008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Max </a:t>
              </a:r>
              <a:r>
                <a:rPr lang="sq-AL" altLang="en-US"/>
                <a:t>W</a:t>
              </a:r>
              <a:r>
                <a:rPr lang="en-US" altLang="en-US"/>
                <a:t>eber</a:t>
              </a:r>
            </a:p>
          </p:txBody>
        </p:sp>
      </p:grpSp>
      <p:grpSp>
        <p:nvGrpSpPr>
          <p:cNvPr id="21509" name="Group 14"/>
          <p:cNvGrpSpPr>
            <a:grpSpLocks/>
          </p:cNvGrpSpPr>
          <p:nvPr/>
        </p:nvGrpSpPr>
        <p:grpSpPr bwMode="auto">
          <a:xfrm>
            <a:off x="4876800" y="1524000"/>
            <a:ext cx="1600200" cy="2057400"/>
            <a:chOff x="3072" y="960"/>
            <a:chExt cx="1008" cy="1296"/>
          </a:xfrm>
        </p:grpSpPr>
        <p:pic>
          <p:nvPicPr>
            <p:cNvPr id="21512" name="Picture 12" descr="http://images.google.com/images?q=tbn:3SCFim9QRetxEM:http://www.gestiopolis.com/recursos2/documentos/fulldocs/ger/evopen3.gif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r:link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2" y="960"/>
              <a:ext cx="1008" cy="1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13" name="Rectangle 13"/>
            <p:cNvSpPr>
              <a:spLocks noChangeArrowheads="1"/>
            </p:cNvSpPr>
            <p:nvPr/>
          </p:nvSpPr>
          <p:spPr bwMode="auto">
            <a:xfrm>
              <a:off x="3072" y="2112"/>
              <a:ext cx="1008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Henry Fayol</a:t>
              </a:r>
            </a:p>
          </p:txBody>
        </p:sp>
      </p:grpSp>
      <p:cxnSp>
        <p:nvCxnSpPr>
          <p:cNvPr id="21510" name="AutoShape 16"/>
          <p:cNvCxnSpPr>
            <a:cxnSpLocks noChangeShapeType="1"/>
            <a:endCxn id="103429" idx="1"/>
          </p:cNvCxnSpPr>
          <p:nvPr/>
        </p:nvCxnSpPr>
        <p:spPr bwMode="auto">
          <a:xfrm rot="10800000" flipV="1">
            <a:off x="1498600" y="2444750"/>
            <a:ext cx="787400" cy="2660650"/>
          </a:xfrm>
          <a:prstGeom prst="bentConnector3">
            <a:avLst>
              <a:gd name="adj1" fmla="val 194755"/>
            </a:avLst>
          </a:prstGeom>
          <a:noFill/>
          <a:ln w="762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1511" name="AutoShape 17"/>
          <p:cNvCxnSpPr>
            <a:cxnSpLocks noChangeShapeType="1"/>
            <a:endCxn id="103429" idx="3"/>
          </p:cNvCxnSpPr>
          <p:nvPr/>
        </p:nvCxnSpPr>
        <p:spPr bwMode="auto">
          <a:xfrm>
            <a:off x="6477000" y="2438400"/>
            <a:ext cx="1092200" cy="2667000"/>
          </a:xfrm>
          <a:prstGeom prst="bentConnector3">
            <a:avLst>
              <a:gd name="adj1" fmla="val 141569"/>
            </a:avLst>
          </a:prstGeom>
          <a:noFill/>
          <a:ln w="762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xmlns="" val="199805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/>
              <a:t>Por para së gjithash . . .</a:t>
            </a:r>
          </a:p>
        </p:txBody>
      </p:sp>
      <p:sp>
        <p:nvSpPr>
          <p:cNvPr id="23555" name="Rectangular Callout 4"/>
          <p:cNvSpPr>
            <a:spLocks noChangeArrowheads="1"/>
          </p:cNvSpPr>
          <p:nvPr/>
        </p:nvSpPr>
        <p:spPr bwMode="auto">
          <a:xfrm>
            <a:off x="838200" y="5410200"/>
            <a:ext cx="2286000" cy="762000"/>
          </a:xfrm>
          <a:prstGeom prst="wedgeRectCallout">
            <a:avLst>
              <a:gd name="adj1" fmla="val -20833"/>
              <a:gd name="adj2" fmla="val 625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/>
              <a:t>Max Weber</a:t>
            </a:r>
          </a:p>
          <a:p>
            <a:pPr algn="ctr"/>
            <a:r>
              <a:rPr lang="en-US" altLang="en-US">
                <a:latin typeface="Verdana" panose="020B0604030504040204" pitchFamily="34" charset="0"/>
              </a:rPr>
              <a:t>1864-1920</a:t>
            </a:r>
          </a:p>
        </p:txBody>
      </p:sp>
      <p:sp>
        <p:nvSpPr>
          <p:cNvPr id="23556" name="Rectangular Callout 7"/>
          <p:cNvSpPr>
            <a:spLocks noChangeArrowheads="1"/>
          </p:cNvSpPr>
          <p:nvPr/>
        </p:nvSpPr>
        <p:spPr bwMode="auto">
          <a:xfrm>
            <a:off x="3352800" y="2590800"/>
            <a:ext cx="5257800" cy="1600200"/>
          </a:xfrm>
          <a:prstGeom prst="wedgeRectCallout">
            <a:avLst>
              <a:gd name="adj1" fmla="val -20833"/>
              <a:gd name="adj2" fmla="val 625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800" b="1"/>
              <a:t>Organizata </a:t>
            </a:r>
          </a:p>
          <a:p>
            <a:pPr algn="ctr"/>
            <a:r>
              <a:rPr lang="en-US" altLang="en-US" sz="4800" b="1"/>
              <a:t>burokratike</a:t>
            </a:r>
            <a:endParaRPr lang="en-US" altLang="en-US" sz="4800" b="1">
              <a:latin typeface="Verdana" panose="020B0604030504040204" pitchFamily="34" charset="0"/>
            </a:endParaRPr>
          </a:p>
        </p:txBody>
      </p:sp>
      <p:pic>
        <p:nvPicPr>
          <p:cNvPr id="30722" name="Picture 2" descr="http://harpers.org/wp-content/uploads/max-weber-1917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524000"/>
            <a:ext cx="2552700" cy="37433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87943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400" smtClean="0"/>
              <a:t>Burokracia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305800" cy="5029200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z="3600" smtClean="0">
                <a:solidFill>
                  <a:srgbClr val="000000"/>
                </a:solidFill>
              </a:rPr>
              <a:t>Si do ta kishit vlerësuar burokracinë komfor përvojës tuaj të deritanishme</a:t>
            </a:r>
          </a:p>
        </p:txBody>
      </p:sp>
      <p:pic>
        <p:nvPicPr>
          <p:cNvPr id="49154" name="Picture 2" descr="http://www.sxc.hu/assets/5/41483/question-mark-icon-1147438-m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62300" y="3581401"/>
            <a:ext cx="2987221" cy="28194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391711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2800" smtClean="0"/>
              <a:t>Por sipas Veberit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267200"/>
          </a:xfrm>
        </p:spPr>
        <p:txBody>
          <a:bodyPr/>
          <a:lstStyle/>
          <a:p>
            <a:pPr marL="533400" indent="-533400" eaLnBrk="1" hangingPunct="1">
              <a:lnSpc>
                <a:spcPct val="80000"/>
              </a:lnSpc>
            </a:pPr>
            <a:r>
              <a:rPr lang="sq-AL" altLang="en-US" sz="2000" smtClean="0">
                <a:solidFill>
                  <a:srgbClr val="000000"/>
                </a:solidFill>
              </a:rPr>
              <a:t>Në burokraci pushteti formal i menaxherit vjen nga pozita që ka ai në organizatë.</a:t>
            </a:r>
          </a:p>
          <a:p>
            <a:pPr marL="533400" indent="-533400" eaLnBrk="1" hangingPunct="1">
              <a:lnSpc>
                <a:spcPct val="80000"/>
              </a:lnSpc>
            </a:pPr>
            <a:r>
              <a:rPr lang="sq-AL" altLang="en-US" sz="2000" smtClean="0">
                <a:solidFill>
                  <a:srgbClr val="000000"/>
                </a:solidFill>
              </a:rPr>
              <a:t>Në burokraci njerëzit duhet të marrin pozita në bazë të aftësive e jo për shkak të nivelit të tyre social ose kontakteve personale.</a:t>
            </a:r>
          </a:p>
          <a:p>
            <a:pPr marL="533400" indent="-533400" eaLnBrk="1" hangingPunct="1">
              <a:lnSpc>
                <a:spcPct val="80000"/>
              </a:lnSpc>
            </a:pPr>
            <a:r>
              <a:rPr lang="sq-AL" altLang="en-US" sz="2000" smtClean="0">
                <a:solidFill>
                  <a:srgbClr val="000000"/>
                </a:solidFill>
              </a:rPr>
              <a:t>Duhet të përcaktohet shkalla e autorizimeve dhe përgjegjësisë për secilin individ dhe lidhja e tyre me njerëzit e tjerë në  pozita të tjera në organizatë.</a:t>
            </a:r>
          </a:p>
          <a:p>
            <a:pPr marL="533400" indent="-533400" eaLnBrk="1" hangingPunct="1">
              <a:lnSpc>
                <a:spcPct val="80000"/>
              </a:lnSpc>
            </a:pPr>
            <a:r>
              <a:rPr lang="sq-AL" altLang="en-US" sz="2000" smtClean="0">
                <a:solidFill>
                  <a:srgbClr val="000000"/>
                </a:solidFill>
              </a:rPr>
              <a:t>Për t’u realizuar në mënyrë efektive pushteti në organizatë, pozitat duhet të përcaktohen në mënyrë hierarkike, ku punëtorët duhet të dinë kujt i përgjigjen dhe kush u përgjigjet atyre.</a:t>
            </a:r>
          </a:p>
          <a:p>
            <a:pPr marL="533400" indent="-533400" eaLnBrk="1" hangingPunct="1">
              <a:lnSpc>
                <a:spcPct val="80000"/>
              </a:lnSpc>
            </a:pPr>
            <a:r>
              <a:rPr lang="sq-AL" altLang="en-US" sz="2000" smtClean="0">
                <a:solidFill>
                  <a:srgbClr val="000000"/>
                </a:solidFill>
              </a:rPr>
              <a:t>Menaxherët duhet të vendosin sistem të mirë të rregullave, të standardeve dhe të procedurave, që të mund ta kontrollojnë mirë sjelljen në organizatë.</a:t>
            </a:r>
            <a:endParaRPr lang="en-US" altLang="en-US" sz="20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795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mtClean="0"/>
              <a:t>Henry Fayol (1841-1925)</a:t>
            </a:r>
          </a:p>
        </p:txBody>
      </p:sp>
      <p:grpSp>
        <p:nvGrpSpPr>
          <p:cNvPr id="30723" name="Group 7"/>
          <p:cNvGrpSpPr>
            <a:grpSpLocks/>
          </p:cNvGrpSpPr>
          <p:nvPr/>
        </p:nvGrpSpPr>
        <p:grpSpPr bwMode="auto">
          <a:xfrm>
            <a:off x="0" y="2667000"/>
            <a:ext cx="1828800" cy="2667000"/>
            <a:chOff x="144" y="1200"/>
            <a:chExt cx="1008" cy="1680"/>
          </a:xfrm>
        </p:grpSpPr>
        <p:pic>
          <p:nvPicPr>
            <p:cNvPr id="30764" name="Picture 5" descr="image02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1200"/>
              <a:ext cx="1008" cy="1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65" name="Rectangle 6"/>
            <p:cNvSpPr>
              <a:spLocks noChangeArrowheads="1"/>
            </p:cNvSpPr>
            <p:nvPr/>
          </p:nvSpPr>
          <p:spPr bwMode="auto">
            <a:xfrm>
              <a:off x="144" y="2688"/>
              <a:ext cx="100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Henry Fayol</a:t>
              </a:r>
            </a:p>
          </p:txBody>
        </p:sp>
      </p:grpSp>
      <p:sp>
        <p:nvSpPr>
          <p:cNvPr id="92171" name="AutoShape 11"/>
          <p:cNvSpPr>
            <a:spLocks noChangeArrowheads="1"/>
          </p:cNvSpPr>
          <p:nvPr/>
        </p:nvSpPr>
        <p:spPr bwMode="gray">
          <a:xfrm>
            <a:off x="1905000" y="5251450"/>
            <a:ext cx="7010400" cy="5080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>
                  <a:gamma/>
                  <a:tint val="0"/>
                  <a:invGamma/>
                </a:schemeClr>
              </a:gs>
              <a:gs pos="100000">
                <a:schemeClr val="bg1"/>
              </a:gs>
            </a:gsLst>
            <a:lin ang="0" scaled="1"/>
          </a:gradFill>
          <a:ln w="2857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b="1">
                <a:solidFill>
                  <a:srgbClr val="000000"/>
                </a:solidFill>
                <a:latin typeface="Arial" charset="0"/>
              </a:rPr>
              <a:t>E ka elaboruar karakterin univerzal të menaxhmentit</a:t>
            </a:r>
            <a:endParaRPr lang="en-US" b="1">
              <a:latin typeface="Arial" charset="0"/>
            </a:endParaRPr>
          </a:p>
        </p:txBody>
      </p:sp>
      <p:sp>
        <p:nvSpPr>
          <p:cNvPr id="92172" name="AutoShape 12"/>
          <p:cNvSpPr>
            <a:spLocks noChangeArrowheads="1"/>
          </p:cNvSpPr>
          <p:nvPr/>
        </p:nvSpPr>
        <p:spPr bwMode="gray">
          <a:xfrm>
            <a:off x="2362200" y="4424363"/>
            <a:ext cx="6553200" cy="5080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>
                  <a:gamma/>
                  <a:tint val="0"/>
                  <a:invGamma/>
                </a:schemeClr>
              </a:gs>
              <a:gs pos="100000">
                <a:schemeClr val="bg1"/>
              </a:gs>
            </a:gsLst>
            <a:lin ang="0" scaled="1"/>
          </a:gradFill>
          <a:ln w="2857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q-AL" b="1" dirty="0">
                <a:solidFill>
                  <a:srgbClr val="000000"/>
                </a:solidFill>
                <a:latin typeface="Arial" charset="0"/>
              </a:rPr>
              <a:t>i</a:t>
            </a:r>
            <a:r>
              <a:rPr lang="en-US" b="1" dirty="0">
                <a:solidFill>
                  <a:srgbClr val="000000"/>
                </a:solidFill>
                <a:latin typeface="Arial" charset="0"/>
              </a:rPr>
              <a:t> ka </a:t>
            </a:r>
            <a:r>
              <a:rPr lang="en-US" b="1" dirty="0" err="1">
                <a:solidFill>
                  <a:srgbClr val="000000"/>
                </a:solidFill>
                <a:latin typeface="Arial" charset="0"/>
              </a:rPr>
              <a:t>hulumtuar</a:t>
            </a:r>
            <a:r>
              <a:rPr lang="en-US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" charset="0"/>
              </a:rPr>
              <a:t>nevoja</a:t>
            </a:r>
            <a:r>
              <a:rPr lang="en-US" b="1" dirty="0">
                <a:solidFill>
                  <a:srgbClr val="000000"/>
                </a:solidFill>
                <a:latin typeface="Arial" charset="0"/>
              </a:rPr>
              <a:t> e </a:t>
            </a:r>
            <a:r>
              <a:rPr lang="en-US" b="1" dirty="0" err="1">
                <a:solidFill>
                  <a:srgbClr val="000000"/>
                </a:solidFill>
                <a:latin typeface="Arial" charset="0"/>
              </a:rPr>
              <a:t>menaxherëve</a:t>
            </a:r>
            <a:endParaRPr lang="en-US" b="1" dirty="0">
              <a:latin typeface="Arial" charset="0"/>
            </a:endParaRPr>
          </a:p>
        </p:txBody>
      </p:sp>
      <p:sp>
        <p:nvSpPr>
          <p:cNvPr id="92173" name="AutoShape 13"/>
          <p:cNvSpPr>
            <a:spLocks noChangeArrowheads="1"/>
          </p:cNvSpPr>
          <p:nvPr/>
        </p:nvSpPr>
        <p:spPr bwMode="gray">
          <a:xfrm>
            <a:off x="2438400" y="3611563"/>
            <a:ext cx="6477000" cy="5080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>
                  <a:gamma/>
                  <a:tint val="0"/>
                  <a:invGamma/>
                </a:schemeClr>
              </a:gs>
              <a:gs pos="100000">
                <a:schemeClr val="bg1"/>
              </a:gs>
            </a:gsLst>
            <a:lin ang="0" scaled="1"/>
          </a:gradFill>
          <a:ln w="2857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q-AL" b="1" dirty="0">
                <a:solidFill>
                  <a:srgbClr val="000000"/>
                </a:solidFill>
                <a:latin typeface="Arial" charset="0"/>
              </a:rPr>
              <a:t>i</a:t>
            </a:r>
            <a:r>
              <a:rPr lang="en-US" b="1" dirty="0">
                <a:solidFill>
                  <a:srgbClr val="000000"/>
                </a:solidFill>
                <a:latin typeface="Arial" charset="0"/>
              </a:rPr>
              <a:t> ka </a:t>
            </a:r>
            <a:r>
              <a:rPr lang="en-US" b="1" dirty="0" err="1">
                <a:solidFill>
                  <a:srgbClr val="000000"/>
                </a:solidFill>
                <a:latin typeface="Arial" charset="0"/>
              </a:rPr>
              <a:t>përcaktuar</a:t>
            </a:r>
            <a:r>
              <a:rPr lang="en-US" b="1" dirty="0">
                <a:solidFill>
                  <a:srgbClr val="000000"/>
                </a:solidFill>
                <a:latin typeface="Arial" charset="0"/>
              </a:rPr>
              <a:t> 14 </a:t>
            </a:r>
            <a:r>
              <a:rPr lang="en-US" b="1" dirty="0" err="1">
                <a:solidFill>
                  <a:srgbClr val="000000"/>
                </a:solidFill>
                <a:latin typeface="Arial" charset="0"/>
              </a:rPr>
              <a:t>parimet</a:t>
            </a:r>
            <a:r>
              <a:rPr lang="en-US" b="1" dirty="0">
                <a:solidFill>
                  <a:srgbClr val="000000"/>
                </a:solidFill>
                <a:latin typeface="Arial" charset="0"/>
              </a:rPr>
              <a:t> e </a:t>
            </a:r>
            <a:r>
              <a:rPr lang="en-US" b="1" dirty="0" err="1">
                <a:solidFill>
                  <a:srgbClr val="000000"/>
                </a:solidFill>
                <a:latin typeface="Arial" charset="0"/>
              </a:rPr>
              <a:t>menaxhmentit</a:t>
            </a:r>
            <a:endParaRPr lang="en-US" b="1" dirty="0">
              <a:latin typeface="Arial" charset="0"/>
            </a:endParaRPr>
          </a:p>
        </p:txBody>
      </p:sp>
      <p:sp>
        <p:nvSpPr>
          <p:cNvPr id="92174" name="AutoShape 14"/>
          <p:cNvSpPr>
            <a:spLocks noChangeArrowheads="1"/>
          </p:cNvSpPr>
          <p:nvPr/>
        </p:nvSpPr>
        <p:spPr bwMode="gray">
          <a:xfrm>
            <a:off x="2209800" y="2760663"/>
            <a:ext cx="6705600" cy="5080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>
                  <a:gamma/>
                  <a:tint val="0"/>
                  <a:invGamma/>
                </a:schemeClr>
              </a:gs>
              <a:gs pos="100000">
                <a:schemeClr val="bg1"/>
              </a:gs>
            </a:gsLst>
            <a:lin ang="0" scaled="1"/>
          </a:gradFill>
          <a:ln w="2857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b="1">
                <a:solidFill>
                  <a:srgbClr val="000000"/>
                </a:solidFill>
                <a:latin typeface="Arial" charset="0"/>
              </a:rPr>
              <a:t>E ka përcaktuar përmbajtjen e funksioneve menaxheriale</a:t>
            </a:r>
            <a:endParaRPr lang="en-US" b="1">
              <a:latin typeface="Arial" charset="0"/>
            </a:endParaRPr>
          </a:p>
        </p:txBody>
      </p:sp>
      <p:sp>
        <p:nvSpPr>
          <p:cNvPr id="92175" name="AutoShape 15"/>
          <p:cNvSpPr>
            <a:spLocks noChangeArrowheads="1"/>
          </p:cNvSpPr>
          <p:nvPr/>
        </p:nvSpPr>
        <p:spPr bwMode="gray">
          <a:xfrm>
            <a:off x="1689100" y="1973263"/>
            <a:ext cx="7302500" cy="5080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>
                  <a:gamma/>
                  <a:tint val="0"/>
                  <a:invGamma/>
                </a:schemeClr>
              </a:gs>
              <a:gs pos="100000">
                <a:schemeClr val="bg1"/>
              </a:gs>
            </a:gsLst>
            <a:lin ang="0" scaled="1"/>
          </a:gradFill>
          <a:ln w="2857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q-AL" b="1" dirty="0">
                <a:solidFill>
                  <a:srgbClr val="000000"/>
                </a:solidFill>
                <a:latin typeface="Arial" charset="0"/>
              </a:rPr>
              <a:t>i</a:t>
            </a:r>
            <a:r>
              <a:rPr lang="en-US" b="1" dirty="0">
                <a:solidFill>
                  <a:srgbClr val="000000"/>
                </a:solidFill>
                <a:latin typeface="Arial" charset="0"/>
              </a:rPr>
              <a:t> ka </a:t>
            </a:r>
            <a:r>
              <a:rPr lang="en-US" b="1" dirty="0" err="1">
                <a:solidFill>
                  <a:srgbClr val="000000"/>
                </a:solidFill>
                <a:latin typeface="Arial" charset="0"/>
              </a:rPr>
              <a:t>ndarë</a:t>
            </a:r>
            <a:r>
              <a:rPr lang="en-US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" charset="0"/>
              </a:rPr>
              <a:t>funksionet</a:t>
            </a:r>
            <a:r>
              <a:rPr lang="en-US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" charset="0"/>
              </a:rPr>
              <a:t>menaxheriale</a:t>
            </a:r>
            <a:r>
              <a:rPr lang="en-US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" charset="0"/>
              </a:rPr>
              <a:t>nga</a:t>
            </a:r>
            <a:r>
              <a:rPr lang="en-US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" charset="0"/>
              </a:rPr>
              <a:t>ato</a:t>
            </a:r>
            <a:r>
              <a:rPr lang="en-US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" charset="0"/>
              </a:rPr>
              <a:t>eksekutive</a:t>
            </a:r>
            <a:endParaRPr lang="en-US" b="1" dirty="0">
              <a:latin typeface="Arial" charset="0"/>
            </a:endParaRPr>
          </a:p>
        </p:txBody>
      </p:sp>
      <p:grpSp>
        <p:nvGrpSpPr>
          <p:cNvPr id="30729" name="Group 16"/>
          <p:cNvGrpSpPr>
            <a:grpSpLocks/>
          </p:cNvGrpSpPr>
          <p:nvPr/>
        </p:nvGrpSpPr>
        <p:grpSpPr bwMode="auto">
          <a:xfrm>
            <a:off x="1371600" y="2062163"/>
            <a:ext cx="381000" cy="381000"/>
            <a:chOff x="2078" y="1680"/>
            <a:chExt cx="1615" cy="1615"/>
          </a:xfrm>
        </p:grpSpPr>
        <p:sp>
          <p:nvSpPr>
            <p:cNvPr id="30758" name="Oval 17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571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sq-AL" altLang="en-US"/>
            </a:p>
          </p:txBody>
        </p:sp>
        <p:sp>
          <p:nvSpPr>
            <p:cNvPr id="30759" name="Oval 18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sq-AL" altLang="en-US"/>
            </a:p>
          </p:txBody>
        </p:sp>
        <p:sp>
          <p:nvSpPr>
            <p:cNvPr id="92179" name="Oval 19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sq-AL">
                <a:latin typeface="Arial" charset="0"/>
              </a:endParaRPr>
            </a:p>
          </p:txBody>
        </p:sp>
        <p:sp>
          <p:nvSpPr>
            <p:cNvPr id="30761" name="Oval 20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sq-AL" altLang="en-US"/>
            </a:p>
          </p:txBody>
        </p:sp>
        <p:sp>
          <p:nvSpPr>
            <p:cNvPr id="92181" name="Oval 21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sq-AL">
                <a:latin typeface="Arial" charset="0"/>
              </a:endParaRPr>
            </a:p>
          </p:txBody>
        </p:sp>
        <p:sp>
          <p:nvSpPr>
            <p:cNvPr id="30763" name="Oval 22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sq-AL" altLang="en-US"/>
            </a:p>
          </p:txBody>
        </p:sp>
      </p:grpSp>
      <p:grpSp>
        <p:nvGrpSpPr>
          <p:cNvPr id="30730" name="Group 23"/>
          <p:cNvGrpSpPr>
            <a:grpSpLocks/>
          </p:cNvGrpSpPr>
          <p:nvPr/>
        </p:nvGrpSpPr>
        <p:grpSpPr bwMode="auto">
          <a:xfrm>
            <a:off x="1905000" y="2849563"/>
            <a:ext cx="381000" cy="381000"/>
            <a:chOff x="2078" y="1680"/>
            <a:chExt cx="1615" cy="1615"/>
          </a:xfrm>
        </p:grpSpPr>
        <p:sp>
          <p:nvSpPr>
            <p:cNvPr id="30752" name="Oval 2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571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sq-AL" altLang="en-US"/>
            </a:p>
          </p:txBody>
        </p:sp>
        <p:sp>
          <p:nvSpPr>
            <p:cNvPr id="30753" name="Oval 2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sq-AL" altLang="en-US"/>
            </a:p>
          </p:txBody>
        </p:sp>
        <p:sp>
          <p:nvSpPr>
            <p:cNvPr id="92186" name="Oval 2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sq-AL">
                <a:latin typeface="Arial" charset="0"/>
              </a:endParaRPr>
            </a:p>
          </p:txBody>
        </p:sp>
        <p:sp>
          <p:nvSpPr>
            <p:cNvPr id="30755" name="Oval 2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sq-AL" altLang="en-US"/>
            </a:p>
          </p:txBody>
        </p:sp>
        <p:sp>
          <p:nvSpPr>
            <p:cNvPr id="92188" name="Oval 2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sq-AL">
                <a:latin typeface="Arial" charset="0"/>
              </a:endParaRPr>
            </a:p>
          </p:txBody>
        </p:sp>
        <p:sp>
          <p:nvSpPr>
            <p:cNvPr id="30757" name="Oval 2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sq-AL" altLang="en-US"/>
            </a:p>
          </p:txBody>
        </p:sp>
      </p:grpSp>
      <p:grpSp>
        <p:nvGrpSpPr>
          <p:cNvPr id="30731" name="Group 30"/>
          <p:cNvGrpSpPr>
            <a:grpSpLocks/>
          </p:cNvGrpSpPr>
          <p:nvPr/>
        </p:nvGrpSpPr>
        <p:grpSpPr bwMode="auto">
          <a:xfrm>
            <a:off x="2133600" y="3687763"/>
            <a:ext cx="381000" cy="381000"/>
            <a:chOff x="2078" y="1680"/>
            <a:chExt cx="1615" cy="1615"/>
          </a:xfrm>
        </p:grpSpPr>
        <p:sp>
          <p:nvSpPr>
            <p:cNvPr id="30746" name="Oval 3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571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sq-AL" altLang="en-US"/>
            </a:p>
          </p:txBody>
        </p:sp>
        <p:sp>
          <p:nvSpPr>
            <p:cNvPr id="30747" name="Oval 3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sq-AL" altLang="en-US"/>
            </a:p>
          </p:txBody>
        </p:sp>
        <p:sp>
          <p:nvSpPr>
            <p:cNvPr id="92193" name="Oval 3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sq-AL">
                <a:latin typeface="Arial" charset="0"/>
              </a:endParaRPr>
            </a:p>
          </p:txBody>
        </p:sp>
        <p:sp>
          <p:nvSpPr>
            <p:cNvPr id="30749" name="Oval 3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sq-AL" altLang="en-US"/>
            </a:p>
          </p:txBody>
        </p:sp>
        <p:sp>
          <p:nvSpPr>
            <p:cNvPr id="92195" name="Oval 3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sq-AL">
                <a:latin typeface="Arial" charset="0"/>
              </a:endParaRPr>
            </a:p>
          </p:txBody>
        </p:sp>
        <p:sp>
          <p:nvSpPr>
            <p:cNvPr id="30751" name="Oval 3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sq-AL" altLang="en-US"/>
            </a:p>
          </p:txBody>
        </p:sp>
      </p:grpSp>
      <p:grpSp>
        <p:nvGrpSpPr>
          <p:cNvPr id="30732" name="Group 37"/>
          <p:cNvGrpSpPr>
            <a:grpSpLocks/>
          </p:cNvGrpSpPr>
          <p:nvPr/>
        </p:nvGrpSpPr>
        <p:grpSpPr bwMode="auto">
          <a:xfrm>
            <a:off x="2025650" y="4525963"/>
            <a:ext cx="381000" cy="381000"/>
            <a:chOff x="2078" y="1680"/>
            <a:chExt cx="1615" cy="1615"/>
          </a:xfrm>
        </p:grpSpPr>
        <p:sp>
          <p:nvSpPr>
            <p:cNvPr id="30740" name="Oval 3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571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sq-AL" altLang="en-US"/>
            </a:p>
          </p:txBody>
        </p:sp>
        <p:sp>
          <p:nvSpPr>
            <p:cNvPr id="30741" name="Oval 3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sq-AL" altLang="en-US"/>
            </a:p>
          </p:txBody>
        </p:sp>
        <p:sp>
          <p:nvSpPr>
            <p:cNvPr id="92200" name="Oval 4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sq-AL">
                <a:latin typeface="Arial" charset="0"/>
              </a:endParaRPr>
            </a:p>
          </p:txBody>
        </p:sp>
        <p:sp>
          <p:nvSpPr>
            <p:cNvPr id="30743" name="Oval 4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sq-AL" altLang="en-US"/>
            </a:p>
          </p:txBody>
        </p:sp>
        <p:sp>
          <p:nvSpPr>
            <p:cNvPr id="92202" name="Oval 4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sq-AL">
                <a:latin typeface="Arial" charset="0"/>
              </a:endParaRPr>
            </a:p>
          </p:txBody>
        </p:sp>
        <p:sp>
          <p:nvSpPr>
            <p:cNvPr id="30745" name="Oval 4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sq-AL" altLang="en-US"/>
            </a:p>
          </p:txBody>
        </p:sp>
      </p:grpSp>
      <p:grpSp>
        <p:nvGrpSpPr>
          <p:cNvPr id="30733" name="Group 44"/>
          <p:cNvGrpSpPr>
            <a:grpSpLocks/>
          </p:cNvGrpSpPr>
          <p:nvPr/>
        </p:nvGrpSpPr>
        <p:grpSpPr bwMode="auto">
          <a:xfrm>
            <a:off x="1606550" y="5300663"/>
            <a:ext cx="355600" cy="381000"/>
            <a:chOff x="2078" y="1680"/>
            <a:chExt cx="1615" cy="1615"/>
          </a:xfrm>
        </p:grpSpPr>
        <p:sp>
          <p:nvSpPr>
            <p:cNvPr id="30734" name="Oval 4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571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sq-AL" altLang="en-US"/>
            </a:p>
          </p:txBody>
        </p:sp>
        <p:sp>
          <p:nvSpPr>
            <p:cNvPr id="30735" name="Oval 4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sq-AL" altLang="en-US"/>
            </a:p>
          </p:txBody>
        </p:sp>
        <p:sp>
          <p:nvSpPr>
            <p:cNvPr id="92207" name="Oval 47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sq-AL">
                <a:latin typeface="Arial" charset="0"/>
              </a:endParaRPr>
            </a:p>
          </p:txBody>
        </p:sp>
        <p:sp>
          <p:nvSpPr>
            <p:cNvPr id="30737" name="Oval 4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sq-AL" altLang="en-US"/>
            </a:p>
          </p:txBody>
        </p:sp>
        <p:sp>
          <p:nvSpPr>
            <p:cNvPr id="92209" name="Oval 49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sq-AL">
                <a:latin typeface="Arial" charset="0"/>
              </a:endParaRPr>
            </a:p>
          </p:txBody>
        </p:sp>
        <p:sp>
          <p:nvSpPr>
            <p:cNvPr id="30739" name="Oval 5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sq-AL" alt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60592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8153400" cy="563563"/>
          </a:xfrm>
        </p:spPr>
        <p:txBody>
          <a:bodyPr/>
          <a:lstStyle/>
          <a:p>
            <a:pPr algn="ctr" eaLnBrk="1" hangingPunct="1"/>
            <a:r>
              <a:rPr lang="en-US" altLang="en-US" sz="4000" smtClean="0">
                <a:solidFill>
                  <a:srgbClr val="FFFF00"/>
                </a:solidFill>
              </a:rPr>
              <a:t>Parimet e menaxhmentit</a:t>
            </a: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631825" y="3190875"/>
            <a:ext cx="24907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latinLnBrk="1" hangingPunct="1"/>
            <a:r>
              <a:rPr kumimoji="1" lang="en-US" altLang="ko-KR" sz="1200" b="1">
                <a:solidFill>
                  <a:srgbClr val="FFFFFF"/>
                </a:solidFill>
                <a:ea typeface="HY헤드라인M" pitchFamily="18" charset="-127"/>
              </a:rPr>
              <a:t>CRM </a:t>
            </a:r>
            <a:r>
              <a:rPr kumimoji="1" lang="en-US" altLang="ko-KR" sz="900">
                <a:solidFill>
                  <a:srgbClr val="FFFFFF"/>
                </a:solidFill>
                <a:ea typeface="HY헤드라인M" pitchFamily="18" charset="-127"/>
              </a:rPr>
              <a:t>: Customer Relationship Management</a:t>
            </a:r>
            <a:endParaRPr kumimoji="1" lang="en-US" altLang="ko-KR" sz="900">
              <a:solidFill>
                <a:srgbClr val="FFFFFF"/>
              </a:solidFill>
              <a:latin typeface="Times New Roman" panose="02020603050405020304" pitchFamily="18" charset="0"/>
              <a:ea typeface="굴림" pitchFamily="34" charset="-127"/>
            </a:endParaRPr>
          </a:p>
        </p:txBody>
      </p:sp>
      <p:grpSp>
        <p:nvGrpSpPr>
          <p:cNvPr id="31748" name="Group 4"/>
          <p:cNvGrpSpPr>
            <a:grpSpLocks/>
          </p:cNvGrpSpPr>
          <p:nvPr/>
        </p:nvGrpSpPr>
        <p:grpSpPr bwMode="auto">
          <a:xfrm>
            <a:off x="2286000" y="1905000"/>
            <a:ext cx="4394200" cy="3848100"/>
            <a:chOff x="1440" y="1200"/>
            <a:chExt cx="2768" cy="2424"/>
          </a:xfrm>
        </p:grpSpPr>
        <p:sp>
          <p:nvSpPr>
            <p:cNvPr id="106501" name="Oval 5"/>
            <p:cNvSpPr>
              <a:spLocks noChangeArrowheads="1"/>
            </p:cNvSpPr>
            <p:nvPr/>
          </p:nvSpPr>
          <p:spPr bwMode="auto">
            <a:xfrm>
              <a:off x="2453" y="2109"/>
              <a:ext cx="451" cy="504"/>
            </a:xfrm>
            <a:prstGeom prst="ellipse">
              <a:avLst/>
            </a:prstGeom>
            <a:gradFill rotWithShape="0">
              <a:gsLst>
                <a:gs pos="0">
                  <a:srgbClr val="9999FF"/>
                </a:gs>
                <a:gs pos="100000">
                  <a:srgbClr val="9999FF">
                    <a:gamma/>
                    <a:shade val="36078"/>
                    <a:invGamma/>
                  </a:srgbClr>
                </a:gs>
              </a:gsLst>
              <a:path path="rect">
                <a:fillToRect r="100000" b="100000"/>
              </a:path>
            </a:gradFill>
            <a:ln w="28575">
              <a:noFill/>
              <a:round/>
              <a:headEnd/>
              <a:tailEnd/>
            </a:ln>
            <a:effectLst>
              <a:outerShdw dist="76200" dir="5400000" algn="ctr" rotWithShape="0">
                <a:srgbClr val="000000">
                  <a:alpha val="39999"/>
                </a:srgbClr>
              </a:outerShdw>
            </a:effectLst>
          </p:spPr>
          <p:txBody>
            <a:bodyPr wrap="none" anchor="ctr"/>
            <a:lstStyle/>
            <a:p>
              <a:pPr algn="ctr" latinLnBrk="1">
                <a:defRPr/>
              </a:pPr>
              <a:endParaRPr kumimoji="1" lang="en-US" altLang="ko-KR" sz="13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굴림" pitchFamily="34" charset="-127"/>
              </a:endParaRPr>
            </a:p>
          </p:txBody>
        </p:sp>
        <p:sp>
          <p:nvSpPr>
            <p:cNvPr id="31778" name="Freeform 6"/>
            <p:cNvSpPr>
              <a:spLocks/>
            </p:cNvSpPr>
            <p:nvPr/>
          </p:nvSpPr>
          <p:spPr bwMode="auto">
            <a:xfrm>
              <a:off x="3132" y="1919"/>
              <a:ext cx="1076" cy="1443"/>
            </a:xfrm>
            <a:custGeom>
              <a:avLst/>
              <a:gdLst>
                <a:gd name="T0" fmla="*/ 660 w 1374"/>
                <a:gd name="T1" fmla="*/ 300 h 1650"/>
                <a:gd name="T2" fmla="*/ 660 w 1374"/>
                <a:gd name="T3" fmla="*/ 126 h 1650"/>
                <a:gd name="T4" fmla="*/ 612 w 1374"/>
                <a:gd name="T5" fmla="*/ 6 h 1650"/>
                <a:gd name="T6" fmla="*/ 432 w 1374"/>
                <a:gd name="T7" fmla="*/ 0 h 1650"/>
                <a:gd name="T8" fmla="*/ 312 w 1374"/>
                <a:gd name="T9" fmla="*/ 24 h 1650"/>
                <a:gd name="T10" fmla="*/ 228 w 1374"/>
                <a:gd name="T11" fmla="*/ 36 h 1650"/>
                <a:gd name="T12" fmla="*/ 150 w 1374"/>
                <a:gd name="T13" fmla="*/ 120 h 1650"/>
                <a:gd name="T14" fmla="*/ 78 w 1374"/>
                <a:gd name="T15" fmla="*/ 204 h 1650"/>
                <a:gd name="T16" fmla="*/ 6 w 1374"/>
                <a:gd name="T17" fmla="*/ 354 h 1650"/>
                <a:gd name="T18" fmla="*/ 0 w 1374"/>
                <a:gd name="T19" fmla="*/ 468 h 1650"/>
                <a:gd name="T20" fmla="*/ 12 w 1374"/>
                <a:gd name="T21" fmla="*/ 612 h 1650"/>
                <a:gd name="T22" fmla="*/ 36 w 1374"/>
                <a:gd name="T23" fmla="*/ 786 h 1650"/>
                <a:gd name="T24" fmla="*/ 54 w 1374"/>
                <a:gd name="T25" fmla="*/ 912 h 1650"/>
                <a:gd name="T26" fmla="*/ 126 w 1374"/>
                <a:gd name="T27" fmla="*/ 900 h 1650"/>
                <a:gd name="T28" fmla="*/ 228 w 1374"/>
                <a:gd name="T29" fmla="*/ 942 h 1650"/>
                <a:gd name="T30" fmla="*/ 216 w 1374"/>
                <a:gd name="T31" fmla="*/ 1056 h 1650"/>
                <a:gd name="T32" fmla="*/ 252 w 1374"/>
                <a:gd name="T33" fmla="*/ 1170 h 1650"/>
                <a:gd name="T34" fmla="*/ 258 w 1374"/>
                <a:gd name="T35" fmla="*/ 1320 h 1650"/>
                <a:gd name="T36" fmla="*/ 258 w 1374"/>
                <a:gd name="T37" fmla="*/ 1500 h 1650"/>
                <a:gd name="T38" fmla="*/ 270 w 1374"/>
                <a:gd name="T39" fmla="*/ 1650 h 1650"/>
                <a:gd name="T40" fmla="*/ 354 w 1374"/>
                <a:gd name="T41" fmla="*/ 1638 h 1650"/>
                <a:gd name="T42" fmla="*/ 504 w 1374"/>
                <a:gd name="T43" fmla="*/ 1584 h 1650"/>
                <a:gd name="T44" fmla="*/ 624 w 1374"/>
                <a:gd name="T45" fmla="*/ 1542 h 1650"/>
                <a:gd name="T46" fmla="*/ 774 w 1374"/>
                <a:gd name="T47" fmla="*/ 1422 h 1650"/>
                <a:gd name="T48" fmla="*/ 864 w 1374"/>
                <a:gd name="T49" fmla="*/ 1290 h 1650"/>
                <a:gd name="T50" fmla="*/ 924 w 1374"/>
                <a:gd name="T51" fmla="*/ 1086 h 1650"/>
                <a:gd name="T52" fmla="*/ 954 w 1374"/>
                <a:gd name="T53" fmla="*/ 1200 h 1650"/>
                <a:gd name="T54" fmla="*/ 990 w 1374"/>
                <a:gd name="T55" fmla="*/ 1224 h 1650"/>
                <a:gd name="T56" fmla="*/ 1068 w 1374"/>
                <a:gd name="T57" fmla="*/ 1158 h 1650"/>
                <a:gd name="T58" fmla="*/ 1104 w 1374"/>
                <a:gd name="T59" fmla="*/ 1116 h 1650"/>
                <a:gd name="T60" fmla="*/ 1188 w 1374"/>
                <a:gd name="T61" fmla="*/ 1026 h 1650"/>
                <a:gd name="T62" fmla="*/ 1218 w 1374"/>
                <a:gd name="T63" fmla="*/ 990 h 1650"/>
                <a:gd name="T64" fmla="*/ 1296 w 1374"/>
                <a:gd name="T65" fmla="*/ 822 h 1650"/>
                <a:gd name="T66" fmla="*/ 1344 w 1374"/>
                <a:gd name="T67" fmla="*/ 660 h 1650"/>
                <a:gd name="T68" fmla="*/ 1374 w 1374"/>
                <a:gd name="T69" fmla="*/ 492 h 1650"/>
                <a:gd name="T70" fmla="*/ 1362 w 1374"/>
                <a:gd name="T71" fmla="*/ 300 h 1650"/>
                <a:gd name="T72" fmla="*/ 1290 w 1374"/>
                <a:gd name="T73" fmla="*/ 162 h 1650"/>
                <a:gd name="T74" fmla="*/ 1092 w 1374"/>
                <a:gd name="T75" fmla="*/ 90 h 1650"/>
                <a:gd name="T76" fmla="*/ 942 w 1374"/>
                <a:gd name="T77" fmla="*/ 114 h 1650"/>
                <a:gd name="T78" fmla="*/ 816 w 1374"/>
                <a:gd name="T79" fmla="*/ 180 h 1650"/>
                <a:gd name="T80" fmla="*/ 762 w 1374"/>
                <a:gd name="T81" fmla="*/ 222 h 1650"/>
                <a:gd name="T82" fmla="*/ 660 w 1374"/>
                <a:gd name="T83" fmla="*/ 300 h 165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374"/>
                <a:gd name="T127" fmla="*/ 0 h 1650"/>
                <a:gd name="T128" fmla="*/ 1374 w 1374"/>
                <a:gd name="T129" fmla="*/ 1650 h 165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374" h="1650">
                  <a:moveTo>
                    <a:pt x="660" y="300"/>
                  </a:moveTo>
                  <a:lnTo>
                    <a:pt x="660" y="126"/>
                  </a:lnTo>
                  <a:lnTo>
                    <a:pt x="612" y="6"/>
                  </a:lnTo>
                  <a:lnTo>
                    <a:pt x="432" y="0"/>
                  </a:lnTo>
                  <a:lnTo>
                    <a:pt x="312" y="24"/>
                  </a:lnTo>
                  <a:lnTo>
                    <a:pt x="228" y="36"/>
                  </a:lnTo>
                  <a:lnTo>
                    <a:pt x="150" y="120"/>
                  </a:lnTo>
                  <a:lnTo>
                    <a:pt x="78" y="204"/>
                  </a:lnTo>
                  <a:lnTo>
                    <a:pt x="6" y="354"/>
                  </a:lnTo>
                  <a:lnTo>
                    <a:pt x="0" y="468"/>
                  </a:lnTo>
                  <a:lnTo>
                    <a:pt x="12" y="612"/>
                  </a:lnTo>
                  <a:lnTo>
                    <a:pt x="36" y="786"/>
                  </a:lnTo>
                  <a:lnTo>
                    <a:pt x="54" y="912"/>
                  </a:lnTo>
                  <a:lnTo>
                    <a:pt x="126" y="900"/>
                  </a:lnTo>
                  <a:lnTo>
                    <a:pt x="228" y="942"/>
                  </a:lnTo>
                  <a:lnTo>
                    <a:pt x="216" y="1056"/>
                  </a:lnTo>
                  <a:lnTo>
                    <a:pt x="252" y="1170"/>
                  </a:lnTo>
                  <a:lnTo>
                    <a:pt x="258" y="1320"/>
                  </a:lnTo>
                  <a:lnTo>
                    <a:pt x="258" y="1500"/>
                  </a:lnTo>
                  <a:lnTo>
                    <a:pt x="270" y="1650"/>
                  </a:lnTo>
                  <a:lnTo>
                    <a:pt x="354" y="1638"/>
                  </a:lnTo>
                  <a:lnTo>
                    <a:pt x="504" y="1584"/>
                  </a:lnTo>
                  <a:cubicBezTo>
                    <a:pt x="549" y="1568"/>
                    <a:pt x="579" y="1569"/>
                    <a:pt x="624" y="1542"/>
                  </a:cubicBezTo>
                  <a:cubicBezTo>
                    <a:pt x="669" y="1515"/>
                    <a:pt x="734" y="1464"/>
                    <a:pt x="774" y="1422"/>
                  </a:cubicBezTo>
                  <a:lnTo>
                    <a:pt x="864" y="1290"/>
                  </a:lnTo>
                  <a:lnTo>
                    <a:pt x="924" y="1086"/>
                  </a:lnTo>
                  <a:lnTo>
                    <a:pt x="954" y="1200"/>
                  </a:lnTo>
                  <a:lnTo>
                    <a:pt x="990" y="1224"/>
                  </a:lnTo>
                  <a:lnTo>
                    <a:pt x="1068" y="1158"/>
                  </a:lnTo>
                  <a:lnTo>
                    <a:pt x="1104" y="1116"/>
                  </a:lnTo>
                  <a:lnTo>
                    <a:pt x="1188" y="1026"/>
                  </a:lnTo>
                  <a:lnTo>
                    <a:pt x="1218" y="990"/>
                  </a:lnTo>
                  <a:lnTo>
                    <a:pt x="1296" y="822"/>
                  </a:lnTo>
                  <a:cubicBezTo>
                    <a:pt x="1317" y="767"/>
                    <a:pt x="1331" y="715"/>
                    <a:pt x="1344" y="660"/>
                  </a:cubicBezTo>
                  <a:cubicBezTo>
                    <a:pt x="1357" y="605"/>
                    <a:pt x="1371" y="552"/>
                    <a:pt x="1374" y="492"/>
                  </a:cubicBezTo>
                  <a:lnTo>
                    <a:pt x="1362" y="300"/>
                  </a:lnTo>
                  <a:cubicBezTo>
                    <a:pt x="1348" y="245"/>
                    <a:pt x="1335" y="197"/>
                    <a:pt x="1290" y="162"/>
                  </a:cubicBezTo>
                  <a:cubicBezTo>
                    <a:pt x="1245" y="127"/>
                    <a:pt x="1150" y="98"/>
                    <a:pt x="1092" y="90"/>
                  </a:cubicBezTo>
                  <a:cubicBezTo>
                    <a:pt x="1034" y="82"/>
                    <a:pt x="988" y="99"/>
                    <a:pt x="942" y="114"/>
                  </a:cubicBezTo>
                  <a:lnTo>
                    <a:pt x="816" y="180"/>
                  </a:lnTo>
                  <a:lnTo>
                    <a:pt x="762" y="222"/>
                  </a:lnTo>
                  <a:lnTo>
                    <a:pt x="660" y="300"/>
                  </a:lnTo>
                  <a:close/>
                </a:path>
              </a:pathLst>
            </a:custGeom>
            <a:gradFill rotWithShape="0">
              <a:gsLst>
                <a:gs pos="0">
                  <a:srgbClr val="288313"/>
                </a:gs>
                <a:gs pos="50000">
                  <a:srgbClr val="16490B"/>
                </a:gs>
                <a:gs pos="100000">
                  <a:srgbClr val="288313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9" name="Freeform 7"/>
            <p:cNvSpPr>
              <a:spLocks/>
            </p:cNvSpPr>
            <p:nvPr/>
          </p:nvSpPr>
          <p:spPr bwMode="auto">
            <a:xfrm>
              <a:off x="2527" y="2931"/>
              <a:ext cx="216" cy="174"/>
            </a:xfrm>
            <a:custGeom>
              <a:avLst/>
              <a:gdLst>
                <a:gd name="T0" fmla="*/ 0 w 276"/>
                <a:gd name="T1" fmla="*/ 0 h 198"/>
                <a:gd name="T2" fmla="*/ 84 w 276"/>
                <a:gd name="T3" fmla="*/ 36 h 198"/>
                <a:gd name="T4" fmla="*/ 120 w 276"/>
                <a:gd name="T5" fmla="*/ 54 h 198"/>
                <a:gd name="T6" fmla="*/ 138 w 276"/>
                <a:gd name="T7" fmla="*/ 72 h 198"/>
                <a:gd name="T8" fmla="*/ 174 w 276"/>
                <a:gd name="T9" fmla="*/ 90 h 198"/>
                <a:gd name="T10" fmla="*/ 192 w 276"/>
                <a:gd name="T11" fmla="*/ 114 h 198"/>
                <a:gd name="T12" fmla="*/ 246 w 276"/>
                <a:gd name="T13" fmla="*/ 162 h 198"/>
                <a:gd name="T14" fmla="*/ 276 w 276"/>
                <a:gd name="T15" fmla="*/ 198 h 19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6"/>
                <a:gd name="T25" fmla="*/ 0 h 198"/>
                <a:gd name="T26" fmla="*/ 276 w 276"/>
                <a:gd name="T27" fmla="*/ 198 h 1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6" h="198">
                  <a:moveTo>
                    <a:pt x="0" y="0"/>
                  </a:moveTo>
                  <a:cubicBezTo>
                    <a:pt x="27" y="14"/>
                    <a:pt x="55" y="29"/>
                    <a:pt x="84" y="36"/>
                  </a:cubicBezTo>
                  <a:cubicBezTo>
                    <a:pt x="95" y="43"/>
                    <a:pt x="109" y="47"/>
                    <a:pt x="120" y="54"/>
                  </a:cubicBezTo>
                  <a:cubicBezTo>
                    <a:pt x="127" y="59"/>
                    <a:pt x="131" y="67"/>
                    <a:pt x="138" y="72"/>
                  </a:cubicBezTo>
                  <a:cubicBezTo>
                    <a:pt x="167" y="92"/>
                    <a:pt x="146" y="62"/>
                    <a:pt x="174" y="90"/>
                  </a:cubicBezTo>
                  <a:cubicBezTo>
                    <a:pt x="181" y="97"/>
                    <a:pt x="185" y="107"/>
                    <a:pt x="192" y="114"/>
                  </a:cubicBezTo>
                  <a:cubicBezTo>
                    <a:pt x="228" y="150"/>
                    <a:pt x="196" y="86"/>
                    <a:pt x="246" y="162"/>
                  </a:cubicBezTo>
                  <a:cubicBezTo>
                    <a:pt x="252" y="172"/>
                    <a:pt x="276" y="189"/>
                    <a:pt x="276" y="198"/>
                  </a:cubicBezTo>
                </a:path>
              </a:pathLst>
            </a:custGeom>
            <a:noFill/>
            <a:ln w="5715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80" name="Freeform 8"/>
            <p:cNvSpPr>
              <a:spLocks/>
            </p:cNvSpPr>
            <p:nvPr/>
          </p:nvSpPr>
          <p:spPr bwMode="auto">
            <a:xfrm>
              <a:off x="2517" y="2837"/>
              <a:ext cx="254" cy="593"/>
            </a:xfrm>
            <a:custGeom>
              <a:avLst/>
              <a:gdLst>
                <a:gd name="T0" fmla="*/ 54 w 324"/>
                <a:gd name="T1" fmla="*/ 0 h 678"/>
                <a:gd name="T2" fmla="*/ 18 w 324"/>
                <a:gd name="T3" fmla="*/ 60 h 678"/>
                <a:gd name="T4" fmla="*/ 0 w 324"/>
                <a:gd name="T5" fmla="*/ 132 h 678"/>
                <a:gd name="T6" fmla="*/ 42 w 324"/>
                <a:gd name="T7" fmla="*/ 264 h 678"/>
                <a:gd name="T8" fmla="*/ 108 w 324"/>
                <a:gd name="T9" fmla="*/ 360 h 678"/>
                <a:gd name="T10" fmla="*/ 132 w 324"/>
                <a:gd name="T11" fmla="*/ 396 h 678"/>
                <a:gd name="T12" fmla="*/ 156 w 324"/>
                <a:gd name="T13" fmla="*/ 468 h 678"/>
                <a:gd name="T14" fmla="*/ 324 w 324"/>
                <a:gd name="T15" fmla="*/ 678 h 67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24"/>
                <a:gd name="T25" fmla="*/ 0 h 678"/>
                <a:gd name="T26" fmla="*/ 324 w 324"/>
                <a:gd name="T27" fmla="*/ 678 h 67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24" h="678">
                  <a:moveTo>
                    <a:pt x="54" y="0"/>
                  </a:moveTo>
                  <a:cubicBezTo>
                    <a:pt x="41" y="20"/>
                    <a:pt x="31" y="40"/>
                    <a:pt x="18" y="60"/>
                  </a:cubicBezTo>
                  <a:cubicBezTo>
                    <a:pt x="12" y="84"/>
                    <a:pt x="8" y="108"/>
                    <a:pt x="0" y="132"/>
                  </a:cubicBezTo>
                  <a:cubicBezTo>
                    <a:pt x="4" y="177"/>
                    <a:pt x="1" y="236"/>
                    <a:pt x="42" y="264"/>
                  </a:cubicBezTo>
                  <a:cubicBezTo>
                    <a:pt x="64" y="296"/>
                    <a:pt x="85" y="329"/>
                    <a:pt x="108" y="360"/>
                  </a:cubicBezTo>
                  <a:cubicBezTo>
                    <a:pt x="127" y="416"/>
                    <a:pt x="96" y="333"/>
                    <a:pt x="132" y="396"/>
                  </a:cubicBezTo>
                  <a:cubicBezTo>
                    <a:pt x="136" y="403"/>
                    <a:pt x="156" y="461"/>
                    <a:pt x="156" y="468"/>
                  </a:cubicBezTo>
                  <a:lnTo>
                    <a:pt x="324" y="678"/>
                  </a:lnTo>
                </a:path>
              </a:pathLst>
            </a:custGeom>
            <a:noFill/>
            <a:ln w="7620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81" name="Freeform 9"/>
            <p:cNvSpPr>
              <a:spLocks/>
            </p:cNvSpPr>
            <p:nvPr/>
          </p:nvSpPr>
          <p:spPr bwMode="auto">
            <a:xfrm>
              <a:off x="2278" y="1200"/>
              <a:ext cx="1230" cy="813"/>
            </a:xfrm>
            <a:custGeom>
              <a:avLst/>
              <a:gdLst>
                <a:gd name="T0" fmla="*/ 6 w 1572"/>
                <a:gd name="T1" fmla="*/ 342 h 930"/>
                <a:gd name="T2" fmla="*/ 94 w 1572"/>
                <a:gd name="T3" fmla="*/ 495 h 930"/>
                <a:gd name="T4" fmla="*/ 269 w 1572"/>
                <a:gd name="T5" fmla="*/ 544 h 930"/>
                <a:gd name="T6" fmla="*/ 451 w 1572"/>
                <a:gd name="T7" fmla="*/ 544 h 930"/>
                <a:gd name="T8" fmla="*/ 505 w 1572"/>
                <a:gd name="T9" fmla="*/ 569 h 930"/>
                <a:gd name="T10" fmla="*/ 545 w 1572"/>
                <a:gd name="T11" fmla="*/ 630 h 930"/>
                <a:gd name="T12" fmla="*/ 572 w 1572"/>
                <a:gd name="T13" fmla="*/ 734 h 930"/>
                <a:gd name="T14" fmla="*/ 829 w 1572"/>
                <a:gd name="T15" fmla="*/ 930 h 930"/>
                <a:gd name="T16" fmla="*/ 1004 w 1572"/>
                <a:gd name="T17" fmla="*/ 912 h 930"/>
                <a:gd name="T18" fmla="*/ 1260 w 1572"/>
                <a:gd name="T19" fmla="*/ 844 h 930"/>
                <a:gd name="T20" fmla="*/ 1395 w 1572"/>
                <a:gd name="T21" fmla="*/ 728 h 930"/>
                <a:gd name="T22" fmla="*/ 1449 w 1572"/>
                <a:gd name="T23" fmla="*/ 648 h 930"/>
                <a:gd name="T24" fmla="*/ 1429 w 1572"/>
                <a:gd name="T25" fmla="*/ 593 h 930"/>
                <a:gd name="T26" fmla="*/ 1348 w 1572"/>
                <a:gd name="T27" fmla="*/ 569 h 930"/>
                <a:gd name="T28" fmla="*/ 1402 w 1572"/>
                <a:gd name="T29" fmla="*/ 446 h 930"/>
                <a:gd name="T30" fmla="*/ 1449 w 1572"/>
                <a:gd name="T31" fmla="*/ 324 h 930"/>
                <a:gd name="T32" fmla="*/ 1572 w 1572"/>
                <a:gd name="T33" fmla="*/ 138 h 930"/>
                <a:gd name="T34" fmla="*/ 1314 w 1572"/>
                <a:gd name="T35" fmla="*/ 114 h 930"/>
                <a:gd name="T36" fmla="*/ 1092 w 1572"/>
                <a:gd name="T37" fmla="*/ 60 h 930"/>
                <a:gd name="T38" fmla="*/ 858 w 1572"/>
                <a:gd name="T39" fmla="*/ 48 h 930"/>
                <a:gd name="T40" fmla="*/ 613 w 1572"/>
                <a:gd name="T41" fmla="*/ 122 h 930"/>
                <a:gd name="T42" fmla="*/ 606 w 1572"/>
                <a:gd name="T43" fmla="*/ 66 h 930"/>
                <a:gd name="T44" fmla="*/ 600 w 1572"/>
                <a:gd name="T45" fmla="*/ 0 h 930"/>
                <a:gd name="T46" fmla="*/ 360 w 1572"/>
                <a:gd name="T47" fmla="*/ 48 h 930"/>
                <a:gd name="T48" fmla="*/ 198 w 1572"/>
                <a:gd name="T49" fmla="*/ 120 h 930"/>
                <a:gd name="T50" fmla="*/ 60 w 1572"/>
                <a:gd name="T51" fmla="*/ 238 h 930"/>
                <a:gd name="T52" fmla="*/ 6 w 1572"/>
                <a:gd name="T53" fmla="*/ 342 h 93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572"/>
                <a:gd name="T82" fmla="*/ 0 h 930"/>
                <a:gd name="T83" fmla="*/ 1572 w 1572"/>
                <a:gd name="T84" fmla="*/ 930 h 93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572" h="930">
                  <a:moveTo>
                    <a:pt x="6" y="342"/>
                  </a:moveTo>
                  <a:cubicBezTo>
                    <a:pt x="12" y="385"/>
                    <a:pt x="50" y="461"/>
                    <a:pt x="94" y="495"/>
                  </a:cubicBezTo>
                  <a:cubicBezTo>
                    <a:pt x="138" y="529"/>
                    <a:pt x="210" y="536"/>
                    <a:pt x="269" y="544"/>
                  </a:cubicBezTo>
                  <a:lnTo>
                    <a:pt x="451" y="544"/>
                  </a:lnTo>
                  <a:lnTo>
                    <a:pt x="505" y="569"/>
                  </a:lnTo>
                  <a:lnTo>
                    <a:pt x="545" y="630"/>
                  </a:lnTo>
                  <a:lnTo>
                    <a:pt x="572" y="734"/>
                  </a:lnTo>
                  <a:lnTo>
                    <a:pt x="829" y="930"/>
                  </a:lnTo>
                  <a:lnTo>
                    <a:pt x="1004" y="912"/>
                  </a:lnTo>
                  <a:lnTo>
                    <a:pt x="1260" y="844"/>
                  </a:lnTo>
                  <a:lnTo>
                    <a:pt x="1395" y="728"/>
                  </a:lnTo>
                  <a:lnTo>
                    <a:pt x="1449" y="648"/>
                  </a:lnTo>
                  <a:lnTo>
                    <a:pt x="1429" y="593"/>
                  </a:lnTo>
                  <a:lnTo>
                    <a:pt x="1348" y="569"/>
                  </a:lnTo>
                  <a:lnTo>
                    <a:pt x="1402" y="446"/>
                  </a:lnTo>
                  <a:lnTo>
                    <a:pt x="1449" y="324"/>
                  </a:lnTo>
                  <a:lnTo>
                    <a:pt x="1572" y="138"/>
                  </a:lnTo>
                  <a:lnTo>
                    <a:pt x="1314" y="114"/>
                  </a:lnTo>
                  <a:cubicBezTo>
                    <a:pt x="1234" y="101"/>
                    <a:pt x="1168" y="71"/>
                    <a:pt x="1092" y="60"/>
                  </a:cubicBezTo>
                  <a:cubicBezTo>
                    <a:pt x="1016" y="49"/>
                    <a:pt x="938" y="38"/>
                    <a:pt x="858" y="48"/>
                  </a:cubicBezTo>
                  <a:cubicBezTo>
                    <a:pt x="778" y="58"/>
                    <a:pt x="655" y="117"/>
                    <a:pt x="613" y="122"/>
                  </a:cubicBezTo>
                  <a:lnTo>
                    <a:pt x="606" y="66"/>
                  </a:lnTo>
                  <a:lnTo>
                    <a:pt x="600" y="0"/>
                  </a:lnTo>
                  <a:lnTo>
                    <a:pt x="360" y="48"/>
                  </a:lnTo>
                  <a:lnTo>
                    <a:pt x="198" y="120"/>
                  </a:lnTo>
                  <a:lnTo>
                    <a:pt x="60" y="238"/>
                  </a:lnTo>
                  <a:cubicBezTo>
                    <a:pt x="60" y="238"/>
                    <a:pt x="0" y="299"/>
                    <a:pt x="6" y="342"/>
                  </a:cubicBezTo>
                  <a:close/>
                </a:path>
              </a:pathLst>
            </a:custGeom>
            <a:gradFill rotWithShape="0">
              <a:gsLst>
                <a:gs pos="0">
                  <a:srgbClr val="7A7834"/>
                </a:gs>
                <a:gs pos="100000">
                  <a:srgbClr val="2C2B13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82" name="Freeform 10"/>
            <p:cNvSpPr>
              <a:spLocks/>
            </p:cNvSpPr>
            <p:nvPr/>
          </p:nvSpPr>
          <p:spPr bwMode="auto">
            <a:xfrm>
              <a:off x="2447" y="1693"/>
              <a:ext cx="1033" cy="1175"/>
            </a:xfrm>
            <a:custGeom>
              <a:avLst/>
              <a:gdLst>
                <a:gd name="T0" fmla="*/ 0 w 3174"/>
                <a:gd name="T1" fmla="*/ 2274 h 2274"/>
                <a:gd name="T2" fmla="*/ 732 w 3174"/>
                <a:gd name="T3" fmla="*/ 2016 h 2274"/>
                <a:gd name="T4" fmla="*/ 1542 w 3174"/>
                <a:gd name="T5" fmla="*/ 1608 h 2274"/>
                <a:gd name="T6" fmla="*/ 2112 w 3174"/>
                <a:gd name="T7" fmla="*/ 1236 h 2274"/>
                <a:gd name="T8" fmla="*/ 2430 w 3174"/>
                <a:gd name="T9" fmla="*/ 846 h 2274"/>
                <a:gd name="T10" fmla="*/ 2832 w 3174"/>
                <a:gd name="T11" fmla="*/ 444 h 2274"/>
                <a:gd name="T12" fmla="*/ 3174 w 3174"/>
                <a:gd name="T13" fmla="*/ 0 h 22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174"/>
                <a:gd name="T22" fmla="*/ 0 h 2274"/>
                <a:gd name="T23" fmla="*/ 3174 w 3174"/>
                <a:gd name="T24" fmla="*/ 2274 h 227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174" h="2274">
                  <a:moveTo>
                    <a:pt x="0" y="2274"/>
                  </a:moveTo>
                  <a:lnTo>
                    <a:pt x="732" y="2016"/>
                  </a:lnTo>
                  <a:lnTo>
                    <a:pt x="1542" y="1608"/>
                  </a:lnTo>
                  <a:lnTo>
                    <a:pt x="2112" y="1236"/>
                  </a:lnTo>
                  <a:lnTo>
                    <a:pt x="2430" y="846"/>
                  </a:lnTo>
                  <a:lnTo>
                    <a:pt x="2832" y="444"/>
                  </a:lnTo>
                  <a:lnTo>
                    <a:pt x="3174" y="0"/>
                  </a:lnTo>
                </a:path>
              </a:pathLst>
            </a:custGeom>
            <a:noFill/>
            <a:ln w="12700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507" name="Oval 11"/>
            <p:cNvSpPr>
              <a:spLocks noChangeArrowheads="1"/>
            </p:cNvSpPr>
            <p:nvPr/>
          </p:nvSpPr>
          <p:spPr bwMode="auto">
            <a:xfrm>
              <a:off x="1928" y="2297"/>
              <a:ext cx="451" cy="503"/>
            </a:xfrm>
            <a:prstGeom prst="ellipse">
              <a:avLst/>
            </a:prstGeom>
            <a:gradFill rotWithShape="0">
              <a:gsLst>
                <a:gs pos="0">
                  <a:srgbClr val="9E97AF"/>
                </a:gs>
                <a:gs pos="100000">
                  <a:srgbClr val="9E97AF">
                    <a:gamma/>
                    <a:shade val="46275"/>
                    <a:invGamma/>
                  </a:srgbClr>
                </a:gs>
              </a:gsLst>
              <a:path path="rect">
                <a:fillToRect r="100000" b="100000"/>
              </a:path>
            </a:gradFill>
            <a:ln w="28575">
              <a:noFill/>
              <a:round/>
              <a:headEnd/>
              <a:tailEnd/>
            </a:ln>
            <a:effectLst>
              <a:outerShdw dist="76200" dir="54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ctr" latinLnBrk="1">
                <a:defRPr/>
              </a:pPr>
              <a:r>
                <a:rPr kumimoji="1" lang="en-US" altLang="ko-KR" sz="1300" b="1">
                  <a:solidFill>
                    <a:srgbClr val="FFFF00"/>
                  </a:solidFill>
                  <a:latin typeface="Arial" charset="0"/>
                  <a:ea typeface="굴림" pitchFamily="34" charset="-127"/>
                </a:rPr>
                <a:t>Group D</a:t>
              </a:r>
            </a:p>
          </p:txBody>
        </p:sp>
        <p:sp>
          <p:nvSpPr>
            <p:cNvPr id="106508" name="Oval 12"/>
            <p:cNvSpPr>
              <a:spLocks noChangeArrowheads="1"/>
            </p:cNvSpPr>
            <p:nvPr/>
          </p:nvSpPr>
          <p:spPr bwMode="auto">
            <a:xfrm>
              <a:off x="2098" y="2215"/>
              <a:ext cx="450" cy="504"/>
            </a:xfrm>
            <a:prstGeom prst="ellipse">
              <a:avLst/>
            </a:prstGeom>
            <a:gradFill rotWithShape="0">
              <a:gsLst>
                <a:gs pos="0">
                  <a:srgbClr val="B66DFF"/>
                </a:gs>
                <a:gs pos="100000">
                  <a:srgbClr val="B66DFF">
                    <a:gamma/>
                    <a:shade val="36078"/>
                    <a:invGamma/>
                  </a:srgbClr>
                </a:gs>
              </a:gsLst>
              <a:path path="rect">
                <a:fillToRect r="100000" b="100000"/>
              </a:path>
            </a:gradFill>
            <a:ln w="28575">
              <a:noFill/>
              <a:round/>
              <a:headEnd/>
              <a:tailEnd/>
            </a:ln>
            <a:effectLst>
              <a:outerShdw dist="76200" dir="5400000" algn="ctr" rotWithShape="0">
                <a:srgbClr val="000000">
                  <a:alpha val="39999"/>
                </a:srgbClr>
              </a:outerShdw>
            </a:effectLst>
          </p:spPr>
          <p:txBody>
            <a:bodyPr wrap="none" anchor="ctr"/>
            <a:lstStyle/>
            <a:p>
              <a:pPr algn="ctr" latinLnBrk="1">
                <a:defRPr/>
              </a:pPr>
              <a:endParaRPr kumimoji="1" lang="en-US" altLang="ko-KR" sz="13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굴림" pitchFamily="34" charset="-127"/>
              </a:endParaRPr>
            </a:p>
          </p:txBody>
        </p:sp>
        <p:sp>
          <p:nvSpPr>
            <p:cNvPr id="106509" name="Oval 13"/>
            <p:cNvSpPr>
              <a:spLocks noChangeArrowheads="1"/>
            </p:cNvSpPr>
            <p:nvPr/>
          </p:nvSpPr>
          <p:spPr bwMode="auto">
            <a:xfrm>
              <a:off x="1736" y="2020"/>
              <a:ext cx="451" cy="504"/>
            </a:xfrm>
            <a:prstGeom prst="ellipse">
              <a:avLst/>
            </a:prstGeom>
            <a:gradFill rotWithShape="0">
              <a:gsLst>
                <a:gs pos="0">
                  <a:srgbClr val="B66DFF"/>
                </a:gs>
                <a:gs pos="100000">
                  <a:srgbClr val="B66DFF">
                    <a:gamma/>
                    <a:shade val="36078"/>
                    <a:invGamma/>
                  </a:srgbClr>
                </a:gs>
              </a:gsLst>
              <a:path path="rect">
                <a:fillToRect r="100000" b="100000"/>
              </a:path>
            </a:gradFill>
            <a:ln w="28575">
              <a:noFill/>
              <a:round/>
              <a:headEnd/>
              <a:tailEnd/>
            </a:ln>
            <a:effectLst>
              <a:outerShdw dist="76200" dir="5400000" algn="ctr" rotWithShape="0">
                <a:srgbClr val="000000">
                  <a:alpha val="39999"/>
                </a:srgbClr>
              </a:outerShdw>
            </a:effectLst>
          </p:spPr>
          <p:txBody>
            <a:bodyPr wrap="none" anchor="ctr"/>
            <a:lstStyle/>
            <a:p>
              <a:pPr algn="ctr" latinLnBrk="1">
                <a:defRPr/>
              </a:pPr>
              <a:endParaRPr kumimoji="1" lang="en-US" altLang="ko-KR" sz="13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굴림" pitchFamily="34" charset="-127"/>
              </a:endParaRPr>
            </a:p>
          </p:txBody>
        </p:sp>
        <p:sp>
          <p:nvSpPr>
            <p:cNvPr id="106510" name="Oval 14"/>
            <p:cNvSpPr>
              <a:spLocks noChangeArrowheads="1"/>
            </p:cNvSpPr>
            <p:nvPr/>
          </p:nvSpPr>
          <p:spPr bwMode="auto">
            <a:xfrm>
              <a:off x="2055" y="1865"/>
              <a:ext cx="451" cy="503"/>
            </a:xfrm>
            <a:prstGeom prst="ellipse">
              <a:avLst/>
            </a:prstGeom>
            <a:gradFill rotWithShape="0">
              <a:gsLst>
                <a:gs pos="0">
                  <a:srgbClr val="B66DFF"/>
                </a:gs>
                <a:gs pos="100000">
                  <a:srgbClr val="B66DFF">
                    <a:gamma/>
                    <a:shade val="36078"/>
                    <a:invGamma/>
                  </a:srgbClr>
                </a:gs>
              </a:gsLst>
              <a:path path="rect">
                <a:fillToRect r="100000" b="100000"/>
              </a:path>
            </a:gradFill>
            <a:ln w="28575">
              <a:noFill/>
              <a:round/>
              <a:headEnd/>
              <a:tailEnd/>
            </a:ln>
            <a:effectLst>
              <a:outerShdw dist="76200" dir="5400000" algn="ctr" rotWithShape="0">
                <a:srgbClr val="000000">
                  <a:alpha val="39999"/>
                </a:srgbClr>
              </a:outerShdw>
            </a:effectLst>
          </p:spPr>
          <p:txBody>
            <a:bodyPr wrap="none" anchor="ctr"/>
            <a:lstStyle/>
            <a:p>
              <a:pPr algn="ctr" latinLnBrk="1">
                <a:defRPr/>
              </a:pPr>
              <a:endParaRPr kumimoji="1" lang="en-US" altLang="ko-KR" sz="13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굴림" pitchFamily="34" charset="-127"/>
              </a:endParaRPr>
            </a:p>
          </p:txBody>
        </p:sp>
        <p:sp>
          <p:nvSpPr>
            <p:cNvPr id="106511" name="Oval 15"/>
            <p:cNvSpPr>
              <a:spLocks noChangeArrowheads="1"/>
            </p:cNvSpPr>
            <p:nvPr/>
          </p:nvSpPr>
          <p:spPr bwMode="auto">
            <a:xfrm>
              <a:off x="2793" y="1959"/>
              <a:ext cx="451" cy="504"/>
            </a:xfrm>
            <a:prstGeom prst="ellipse">
              <a:avLst/>
            </a:prstGeom>
            <a:gradFill rotWithShape="0">
              <a:gsLst>
                <a:gs pos="0">
                  <a:srgbClr val="9999FF"/>
                </a:gs>
                <a:gs pos="100000">
                  <a:srgbClr val="9999FF">
                    <a:gamma/>
                    <a:shade val="36078"/>
                    <a:invGamma/>
                  </a:srgbClr>
                </a:gs>
              </a:gsLst>
              <a:path path="rect">
                <a:fillToRect r="100000" b="100000"/>
              </a:path>
            </a:gradFill>
            <a:ln w="28575">
              <a:noFill/>
              <a:round/>
              <a:headEnd/>
              <a:tailEnd/>
            </a:ln>
            <a:effectLst>
              <a:outerShdw dist="76200" dir="5400000" algn="ctr" rotWithShape="0">
                <a:srgbClr val="000000">
                  <a:alpha val="39999"/>
                </a:srgbClr>
              </a:outerShdw>
            </a:effectLst>
          </p:spPr>
          <p:txBody>
            <a:bodyPr wrap="none" anchor="ctr"/>
            <a:lstStyle/>
            <a:p>
              <a:pPr algn="ctr" latinLnBrk="1">
                <a:defRPr/>
              </a:pPr>
              <a:endParaRPr kumimoji="1" lang="en-US" altLang="ko-KR" sz="13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굴림" pitchFamily="34" charset="-127"/>
              </a:endParaRPr>
            </a:p>
          </p:txBody>
        </p:sp>
        <p:sp>
          <p:nvSpPr>
            <p:cNvPr id="106512" name="Oval 16"/>
            <p:cNvSpPr>
              <a:spLocks noChangeArrowheads="1"/>
            </p:cNvSpPr>
            <p:nvPr/>
          </p:nvSpPr>
          <p:spPr bwMode="auto">
            <a:xfrm>
              <a:off x="2356" y="1697"/>
              <a:ext cx="451" cy="503"/>
            </a:xfrm>
            <a:prstGeom prst="ellipse">
              <a:avLst/>
            </a:prstGeom>
            <a:gradFill rotWithShape="0">
              <a:gsLst>
                <a:gs pos="0">
                  <a:srgbClr val="B66DFF"/>
                </a:gs>
                <a:gs pos="100000">
                  <a:srgbClr val="B66DFF">
                    <a:gamma/>
                    <a:shade val="36078"/>
                    <a:invGamma/>
                  </a:srgbClr>
                </a:gs>
              </a:gsLst>
              <a:path path="rect">
                <a:fillToRect r="100000" b="100000"/>
              </a:path>
            </a:gradFill>
            <a:ln w="28575">
              <a:noFill/>
              <a:round/>
              <a:headEnd/>
              <a:tailEnd/>
            </a:ln>
            <a:effectLst>
              <a:outerShdw dist="76200" dir="5400000" algn="ctr" rotWithShape="0">
                <a:srgbClr val="000000">
                  <a:alpha val="39999"/>
                </a:srgbClr>
              </a:outerShdw>
            </a:effectLst>
          </p:spPr>
          <p:txBody>
            <a:bodyPr wrap="none" anchor="ctr"/>
            <a:lstStyle/>
            <a:p>
              <a:pPr algn="ctr" latinLnBrk="1">
                <a:defRPr/>
              </a:pPr>
              <a:endParaRPr kumimoji="1" lang="en-US" altLang="ko-KR" sz="13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굴림" pitchFamily="34" charset="-127"/>
              </a:endParaRPr>
            </a:p>
          </p:txBody>
        </p:sp>
        <p:sp>
          <p:nvSpPr>
            <p:cNvPr id="106513" name="Oval 17"/>
            <p:cNvSpPr>
              <a:spLocks noChangeArrowheads="1"/>
            </p:cNvSpPr>
            <p:nvPr/>
          </p:nvSpPr>
          <p:spPr bwMode="auto">
            <a:xfrm>
              <a:off x="1821" y="2410"/>
              <a:ext cx="451" cy="504"/>
            </a:xfrm>
            <a:prstGeom prst="ellipse">
              <a:avLst/>
            </a:prstGeom>
            <a:gradFill rotWithShape="0">
              <a:gsLst>
                <a:gs pos="0">
                  <a:srgbClr val="C68DFF"/>
                </a:gs>
                <a:gs pos="100000">
                  <a:srgbClr val="C68DFF">
                    <a:gamma/>
                    <a:shade val="36078"/>
                    <a:invGamma/>
                  </a:srgbClr>
                </a:gs>
              </a:gsLst>
              <a:path path="rect">
                <a:fillToRect r="100000" b="100000"/>
              </a:path>
            </a:gradFill>
            <a:ln w="28575">
              <a:noFill/>
              <a:round/>
              <a:headEnd/>
              <a:tailEnd/>
            </a:ln>
            <a:effectLst>
              <a:outerShdw dist="76200" dir="5400000" algn="ctr" rotWithShape="0">
                <a:srgbClr val="000000">
                  <a:alpha val="39999"/>
                </a:srgbClr>
              </a:outerShdw>
            </a:effectLst>
          </p:spPr>
          <p:txBody>
            <a:bodyPr wrap="none" anchor="ctr"/>
            <a:lstStyle/>
            <a:p>
              <a:pPr algn="ctr" latinLnBrk="1">
                <a:defRPr/>
              </a:pPr>
              <a:endParaRPr kumimoji="1" lang="en-US" altLang="ko-KR" sz="13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굴림" pitchFamily="34" charset="-127"/>
              </a:endParaRPr>
            </a:p>
          </p:txBody>
        </p:sp>
        <p:sp>
          <p:nvSpPr>
            <p:cNvPr id="31790" name="Freeform 18"/>
            <p:cNvSpPr>
              <a:spLocks/>
            </p:cNvSpPr>
            <p:nvPr/>
          </p:nvSpPr>
          <p:spPr bwMode="auto">
            <a:xfrm>
              <a:off x="2339" y="2743"/>
              <a:ext cx="300" cy="78"/>
            </a:xfrm>
            <a:custGeom>
              <a:avLst/>
              <a:gdLst>
                <a:gd name="T0" fmla="*/ 384 w 384"/>
                <a:gd name="T1" fmla="*/ 42 h 90"/>
                <a:gd name="T2" fmla="*/ 282 w 384"/>
                <a:gd name="T3" fmla="*/ 90 h 90"/>
                <a:gd name="T4" fmla="*/ 168 w 384"/>
                <a:gd name="T5" fmla="*/ 84 h 90"/>
                <a:gd name="T6" fmla="*/ 66 w 384"/>
                <a:gd name="T7" fmla="*/ 36 h 90"/>
                <a:gd name="T8" fmla="*/ 0 w 384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4"/>
                <a:gd name="T16" fmla="*/ 0 h 90"/>
                <a:gd name="T17" fmla="*/ 384 w 384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4" h="90">
                  <a:moveTo>
                    <a:pt x="384" y="42"/>
                  </a:moveTo>
                  <a:cubicBezTo>
                    <a:pt x="354" y="72"/>
                    <a:pt x="321" y="77"/>
                    <a:pt x="282" y="90"/>
                  </a:cubicBezTo>
                  <a:cubicBezTo>
                    <a:pt x="244" y="88"/>
                    <a:pt x="206" y="89"/>
                    <a:pt x="168" y="84"/>
                  </a:cubicBezTo>
                  <a:cubicBezTo>
                    <a:pt x="129" y="79"/>
                    <a:pt x="101" y="50"/>
                    <a:pt x="66" y="36"/>
                  </a:cubicBezTo>
                  <a:cubicBezTo>
                    <a:pt x="35" y="24"/>
                    <a:pt x="23" y="23"/>
                    <a:pt x="0" y="0"/>
                  </a:cubicBezTo>
                </a:path>
              </a:pathLst>
            </a:custGeom>
            <a:noFill/>
            <a:ln w="5715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515" name="Oval 19"/>
            <p:cNvSpPr>
              <a:spLocks noChangeArrowheads="1"/>
            </p:cNvSpPr>
            <p:nvPr/>
          </p:nvSpPr>
          <p:spPr bwMode="auto">
            <a:xfrm>
              <a:off x="2774" y="2284"/>
              <a:ext cx="451" cy="504"/>
            </a:xfrm>
            <a:prstGeom prst="ellipse">
              <a:avLst/>
            </a:prstGeom>
            <a:gradFill rotWithShape="0">
              <a:gsLst>
                <a:gs pos="0">
                  <a:srgbClr val="9999FF"/>
                </a:gs>
                <a:gs pos="100000">
                  <a:srgbClr val="9999FF">
                    <a:gamma/>
                    <a:shade val="36078"/>
                    <a:invGamma/>
                  </a:srgbClr>
                </a:gs>
              </a:gsLst>
              <a:path path="rect">
                <a:fillToRect r="100000" b="100000"/>
              </a:path>
            </a:gradFill>
            <a:ln w="28575">
              <a:noFill/>
              <a:round/>
              <a:headEnd/>
              <a:tailEnd/>
            </a:ln>
            <a:effectLst>
              <a:outerShdw dist="76200" dir="5400000" algn="ctr" rotWithShape="0">
                <a:srgbClr val="000000">
                  <a:alpha val="39999"/>
                </a:srgbClr>
              </a:outerShdw>
            </a:effectLst>
          </p:spPr>
          <p:txBody>
            <a:bodyPr wrap="none" anchor="ctr"/>
            <a:lstStyle/>
            <a:p>
              <a:pPr algn="ctr" latinLnBrk="1">
                <a:defRPr/>
              </a:pPr>
              <a:endParaRPr kumimoji="1" lang="en-US" altLang="ko-KR" sz="13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굴림" pitchFamily="34" charset="-127"/>
              </a:endParaRPr>
            </a:p>
          </p:txBody>
        </p:sp>
        <p:sp>
          <p:nvSpPr>
            <p:cNvPr id="106516" name="Oval 20"/>
            <p:cNvSpPr>
              <a:spLocks noChangeArrowheads="1"/>
            </p:cNvSpPr>
            <p:nvPr/>
          </p:nvSpPr>
          <p:spPr bwMode="auto">
            <a:xfrm>
              <a:off x="2981" y="2589"/>
              <a:ext cx="450" cy="503"/>
            </a:xfrm>
            <a:prstGeom prst="ellipse">
              <a:avLst/>
            </a:prstGeom>
            <a:gradFill rotWithShape="0">
              <a:gsLst>
                <a:gs pos="0">
                  <a:srgbClr val="9999FF"/>
                </a:gs>
                <a:gs pos="100000">
                  <a:srgbClr val="9999FF">
                    <a:gamma/>
                    <a:shade val="36078"/>
                    <a:invGamma/>
                  </a:srgbClr>
                </a:gs>
              </a:gsLst>
              <a:path path="rect">
                <a:fillToRect r="100000" b="100000"/>
              </a:path>
            </a:gradFill>
            <a:ln w="28575">
              <a:noFill/>
              <a:round/>
              <a:headEnd/>
              <a:tailEnd/>
            </a:ln>
            <a:effectLst>
              <a:outerShdw dist="76200" dir="5400000" algn="ctr" rotWithShape="0">
                <a:srgbClr val="000000">
                  <a:alpha val="39999"/>
                </a:srgbClr>
              </a:outerShdw>
            </a:effectLst>
          </p:spPr>
          <p:txBody>
            <a:bodyPr wrap="none" anchor="ctr"/>
            <a:lstStyle/>
            <a:p>
              <a:pPr algn="ctr" latinLnBrk="1">
                <a:defRPr/>
              </a:pPr>
              <a:endParaRPr kumimoji="1" lang="en-US" altLang="ko-KR" sz="13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굴림" pitchFamily="34" charset="-127"/>
              </a:endParaRPr>
            </a:p>
          </p:txBody>
        </p:sp>
        <p:sp>
          <p:nvSpPr>
            <p:cNvPr id="106517" name="Oval 21"/>
            <p:cNvSpPr>
              <a:spLocks noChangeArrowheads="1"/>
            </p:cNvSpPr>
            <p:nvPr/>
          </p:nvSpPr>
          <p:spPr bwMode="auto">
            <a:xfrm>
              <a:off x="2581" y="2583"/>
              <a:ext cx="451" cy="504"/>
            </a:xfrm>
            <a:prstGeom prst="ellipse">
              <a:avLst/>
            </a:prstGeom>
            <a:gradFill rotWithShape="0">
              <a:gsLst>
                <a:gs pos="0">
                  <a:srgbClr val="9999FF"/>
                </a:gs>
                <a:gs pos="100000">
                  <a:srgbClr val="9999FF">
                    <a:gamma/>
                    <a:shade val="36078"/>
                    <a:invGamma/>
                  </a:srgbClr>
                </a:gs>
              </a:gsLst>
              <a:path path="rect">
                <a:fillToRect r="100000" b="100000"/>
              </a:path>
            </a:gradFill>
            <a:ln w="28575">
              <a:noFill/>
              <a:round/>
              <a:headEnd/>
              <a:tailEnd/>
            </a:ln>
            <a:effectLst>
              <a:outerShdw dist="76200" dir="5400000" algn="ctr" rotWithShape="0">
                <a:srgbClr val="000000">
                  <a:alpha val="39999"/>
                </a:srgbClr>
              </a:outerShdw>
            </a:effectLst>
          </p:spPr>
          <p:txBody>
            <a:bodyPr wrap="none" anchor="ctr"/>
            <a:lstStyle/>
            <a:p>
              <a:pPr algn="ctr" latinLnBrk="1">
                <a:defRPr/>
              </a:pPr>
              <a:endParaRPr kumimoji="1" lang="en-US" altLang="ko-KR" sz="13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굴림" pitchFamily="34" charset="-127"/>
              </a:endParaRPr>
            </a:p>
          </p:txBody>
        </p:sp>
        <p:sp>
          <p:nvSpPr>
            <p:cNvPr id="31794" name="Freeform 22"/>
            <p:cNvSpPr>
              <a:spLocks/>
            </p:cNvSpPr>
            <p:nvPr/>
          </p:nvSpPr>
          <p:spPr bwMode="auto">
            <a:xfrm>
              <a:off x="3405" y="1599"/>
              <a:ext cx="225" cy="152"/>
            </a:xfrm>
            <a:custGeom>
              <a:avLst/>
              <a:gdLst>
                <a:gd name="T0" fmla="*/ 0 w 288"/>
                <a:gd name="T1" fmla="*/ 0 h 174"/>
                <a:gd name="T2" fmla="*/ 54 w 288"/>
                <a:gd name="T3" fmla="*/ 96 h 174"/>
                <a:gd name="T4" fmla="*/ 78 w 288"/>
                <a:gd name="T5" fmla="*/ 108 h 174"/>
                <a:gd name="T6" fmla="*/ 288 w 288"/>
                <a:gd name="T7" fmla="*/ 174 h 1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8"/>
                <a:gd name="T13" fmla="*/ 0 h 174"/>
                <a:gd name="T14" fmla="*/ 288 w 288"/>
                <a:gd name="T15" fmla="*/ 174 h 1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8" h="174">
                  <a:moveTo>
                    <a:pt x="0" y="0"/>
                  </a:moveTo>
                  <a:cubicBezTo>
                    <a:pt x="18" y="26"/>
                    <a:pt x="33" y="75"/>
                    <a:pt x="54" y="96"/>
                  </a:cubicBezTo>
                  <a:cubicBezTo>
                    <a:pt x="60" y="102"/>
                    <a:pt x="71" y="103"/>
                    <a:pt x="78" y="108"/>
                  </a:cubicBezTo>
                  <a:cubicBezTo>
                    <a:pt x="154" y="162"/>
                    <a:pt x="192" y="174"/>
                    <a:pt x="288" y="174"/>
                  </a:cubicBezTo>
                </a:path>
              </a:pathLst>
            </a:custGeom>
            <a:noFill/>
            <a:ln w="7620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95" name="Freeform 23"/>
            <p:cNvSpPr>
              <a:spLocks/>
            </p:cNvSpPr>
            <p:nvPr/>
          </p:nvSpPr>
          <p:spPr bwMode="auto">
            <a:xfrm>
              <a:off x="3457" y="1709"/>
              <a:ext cx="234" cy="505"/>
            </a:xfrm>
            <a:custGeom>
              <a:avLst/>
              <a:gdLst>
                <a:gd name="T0" fmla="*/ 42 w 300"/>
                <a:gd name="T1" fmla="*/ 0 h 578"/>
                <a:gd name="T2" fmla="*/ 18 w 300"/>
                <a:gd name="T3" fmla="*/ 78 h 578"/>
                <a:gd name="T4" fmla="*/ 0 w 300"/>
                <a:gd name="T5" fmla="*/ 264 h 578"/>
                <a:gd name="T6" fmla="*/ 36 w 300"/>
                <a:gd name="T7" fmla="*/ 408 h 578"/>
                <a:gd name="T8" fmla="*/ 132 w 300"/>
                <a:gd name="T9" fmla="*/ 348 h 578"/>
                <a:gd name="T10" fmla="*/ 204 w 300"/>
                <a:gd name="T11" fmla="*/ 288 h 578"/>
                <a:gd name="T12" fmla="*/ 186 w 300"/>
                <a:gd name="T13" fmla="*/ 204 h 578"/>
                <a:gd name="T14" fmla="*/ 132 w 300"/>
                <a:gd name="T15" fmla="*/ 216 h 578"/>
                <a:gd name="T16" fmla="*/ 114 w 300"/>
                <a:gd name="T17" fmla="*/ 252 h 578"/>
                <a:gd name="T18" fmla="*/ 72 w 300"/>
                <a:gd name="T19" fmla="*/ 384 h 578"/>
                <a:gd name="T20" fmla="*/ 90 w 300"/>
                <a:gd name="T21" fmla="*/ 558 h 578"/>
                <a:gd name="T22" fmla="*/ 132 w 300"/>
                <a:gd name="T23" fmla="*/ 576 h 578"/>
                <a:gd name="T24" fmla="*/ 210 w 300"/>
                <a:gd name="T25" fmla="*/ 546 h 578"/>
                <a:gd name="T26" fmla="*/ 240 w 300"/>
                <a:gd name="T27" fmla="*/ 534 h 578"/>
                <a:gd name="T28" fmla="*/ 300 w 300"/>
                <a:gd name="T29" fmla="*/ 468 h 57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00"/>
                <a:gd name="T46" fmla="*/ 0 h 578"/>
                <a:gd name="T47" fmla="*/ 300 w 300"/>
                <a:gd name="T48" fmla="*/ 578 h 57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00" h="578">
                  <a:moveTo>
                    <a:pt x="42" y="0"/>
                  </a:moveTo>
                  <a:cubicBezTo>
                    <a:pt x="27" y="58"/>
                    <a:pt x="36" y="33"/>
                    <a:pt x="18" y="78"/>
                  </a:cubicBezTo>
                  <a:cubicBezTo>
                    <a:pt x="10" y="143"/>
                    <a:pt x="4" y="197"/>
                    <a:pt x="0" y="264"/>
                  </a:cubicBezTo>
                  <a:cubicBezTo>
                    <a:pt x="4" y="331"/>
                    <a:pt x="3" y="358"/>
                    <a:pt x="36" y="408"/>
                  </a:cubicBezTo>
                  <a:cubicBezTo>
                    <a:pt x="88" y="399"/>
                    <a:pt x="92" y="378"/>
                    <a:pt x="132" y="348"/>
                  </a:cubicBezTo>
                  <a:cubicBezTo>
                    <a:pt x="165" y="324"/>
                    <a:pt x="178" y="321"/>
                    <a:pt x="204" y="288"/>
                  </a:cubicBezTo>
                  <a:cubicBezTo>
                    <a:pt x="215" y="255"/>
                    <a:pt x="216" y="224"/>
                    <a:pt x="186" y="204"/>
                  </a:cubicBezTo>
                  <a:cubicBezTo>
                    <a:pt x="168" y="208"/>
                    <a:pt x="149" y="208"/>
                    <a:pt x="132" y="216"/>
                  </a:cubicBezTo>
                  <a:cubicBezTo>
                    <a:pt x="121" y="221"/>
                    <a:pt x="118" y="243"/>
                    <a:pt x="114" y="252"/>
                  </a:cubicBezTo>
                  <a:cubicBezTo>
                    <a:pt x="93" y="295"/>
                    <a:pt x="85" y="338"/>
                    <a:pt x="72" y="384"/>
                  </a:cubicBezTo>
                  <a:cubicBezTo>
                    <a:pt x="67" y="436"/>
                    <a:pt x="44" y="519"/>
                    <a:pt x="90" y="558"/>
                  </a:cubicBezTo>
                  <a:cubicBezTo>
                    <a:pt x="102" y="568"/>
                    <a:pt x="118" y="569"/>
                    <a:pt x="132" y="576"/>
                  </a:cubicBezTo>
                  <a:cubicBezTo>
                    <a:pt x="188" y="568"/>
                    <a:pt x="162" y="578"/>
                    <a:pt x="210" y="546"/>
                  </a:cubicBezTo>
                  <a:cubicBezTo>
                    <a:pt x="270" y="506"/>
                    <a:pt x="217" y="557"/>
                    <a:pt x="240" y="534"/>
                  </a:cubicBezTo>
                  <a:lnTo>
                    <a:pt x="300" y="468"/>
                  </a:lnTo>
                </a:path>
              </a:pathLst>
            </a:custGeom>
            <a:noFill/>
            <a:ln w="3810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96" name="Freeform 24"/>
            <p:cNvSpPr>
              <a:spLocks/>
            </p:cNvSpPr>
            <p:nvPr/>
          </p:nvSpPr>
          <p:spPr bwMode="auto">
            <a:xfrm>
              <a:off x="2653" y="1331"/>
              <a:ext cx="822" cy="346"/>
            </a:xfrm>
            <a:custGeom>
              <a:avLst/>
              <a:gdLst>
                <a:gd name="T0" fmla="*/ 870 w 870"/>
                <a:gd name="T1" fmla="*/ 12 h 342"/>
                <a:gd name="T2" fmla="*/ 708 w 870"/>
                <a:gd name="T3" fmla="*/ 30 h 342"/>
                <a:gd name="T4" fmla="*/ 540 w 870"/>
                <a:gd name="T5" fmla="*/ 78 h 342"/>
                <a:gd name="T6" fmla="*/ 480 w 870"/>
                <a:gd name="T7" fmla="*/ 102 h 342"/>
                <a:gd name="T8" fmla="*/ 432 w 870"/>
                <a:gd name="T9" fmla="*/ 114 h 342"/>
                <a:gd name="T10" fmla="*/ 354 w 870"/>
                <a:gd name="T11" fmla="*/ 150 h 342"/>
                <a:gd name="T12" fmla="*/ 288 w 870"/>
                <a:gd name="T13" fmla="*/ 186 h 342"/>
                <a:gd name="T14" fmla="*/ 252 w 870"/>
                <a:gd name="T15" fmla="*/ 216 h 342"/>
                <a:gd name="T16" fmla="*/ 138 w 870"/>
                <a:gd name="T17" fmla="*/ 258 h 342"/>
                <a:gd name="T18" fmla="*/ 66 w 870"/>
                <a:gd name="T19" fmla="*/ 306 h 342"/>
                <a:gd name="T20" fmla="*/ 18 w 870"/>
                <a:gd name="T21" fmla="*/ 330 h 342"/>
                <a:gd name="T22" fmla="*/ 0 w 870"/>
                <a:gd name="T23" fmla="*/ 342 h 34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70"/>
                <a:gd name="T37" fmla="*/ 0 h 342"/>
                <a:gd name="T38" fmla="*/ 870 w 870"/>
                <a:gd name="T39" fmla="*/ 342 h 34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70" h="342">
                  <a:moveTo>
                    <a:pt x="870" y="12"/>
                  </a:moveTo>
                  <a:cubicBezTo>
                    <a:pt x="822" y="0"/>
                    <a:pt x="757" y="22"/>
                    <a:pt x="708" y="30"/>
                  </a:cubicBezTo>
                  <a:cubicBezTo>
                    <a:pt x="653" y="52"/>
                    <a:pt x="595" y="58"/>
                    <a:pt x="540" y="78"/>
                  </a:cubicBezTo>
                  <a:cubicBezTo>
                    <a:pt x="520" y="85"/>
                    <a:pt x="500" y="95"/>
                    <a:pt x="480" y="102"/>
                  </a:cubicBezTo>
                  <a:cubicBezTo>
                    <a:pt x="464" y="107"/>
                    <a:pt x="432" y="114"/>
                    <a:pt x="432" y="114"/>
                  </a:cubicBezTo>
                  <a:cubicBezTo>
                    <a:pt x="407" y="130"/>
                    <a:pt x="379" y="134"/>
                    <a:pt x="354" y="150"/>
                  </a:cubicBezTo>
                  <a:cubicBezTo>
                    <a:pt x="328" y="166"/>
                    <a:pt x="318" y="179"/>
                    <a:pt x="288" y="186"/>
                  </a:cubicBezTo>
                  <a:cubicBezTo>
                    <a:pt x="275" y="195"/>
                    <a:pt x="266" y="208"/>
                    <a:pt x="252" y="216"/>
                  </a:cubicBezTo>
                  <a:cubicBezTo>
                    <a:pt x="222" y="232"/>
                    <a:pt x="171" y="250"/>
                    <a:pt x="138" y="258"/>
                  </a:cubicBezTo>
                  <a:cubicBezTo>
                    <a:pt x="114" y="274"/>
                    <a:pt x="90" y="290"/>
                    <a:pt x="66" y="306"/>
                  </a:cubicBezTo>
                  <a:cubicBezTo>
                    <a:pt x="51" y="316"/>
                    <a:pt x="33" y="320"/>
                    <a:pt x="18" y="330"/>
                  </a:cubicBezTo>
                  <a:cubicBezTo>
                    <a:pt x="12" y="334"/>
                    <a:pt x="0" y="342"/>
                    <a:pt x="0" y="342"/>
                  </a:cubicBezTo>
                </a:path>
              </a:pathLst>
            </a:custGeom>
            <a:noFill/>
            <a:ln w="28575" cap="flat" cmpd="sng">
              <a:solidFill>
                <a:srgbClr val="93933F">
                  <a:alpha val="50195"/>
                </a:srgb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97" name="Freeform 25"/>
            <p:cNvSpPr>
              <a:spLocks/>
            </p:cNvSpPr>
            <p:nvPr/>
          </p:nvSpPr>
          <p:spPr bwMode="auto">
            <a:xfrm>
              <a:off x="2658" y="1384"/>
              <a:ext cx="94" cy="225"/>
            </a:xfrm>
            <a:custGeom>
              <a:avLst/>
              <a:gdLst>
                <a:gd name="T0" fmla="*/ 120 w 120"/>
                <a:gd name="T1" fmla="*/ 258 h 258"/>
                <a:gd name="T2" fmla="*/ 36 w 120"/>
                <a:gd name="T3" fmla="*/ 216 h 258"/>
                <a:gd name="T4" fmla="*/ 12 w 120"/>
                <a:gd name="T5" fmla="*/ 150 h 258"/>
                <a:gd name="T6" fmla="*/ 0 w 120"/>
                <a:gd name="T7" fmla="*/ 102 h 258"/>
                <a:gd name="T8" fmla="*/ 18 w 120"/>
                <a:gd name="T9" fmla="*/ 0 h 2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58"/>
                <a:gd name="T17" fmla="*/ 120 w 120"/>
                <a:gd name="T18" fmla="*/ 258 h 2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58">
                  <a:moveTo>
                    <a:pt x="120" y="258"/>
                  </a:moveTo>
                  <a:cubicBezTo>
                    <a:pt x="91" y="248"/>
                    <a:pt x="61" y="233"/>
                    <a:pt x="36" y="216"/>
                  </a:cubicBezTo>
                  <a:cubicBezTo>
                    <a:pt x="20" y="193"/>
                    <a:pt x="18" y="178"/>
                    <a:pt x="12" y="150"/>
                  </a:cubicBezTo>
                  <a:cubicBezTo>
                    <a:pt x="8" y="134"/>
                    <a:pt x="0" y="102"/>
                    <a:pt x="0" y="102"/>
                  </a:cubicBezTo>
                  <a:cubicBezTo>
                    <a:pt x="4" y="57"/>
                    <a:pt x="0" y="35"/>
                    <a:pt x="18" y="0"/>
                  </a:cubicBezTo>
                </a:path>
              </a:pathLst>
            </a:custGeom>
            <a:noFill/>
            <a:ln w="9525" cap="flat" cmpd="sng">
              <a:solidFill>
                <a:srgbClr val="9393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98" name="Freeform 26"/>
            <p:cNvSpPr>
              <a:spLocks/>
            </p:cNvSpPr>
            <p:nvPr/>
          </p:nvSpPr>
          <p:spPr bwMode="auto">
            <a:xfrm>
              <a:off x="2846" y="1363"/>
              <a:ext cx="84" cy="183"/>
            </a:xfrm>
            <a:custGeom>
              <a:avLst/>
              <a:gdLst>
                <a:gd name="T0" fmla="*/ 60 w 108"/>
                <a:gd name="T1" fmla="*/ 210 h 210"/>
                <a:gd name="T2" fmla="*/ 0 w 108"/>
                <a:gd name="T3" fmla="*/ 156 h 210"/>
                <a:gd name="T4" fmla="*/ 48 w 108"/>
                <a:gd name="T5" fmla="*/ 30 h 210"/>
                <a:gd name="T6" fmla="*/ 108 w 108"/>
                <a:gd name="T7" fmla="*/ 0 h 2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210"/>
                <a:gd name="T14" fmla="*/ 108 w 108"/>
                <a:gd name="T15" fmla="*/ 210 h 2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210">
                  <a:moveTo>
                    <a:pt x="60" y="210"/>
                  </a:moveTo>
                  <a:cubicBezTo>
                    <a:pt x="13" y="163"/>
                    <a:pt x="34" y="179"/>
                    <a:pt x="0" y="156"/>
                  </a:cubicBezTo>
                  <a:cubicBezTo>
                    <a:pt x="7" y="97"/>
                    <a:pt x="16" y="79"/>
                    <a:pt x="48" y="30"/>
                  </a:cubicBezTo>
                  <a:cubicBezTo>
                    <a:pt x="60" y="11"/>
                    <a:pt x="108" y="0"/>
                    <a:pt x="108" y="0"/>
                  </a:cubicBezTo>
                </a:path>
              </a:pathLst>
            </a:custGeom>
            <a:noFill/>
            <a:ln w="9525" cap="flat" cmpd="sng">
              <a:solidFill>
                <a:srgbClr val="9393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99" name="Freeform 27"/>
            <p:cNvSpPr>
              <a:spLocks/>
            </p:cNvSpPr>
            <p:nvPr/>
          </p:nvSpPr>
          <p:spPr bwMode="auto">
            <a:xfrm>
              <a:off x="3377" y="2197"/>
              <a:ext cx="296" cy="1123"/>
            </a:xfrm>
            <a:custGeom>
              <a:avLst/>
              <a:gdLst>
                <a:gd name="T0" fmla="*/ 426 w 426"/>
                <a:gd name="T1" fmla="*/ 0 h 1344"/>
                <a:gd name="T2" fmla="*/ 390 w 426"/>
                <a:gd name="T3" fmla="*/ 72 h 1344"/>
                <a:gd name="T4" fmla="*/ 384 w 426"/>
                <a:gd name="T5" fmla="*/ 90 h 1344"/>
                <a:gd name="T6" fmla="*/ 198 w 426"/>
                <a:gd name="T7" fmla="*/ 1002 h 1344"/>
                <a:gd name="T8" fmla="*/ 144 w 426"/>
                <a:gd name="T9" fmla="*/ 1092 h 1344"/>
                <a:gd name="T10" fmla="*/ 120 w 426"/>
                <a:gd name="T11" fmla="*/ 1140 h 1344"/>
                <a:gd name="T12" fmla="*/ 72 w 426"/>
                <a:gd name="T13" fmla="*/ 1200 h 1344"/>
                <a:gd name="T14" fmla="*/ 0 w 426"/>
                <a:gd name="T15" fmla="*/ 1344 h 134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26"/>
                <a:gd name="T25" fmla="*/ 0 h 1344"/>
                <a:gd name="T26" fmla="*/ 426 w 426"/>
                <a:gd name="T27" fmla="*/ 1344 h 134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26" h="1344">
                  <a:moveTo>
                    <a:pt x="426" y="0"/>
                  </a:moveTo>
                  <a:cubicBezTo>
                    <a:pt x="395" y="47"/>
                    <a:pt x="407" y="22"/>
                    <a:pt x="390" y="72"/>
                  </a:cubicBezTo>
                  <a:cubicBezTo>
                    <a:pt x="388" y="78"/>
                    <a:pt x="384" y="90"/>
                    <a:pt x="384" y="90"/>
                  </a:cubicBezTo>
                  <a:cubicBezTo>
                    <a:pt x="350" y="361"/>
                    <a:pt x="377" y="764"/>
                    <a:pt x="198" y="1002"/>
                  </a:cubicBezTo>
                  <a:cubicBezTo>
                    <a:pt x="184" y="1045"/>
                    <a:pt x="166" y="1058"/>
                    <a:pt x="144" y="1092"/>
                  </a:cubicBezTo>
                  <a:cubicBezTo>
                    <a:pt x="134" y="1107"/>
                    <a:pt x="128" y="1124"/>
                    <a:pt x="120" y="1140"/>
                  </a:cubicBezTo>
                  <a:cubicBezTo>
                    <a:pt x="109" y="1162"/>
                    <a:pt x="87" y="1180"/>
                    <a:pt x="72" y="1200"/>
                  </a:cubicBezTo>
                  <a:cubicBezTo>
                    <a:pt x="55" y="1251"/>
                    <a:pt x="24" y="1297"/>
                    <a:pt x="0" y="1344"/>
                  </a:cubicBezTo>
                </a:path>
              </a:pathLst>
            </a:custGeom>
            <a:noFill/>
            <a:ln w="28575" cap="flat" cmpd="sng">
              <a:solidFill>
                <a:srgbClr val="93933F">
                  <a:alpha val="50195"/>
                </a:srgb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00" name="Freeform 28"/>
            <p:cNvSpPr>
              <a:spLocks/>
            </p:cNvSpPr>
            <p:nvPr/>
          </p:nvSpPr>
          <p:spPr bwMode="auto">
            <a:xfrm>
              <a:off x="2902" y="1541"/>
              <a:ext cx="315" cy="227"/>
            </a:xfrm>
            <a:custGeom>
              <a:avLst/>
              <a:gdLst>
                <a:gd name="T0" fmla="*/ 0 w 402"/>
                <a:gd name="T1" fmla="*/ 0 h 259"/>
                <a:gd name="T2" fmla="*/ 36 w 402"/>
                <a:gd name="T3" fmla="*/ 132 h 259"/>
                <a:gd name="T4" fmla="*/ 216 w 402"/>
                <a:gd name="T5" fmla="*/ 246 h 259"/>
                <a:gd name="T6" fmla="*/ 402 w 402"/>
                <a:gd name="T7" fmla="*/ 222 h 25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2"/>
                <a:gd name="T13" fmla="*/ 0 h 259"/>
                <a:gd name="T14" fmla="*/ 402 w 402"/>
                <a:gd name="T15" fmla="*/ 259 h 25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2" h="259">
                  <a:moveTo>
                    <a:pt x="0" y="0"/>
                  </a:moveTo>
                  <a:cubicBezTo>
                    <a:pt x="6" y="28"/>
                    <a:pt x="27" y="105"/>
                    <a:pt x="36" y="132"/>
                  </a:cubicBezTo>
                  <a:cubicBezTo>
                    <a:pt x="108" y="210"/>
                    <a:pt x="148" y="229"/>
                    <a:pt x="216" y="246"/>
                  </a:cubicBezTo>
                  <a:cubicBezTo>
                    <a:pt x="225" y="246"/>
                    <a:pt x="365" y="259"/>
                    <a:pt x="402" y="222"/>
                  </a:cubicBezTo>
                </a:path>
              </a:pathLst>
            </a:custGeom>
            <a:noFill/>
            <a:ln w="9525" cap="flat" cmpd="sng">
              <a:solidFill>
                <a:srgbClr val="9393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01" name="Freeform 29"/>
            <p:cNvSpPr>
              <a:spLocks/>
            </p:cNvSpPr>
            <p:nvPr/>
          </p:nvSpPr>
          <p:spPr bwMode="auto">
            <a:xfrm>
              <a:off x="2748" y="1609"/>
              <a:ext cx="215" cy="215"/>
            </a:xfrm>
            <a:custGeom>
              <a:avLst/>
              <a:gdLst>
                <a:gd name="T0" fmla="*/ 5 w 275"/>
                <a:gd name="T1" fmla="*/ 0 h 246"/>
                <a:gd name="T2" fmla="*/ 23 w 275"/>
                <a:gd name="T3" fmla="*/ 144 h 246"/>
                <a:gd name="T4" fmla="*/ 77 w 275"/>
                <a:gd name="T5" fmla="*/ 186 h 246"/>
                <a:gd name="T6" fmla="*/ 275 w 275"/>
                <a:gd name="T7" fmla="*/ 246 h 24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5"/>
                <a:gd name="T13" fmla="*/ 0 h 246"/>
                <a:gd name="T14" fmla="*/ 275 w 275"/>
                <a:gd name="T15" fmla="*/ 246 h 24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5" h="246">
                  <a:moveTo>
                    <a:pt x="5" y="0"/>
                  </a:moveTo>
                  <a:cubicBezTo>
                    <a:pt x="12" y="121"/>
                    <a:pt x="0" y="74"/>
                    <a:pt x="23" y="144"/>
                  </a:cubicBezTo>
                  <a:cubicBezTo>
                    <a:pt x="31" y="169"/>
                    <a:pt x="58" y="174"/>
                    <a:pt x="77" y="186"/>
                  </a:cubicBezTo>
                  <a:cubicBezTo>
                    <a:pt x="138" y="224"/>
                    <a:pt x="201" y="246"/>
                    <a:pt x="275" y="246"/>
                  </a:cubicBezTo>
                </a:path>
              </a:pathLst>
            </a:custGeom>
            <a:noFill/>
            <a:ln w="9525" cap="flat" cmpd="sng">
              <a:solidFill>
                <a:srgbClr val="709A3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02" name="Freeform 30"/>
            <p:cNvSpPr>
              <a:spLocks/>
            </p:cNvSpPr>
            <p:nvPr/>
          </p:nvSpPr>
          <p:spPr bwMode="auto">
            <a:xfrm>
              <a:off x="2451" y="1431"/>
              <a:ext cx="235" cy="225"/>
            </a:xfrm>
            <a:custGeom>
              <a:avLst/>
              <a:gdLst>
                <a:gd name="T0" fmla="*/ 301 w 301"/>
                <a:gd name="T1" fmla="*/ 258 h 258"/>
                <a:gd name="T2" fmla="*/ 157 w 301"/>
                <a:gd name="T3" fmla="*/ 234 h 258"/>
                <a:gd name="T4" fmla="*/ 109 w 301"/>
                <a:gd name="T5" fmla="*/ 222 h 258"/>
                <a:gd name="T6" fmla="*/ 19 w 301"/>
                <a:gd name="T7" fmla="*/ 144 h 258"/>
                <a:gd name="T8" fmla="*/ 13 w 301"/>
                <a:gd name="T9" fmla="*/ 0 h 2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1"/>
                <a:gd name="T16" fmla="*/ 0 h 258"/>
                <a:gd name="T17" fmla="*/ 301 w 301"/>
                <a:gd name="T18" fmla="*/ 258 h 2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1" h="258">
                  <a:moveTo>
                    <a:pt x="301" y="258"/>
                  </a:moveTo>
                  <a:cubicBezTo>
                    <a:pt x="217" y="253"/>
                    <a:pt x="217" y="254"/>
                    <a:pt x="157" y="234"/>
                  </a:cubicBezTo>
                  <a:cubicBezTo>
                    <a:pt x="144" y="230"/>
                    <a:pt x="122" y="229"/>
                    <a:pt x="109" y="222"/>
                  </a:cubicBezTo>
                  <a:cubicBezTo>
                    <a:pt x="71" y="201"/>
                    <a:pt x="54" y="167"/>
                    <a:pt x="19" y="144"/>
                  </a:cubicBezTo>
                  <a:cubicBezTo>
                    <a:pt x="0" y="88"/>
                    <a:pt x="13" y="73"/>
                    <a:pt x="13" y="0"/>
                  </a:cubicBezTo>
                </a:path>
              </a:pathLst>
            </a:custGeom>
            <a:noFill/>
            <a:ln w="9525" cap="flat" cmpd="sng">
              <a:solidFill>
                <a:srgbClr val="9393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03" name="Freeform 31"/>
            <p:cNvSpPr>
              <a:spLocks/>
            </p:cNvSpPr>
            <p:nvPr/>
          </p:nvSpPr>
          <p:spPr bwMode="auto">
            <a:xfrm>
              <a:off x="3621" y="2680"/>
              <a:ext cx="155" cy="262"/>
            </a:xfrm>
            <a:custGeom>
              <a:avLst/>
              <a:gdLst>
                <a:gd name="T0" fmla="*/ 0 w 198"/>
                <a:gd name="T1" fmla="*/ 0 h 300"/>
                <a:gd name="T2" fmla="*/ 138 w 198"/>
                <a:gd name="T3" fmla="*/ 96 h 300"/>
                <a:gd name="T4" fmla="*/ 198 w 198"/>
                <a:gd name="T5" fmla="*/ 300 h 300"/>
                <a:gd name="T6" fmla="*/ 0 60000 65536"/>
                <a:gd name="T7" fmla="*/ 0 60000 65536"/>
                <a:gd name="T8" fmla="*/ 0 60000 65536"/>
                <a:gd name="T9" fmla="*/ 0 w 198"/>
                <a:gd name="T10" fmla="*/ 0 h 300"/>
                <a:gd name="T11" fmla="*/ 198 w 198"/>
                <a:gd name="T12" fmla="*/ 300 h 3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8" h="300">
                  <a:moveTo>
                    <a:pt x="0" y="0"/>
                  </a:moveTo>
                  <a:cubicBezTo>
                    <a:pt x="23" y="16"/>
                    <a:pt x="105" y="46"/>
                    <a:pt x="138" y="96"/>
                  </a:cubicBezTo>
                  <a:cubicBezTo>
                    <a:pt x="171" y="146"/>
                    <a:pt x="186" y="258"/>
                    <a:pt x="198" y="300"/>
                  </a:cubicBezTo>
                </a:path>
              </a:pathLst>
            </a:custGeom>
            <a:noFill/>
            <a:ln w="9525" cap="flat" cmpd="sng">
              <a:solidFill>
                <a:srgbClr val="93933F">
                  <a:alpha val="50195"/>
                </a:srgb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04" name="Freeform 32"/>
            <p:cNvSpPr>
              <a:spLocks/>
            </p:cNvSpPr>
            <p:nvPr/>
          </p:nvSpPr>
          <p:spPr bwMode="auto">
            <a:xfrm flipH="1">
              <a:off x="3478" y="2688"/>
              <a:ext cx="127" cy="210"/>
            </a:xfrm>
            <a:custGeom>
              <a:avLst/>
              <a:gdLst>
                <a:gd name="T0" fmla="*/ 0 w 198"/>
                <a:gd name="T1" fmla="*/ 0 h 300"/>
                <a:gd name="T2" fmla="*/ 138 w 198"/>
                <a:gd name="T3" fmla="*/ 96 h 300"/>
                <a:gd name="T4" fmla="*/ 198 w 198"/>
                <a:gd name="T5" fmla="*/ 300 h 300"/>
                <a:gd name="T6" fmla="*/ 0 60000 65536"/>
                <a:gd name="T7" fmla="*/ 0 60000 65536"/>
                <a:gd name="T8" fmla="*/ 0 60000 65536"/>
                <a:gd name="T9" fmla="*/ 0 w 198"/>
                <a:gd name="T10" fmla="*/ 0 h 300"/>
                <a:gd name="T11" fmla="*/ 198 w 198"/>
                <a:gd name="T12" fmla="*/ 300 h 3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8" h="300">
                  <a:moveTo>
                    <a:pt x="0" y="0"/>
                  </a:moveTo>
                  <a:cubicBezTo>
                    <a:pt x="23" y="16"/>
                    <a:pt x="105" y="46"/>
                    <a:pt x="138" y="96"/>
                  </a:cubicBezTo>
                  <a:cubicBezTo>
                    <a:pt x="171" y="146"/>
                    <a:pt x="186" y="258"/>
                    <a:pt x="198" y="300"/>
                  </a:cubicBezTo>
                </a:path>
              </a:pathLst>
            </a:custGeom>
            <a:noFill/>
            <a:ln w="9525" cap="flat" cmpd="sng">
              <a:solidFill>
                <a:srgbClr val="93933F">
                  <a:alpha val="50195"/>
                </a:srgb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05" name="Freeform 33"/>
            <p:cNvSpPr>
              <a:spLocks/>
            </p:cNvSpPr>
            <p:nvPr/>
          </p:nvSpPr>
          <p:spPr bwMode="auto">
            <a:xfrm>
              <a:off x="3582" y="2861"/>
              <a:ext cx="107" cy="286"/>
            </a:xfrm>
            <a:custGeom>
              <a:avLst/>
              <a:gdLst>
                <a:gd name="T0" fmla="*/ 0 w 137"/>
                <a:gd name="T1" fmla="*/ 0 h 326"/>
                <a:gd name="T2" fmla="*/ 104 w 137"/>
                <a:gd name="T3" fmla="*/ 122 h 326"/>
                <a:gd name="T4" fmla="*/ 110 w 137"/>
                <a:gd name="T5" fmla="*/ 326 h 326"/>
                <a:gd name="T6" fmla="*/ 0 60000 65536"/>
                <a:gd name="T7" fmla="*/ 0 60000 65536"/>
                <a:gd name="T8" fmla="*/ 0 60000 65536"/>
                <a:gd name="T9" fmla="*/ 0 w 137"/>
                <a:gd name="T10" fmla="*/ 0 h 326"/>
                <a:gd name="T11" fmla="*/ 137 w 137"/>
                <a:gd name="T12" fmla="*/ 326 h 3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7" h="326">
                  <a:moveTo>
                    <a:pt x="0" y="0"/>
                  </a:moveTo>
                  <a:cubicBezTo>
                    <a:pt x="17" y="20"/>
                    <a:pt x="86" y="68"/>
                    <a:pt x="104" y="122"/>
                  </a:cubicBezTo>
                  <a:cubicBezTo>
                    <a:pt x="137" y="172"/>
                    <a:pt x="109" y="284"/>
                    <a:pt x="110" y="326"/>
                  </a:cubicBezTo>
                </a:path>
              </a:pathLst>
            </a:custGeom>
            <a:noFill/>
            <a:ln w="9525" cap="flat" cmpd="sng">
              <a:solidFill>
                <a:srgbClr val="93933F">
                  <a:alpha val="50195"/>
                </a:srgb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06" name="Freeform 34"/>
            <p:cNvSpPr>
              <a:spLocks/>
            </p:cNvSpPr>
            <p:nvPr/>
          </p:nvSpPr>
          <p:spPr bwMode="auto">
            <a:xfrm>
              <a:off x="3439" y="2870"/>
              <a:ext cx="127" cy="210"/>
            </a:xfrm>
            <a:custGeom>
              <a:avLst/>
              <a:gdLst>
                <a:gd name="T0" fmla="*/ 162 w 162"/>
                <a:gd name="T1" fmla="*/ 0 h 240"/>
                <a:gd name="T2" fmla="*/ 136 w 162"/>
                <a:gd name="T3" fmla="*/ 70 h 240"/>
                <a:gd name="T4" fmla="*/ 58 w 162"/>
                <a:gd name="T5" fmla="*/ 112 h 240"/>
                <a:gd name="T6" fmla="*/ 0 w 162"/>
                <a:gd name="T7" fmla="*/ 240 h 2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2"/>
                <a:gd name="T13" fmla="*/ 0 h 240"/>
                <a:gd name="T14" fmla="*/ 162 w 162"/>
                <a:gd name="T15" fmla="*/ 240 h 2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2" h="240">
                  <a:moveTo>
                    <a:pt x="162" y="0"/>
                  </a:moveTo>
                  <a:cubicBezTo>
                    <a:pt x="158" y="11"/>
                    <a:pt x="153" y="51"/>
                    <a:pt x="136" y="70"/>
                  </a:cubicBezTo>
                  <a:cubicBezTo>
                    <a:pt x="119" y="89"/>
                    <a:pt x="81" y="84"/>
                    <a:pt x="58" y="112"/>
                  </a:cubicBezTo>
                  <a:cubicBezTo>
                    <a:pt x="31" y="152"/>
                    <a:pt x="12" y="213"/>
                    <a:pt x="0" y="240"/>
                  </a:cubicBezTo>
                </a:path>
              </a:pathLst>
            </a:custGeom>
            <a:noFill/>
            <a:ln w="9525" cap="flat" cmpd="sng">
              <a:solidFill>
                <a:srgbClr val="93933F">
                  <a:alpha val="50195"/>
                </a:srgb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07" name="Freeform 35"/>
            <p:cNvSpPr>
              <a:spLocks/>
            </p:cNvSpPr>
            <p:nvPr/>
          </p:nvSpPr>
          <p:spPr bwMode="auto">
            <a:xfrm>
              <a:off x="3610" y="2463"/>
              <a:ext cx="302" cy="390"/>
            </a:xfrm>
            <a:custGeom>
              <a:avLst/>
              <a:gdLst>
                <a:gd name="T0" fmla="*/ 0 w 386"/>
                <a:gd name="T1" fmla="*/ 0 h 446"/>
                <a:gd name="T2" fmla="*/ 200 w 386"/>
                <a:gd name="T3" fmla="*/ 92 h 446"/>
                <a:gd name="T4" fmla="*/ 386 w 386"/>
                <a:gd name="T5" fmla="*/ 446 h 446"/>
                <a:gd name="T6" fmla="*/ 0 60000 65536"/>
                <a:gd name="T7" fmla="*/ 0 60000 65536"/>
                <a:gd name="T8" fmla="*/ 0 60000 65536"/>
                <a:gd name="T9" fmla="*/ 0 w 386"/>
                <a:gd name="T10" fmla="*/ 0 h 446"/>
                <a:gd name="T11" fmla="*/ 386 w 386"/>
                <a:gd name="T12" fmla="*/ 446 h 44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6" h="446">
                  <a:moveTo>
                    <a:pt x="0" y="0"/>
                  </a:moveTo>
                  <a:cubicBezTo>
                    <a:pt x="33" y="15"/>
                    <a:pt x="136" y="18"/>
                    <a:pt x="200" y="92"/>
                  </a:cubicBezTo>
                  <a:cubicBezTo>
                    <a:pt x="233" y="142"/>
                    <a:pt x="347" y="372"/>
                    <a:pt x="386" y="446"/>
                  </a:cubicBezTo>
                </a:path>
              </a:pathLst>
            </a:custGeom>
            <a:noFill/>
            <a:ln w="19050" cap="flat" cmpd="sng">
              <a:solidFill>
                <a:srgbClr val="93933F">
                  <a:alpha val="50195"/>
                </a:srgb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08" name="Freeform 36"/>
            <p:cNvSpPr>
              <a:spLocks/>
            </p:cNvSpPr>
            <p:nvPr/>
          </p:nvSpPr>
          <p:spPr bwMode="auto">
            <a:xfrm>
              <a:off x="3419" y="2456"/>
              <a:ext cx="203" cy="224"/>
            </a:xfrm>
            <a:custGeom>
              <a:avLst/>
              <a:gdLst>
                <a:gd name="T0" fmla="*/ 248 w 260"/>
                <a:gd name="T1" fmla="*/ 6 h 256"/>
                <a:gd name="T2" fmla="*/ 240 w 260"/>
                <a:gd name="T3" fmla="*/ 10 h 256"/>
                <a:gd name="T4" fmla="*/ 126 w 260"/>
                <a:gd name="T5" fmla="*/ 64 h 256"/>
                <a:gd name="T6" fmla="*/ 0 w 260"/>
                <a:gd name="T7" fmla="*/ 256 h 2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0"/>
                <a:gd name="T13" fmla="*/ 0 h 256"/>
                <a:gd name="T14" fmla="*/ 260 w 260"/>
                <a:gd name="T15" fmla="*/ 256 h 2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0" h="256">
                  <a:moveTo>
                    <a:pt x="248" y="6"/>
                  </a:moveTo>
                  <a:cubicBezTo>
                    <a:pt x="247" y="7"/>
                    <a:pt x="260" y="0"/>
                    <a:pt x="240" y="10"/>
                  </a:cubicBezTo>
                  <a:cubicBezTo>
                    <a:pt x="220" y="20"/>
                    <a:pt x="166" y="23"/>
                    <a:pt x="126" y="64"/>
                  </a:cubicBezTo>
                  <a:cubicBezTo>
                    <a:pt x="99" y="104"/>
                    <a:pt x="26" y="216"/>
                    <a:pt x="0" y="256"/>
                  </a:cubicBezTo>
                </a:path>
              </a:pathLst>
            </a:custGeom>
            <a:noFill/>
            <a:ln w="19050" cap="flat" cmpd="sng">
              <a:solidFill>
                <a:srgbClr val="93933F">
                  <a:alpha val="50195"/>
                </a:srgb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09" name="Freeform 37"/>
            <p:cNvSpPr>
              <a:spLocks/>
            </p:cNvSpPr>
            <p:nvPr/>
          </p:nvSpPr>
          <p:spPr bwMode="auto">
            <a:xfrm>
              <a:off x="3651" y="2272"/>
              <a:ext cx="302" cy="390"/>
            </a:xfrm>
            <a:custGeom>
              <a:avLst/>
              <a:gdLst>
                <a:gd name="T0" fmla="*/ 0 w 386"/>
                <a:gd name="T1" fmla="*/ 0 h 446"/>
                <a:gd name="T2" fmla="*/ 200 w 386"/>
                <a:gd name="T3" fmla="*/ 92 h 446"/>
                <a:gd name="T4" fmla="*/ 386 w 386"/>
                <a:gd name="T5" fmla="*/ 446 h 446"/>
                <a:gd name="T6" fmla="*/ 0 60000 65536"/>
                <a:gd name="T7" fmla="*/ 0 60000 65536"/>
                <a:gd name="T8" fmla="*/ 0 60000 65536"/>
                <a:gd name="T9" fmla="*/ 0 w 386"/>
                <a:gd name="T10" fmla="*/ 0 h 446"/>
                <a:gd name="T11" fmla="*/ 386 w 386"/>
                <a:gd name="T12" fmla="*/ 446 h 44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6" h="446">
                  <a:moveTo>
                    <a:pt x="0" y="0"/>
                  </a:moveTo>
                  <a:cubicBezTo>
                    <a:pt x="33" y="15"/>
                    <a:pt x="136" y="18"/>
                    <a:pt x="200" y="92"/>
                  </a:cubicBezTo>
                  <a:cubicBezTo>
                    <a:pt x="233" y="142"/>
                    <a:pt x="347" y="372"/>
                    <a:pt x="386" y="446"/>
                  </a:cubicBezTo>
                </a:path>
              </a:pathLst>
            </a:custGeom>
            <a:noFill/>
            <a:ln w="19050" cap="flat" cmpd="sng">
              <a:solidFill>
                <a:srgbClr val="93933F">
                  <a:alpha val="50195"/>
                </a:srgb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10" name="Freeform 38"/>
            <p:cNvSpPr>
              <a:spLocks/>
            </p:cNvSpPr>
            <p:nvPr/>
          </p:nvSpPr>
          <p:spPr bwMode="auto">
            <a:xfrm>
              <a:off x="3450" y="2281"/>
              <a:ext cx="204" cy="224"/>
            </a:xfrm>
            <a:custGeom>
              <a:avLst/>
              <a:gdLst>
                <a:gd name="T0" fmla="*/ 248 w 260"/>
                <a:gd name="T1" fmla="*/ 6 h 256"/>
                <a:gd name="T2" fmla="*/ 240 w 260"/>
                <a:gd name="T3" fmla="*/ 10 h 256"/>
                <a:gd name="T4" fmla="*/ 126 w 260"/>
                <a:gd name="T5" fmla="*/ 64 h 256"/>
                <a:gd name="T6" fmla="*/ 0 w 260"/>
                <a:gd name="T7" fmla="*/ 256 h 2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0"/>
                <a:gd name="T13" fmla="*/ 0 h 256"/>
                <a:gd name="T14" fmla="*/ 260 w 260"/>
                <a:gd name="T15" fmla="*/ 256 h 2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0" h="256">
                  <a:moveTo>
                    <a:pt x="248" y="6"/>
                  </a:moveTo>
                  <a:cubicBezTo>
                    <a:pt x="247" y="7"/>
                    <a:pt x="260" y="0"/>
                    <a:pt x="240" y="10"/>
                  </a:cubicBezTo>
                  <a:cubicBezTo>
                    <a:pt x="220" y="20"/>
                    <a:pt x="166" y="23"/>
                    <a:pt x="126" y="64"/>
                  </a:cubicBezTo>
                  <a:cubicBezTo>
                    <a:pt x="99" y="104"/>
                    <a:pt x="26" y="216"/>
                    <a:pt x="0" y="256"/>
                  </a:cubicBezTo>
                </a:path>
              </a:pathLst>
            </a:custGeom>
            <a:noFill/>
            <a:ln w="19050" cap="flat" cmpd="sng">
              <a:solidFill>
                <a:srgbClr val="93933F">
                  <a:alpha val="50195"/>
                </a:srgb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535" name="Oval 39"/>
            <p:cNvSpPr>
              <a:spLocks noChangeArrowheads="1"/>
            </p:cNvSpPr>
            <p:nvPr/>
          </p:nvSpPr>
          <p:spPr bwMode="auto">
            <a:xfrm>
              <a:off x="3131" y="2153"/>
              <a:ext cx="451" cy="504"/>
            </a:xfrm>
            <a:prstGeom prst="ellipse">
              <a:avLst/>
            </a:prstGeom>
            <a:gradFill rotWithShape="0">
              <a:gsLst>
                <a:gs pos="0">
                  <a:srgbClr val="9999FF"/>
                </a:gs>
                <a:gs pos="100000">
                  <a:srgbClr val="9999FF">
                    <a:gamma/>
                    <a:shade val="36078"/>
                    <a:invGamma/>
                  </a:srgbClr>
                </a:gs>
              </a:gsLst>
              <a:path path="rect">
                <a:fillToRect r="100000" b="100000"/>
              </a:path>
            </a:gradFill>
            <a:ln w="28575">
              <a:noFill/>
              <a:round/>
              <a:headEnd/>
              <a:tailEnd/>
            </a:ln>
            <a:effectLst>
              <a:outerShdw dist="76200" dir="5400000" algn="ctr" rotWithShape="0">
                <a:srgbClr val="000000">
                  <a:alpha val="39999"/>
                </a:srgbClr>
              </a:outerShdw>
            </a:effectLst>
          </p:spPr>
          <p:txBody>
            <a:bodyPr wrap="none" anchor="ctr"/>
            <a:lstStyle/>
            <a:p>
              <a:pPr algn="ctr" latinLnBrk="1">
                <a:defRPr/>
              </a:pPr>
              <a:endParaRPr kumimoji="1" lang="en-US" altLang="ko-KR" sz="11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굴림" pitchFamily="34" charset="-127"/>
              </a:endParaRPr>
            </a:p>
          </p:txBody>
        </p:sp>
        <p:sp>
          <p:nvSpPr>
            <p:cNvPr id="31812" name="Oval 40"/>
            <p:cNvSpPr>
              <a:spLocks noChangeArrowheads="1"/>
            </p:cNvSpPr>
            <p:nvPr/>
          </p:nvSpPr>
          <p:spPr bwMode="auto">
            <a:xfrm>
              <a:off x="1781" y="2088"/>
              <a:ext cx="117" cy="131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rgbClr val="767676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sq-AL" altLang="en-US"/>
            </a:p>
          </p:txBody>
        </p:sp>
        <p:sp>
          <p:nvSpPr>
            <p:cNvPr id="31813" name="Oval 41"/>
            <p:cNvSpPr>
              <a:spLocks noChangeArrowheads="1"/>
            </p:cNvSpPr>
            <p:nvPr/>
          </p:nvSpPr>
          <p:spPr bwMode="auto">
            <a:xfrm>
              <a:off x="1891" y="2487"/>
              <a:ext cx="117" cy="131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rgbClr val="767676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sq-AL" altLang="en-US"/>
            </a:p>
          </p:txBody>
        </p:sp>
        <p:sp>
          <p:nvSpPr>
            <p:cNvPr id="31814" name="Oval 42"/>
            <p:cNvSpPr>
              <a:spLocks noChangeArrowheads="1"/>
            </p:cNvSpPr>
            <p:nvPr/>
          </p:nvSpPr>
          <p:spPr bwMode="auto">
            <a:xfrm>
              <a:off x="2072" y="1991"/>
              <a:ext cx="117" cy="132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rgbClr val="767676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sq-AL" altLang="en-US"/>
            </a:p>
          </p:txBody>
        </p:sp>
        <p:sp>
          <p:nvSpPr>
            <p:cNvPr id="31815" name="Oval 43"/>
            <p:cNvSpPr>
              <a:spLocks noChangeArrowheads="1"/>
            </p:cNvSpPr>
            <p:nvPr/>
          </p:nvSpPr>
          <p:spPr bwMode="auto">
            <a:xfrm>
              <a:off x="2381" y="1788"/>
              <a:ext cx="117" cy="131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rgbClr val="767676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sq-AL" altLang="en-US"/>
            </a:p>
          </p:txBody>
        </p:sp>
        <p:sp>
          <p:nvSpPr>
            <p:cNvPr id="31816" name="Oval 44"/>
            <p:cNvSpPr>
              <a:spLocks noChangeArrowheads="1"/>
            </p:cNvSpPr>
            <p:nvPr/>
          </p:nvSpPr>
          <p:spPr bwMode="auto">
            <a:xfrm>
              <a:off x="2849" y="2006"/>
              <a:ext cx="117" cy="131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rgbClr val="767676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sq-AL" altLang="en-US"/>
            </a:p>
          </p:txBody>
        </p:sp>
        <p:sp>
          <p:nvSpPr>
            <p:cNvPr id="31817" name="Oval 45"/>
            <p:cNvSpPr>
              <a:spLocks noChangeArrowheads="1"/>
            </p:cNvSpPr>
            <p:nvPr/>
          </p:nvSpPr>
          <p:spPr bwMode="auto">
            <a:xfrm>
              <a:off x="3200" y="2210"/>
              <a:ext cx="117" cy="131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rgbClr val="767676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sq-AL" altLang="en-US"/>
            </a:p>
          </p:txBody>
        </p:sp>
        <p:sp>
          <p:nvSpPr>
            <p:cNvPr id="31818" name="Oval 46"/>
            <p:cNvSpPr>
              <a:spLocks noChangeArrowheads="1"/>
            </p:cNvSpPr>
            <p:nvPr/>
          </p:nvSpPr>
          <p:spPr bwMode="auto">
            <a:xfrm>
              <a:off x="2830" y="2332"/>
              <a:ext cx="118" cy="131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rgbClr val="767676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sq-AL" altLang="en-US"/>
            </a:p>
          </p:txBody>
        </p:sp>
        <p:sp>
          <p:nvSpPr>
            <p:cNvPr id="31819" name="Oval 47"/>
            <p:cNvSpPr>
              <a:spLocks noChangeArrowheads="1"/>
            </p:cNvSpPr>
            <p:nvPr/>
          </p:nvSpPr>
          <p:spPr bwMode="auto">
            <a:xfrm>
              <a:off x="2625" y="2653"/>
              <a:ext cx="118" cy="131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rgbClr val="767676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sq-AL" altLang="en-US"/>
            </a:p>
          </p:txBody>
        </p:sp>
        <p:sp>
          <p:nvSpPr>
            <p:cNvPr id="31820" name="Oval 48"/>
            <p:cNvSpPr>
              <a:spLocks noChangeArrowheads="1"/>
            </p:cNvSpPr>
            <p:nvPr/>
          </p:nvSpPr>
          <p:spPr bwMode="auto">
            <a:xfrm>
              <a:off x="3032" y="2640"/>
              <a:ext cx="118" cy="131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rgbClr val="767676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sq-AL" altLang="en-US"/>
            </a:p>
          </p:txBody>
        </p:sp>
        <p:sp>
          <p:nvSpPr>
            <p:cNvPr id="106545" name="Oval 49"/>
            <p:cNvSpPr>
              <a:spLocks noChangeArrowheads="1"/>
            </p:cNvSpPr>
            <p:nvPr/>
          </p:nvSpPr>
          <p:spPr bwMode="auto">
            <a:xfrm>
              <a:off x="1440" y="2244"/>
              <a:ext cx="451" cy="504"/>
            </a:xfrm>
            <a:prstGeom prst="ellipse">
              <a:avLst/>
            </a:prstGeom>
            <a:gradFill rotWithShape="0">
              <a:gsLst>
                <a:gs pos="0">
                  <a:srgbClr val="B66DFF"/>
                </a:gs>
                <a:gs pos="100000">
                  <a:srgbClr val="B66DFF">
                    <a:gamma/>
                    <a:shade val="36078"/>
                    <a:invGamma/>
                  </a:srgbClr>
                </a:gs>
              </a:gsLst>
              <a:path path="rect">
                <a:fillToRect r="100000" b="100000"/>
              </a:path>
            </a:gradFill>
            <a:ln w="28575">
              <a:noFill/>
              <a:round/>
              <a:headEnd/>
              <a:tailEnd/>
            </a:ln>
            <a:effectLst>
              <a:outerShdw dist="76200" dir="5400000" algn="ctr" rotWithShape="0">
                <a:srgbClr val="000000">
                  <a:alpha val="39999"/>
                </a:srgbClr>
              </a:outerShdw>
            </a:effectLst>
          </p:spPr>
          <p:txBody>
            <a:bodyPr wrap="none" anchor="ctr"/>
            <a:lstStyle/>
            <a:p>
              <a:pPr algn="ctr" latinLnBrk="1">
                <a:defRPr/>
              </a:pPr>
              <a:endParaRPr kumimoji="1" lang="en-US" altLang="ko-KR" sz="13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굴림" pitchFamily="34" charset="-127"/>
              </a:endParaRPr>
            </a:p>
          </p:txBody>
        </p:sp>
        <p:sp>
          <p:nvSpPr>
            <p:cNvPr id="31822" name="Oval 50"/>
            <p:cNvSpPr>
              <a:spLocks noChangeArrowheads="1"/>
            </p:cNvSpPr>
            <p:nvPr/>
          </p:nvSpPr>
          <p:spPr bwMode="auto">
            <a:xfrm>
              <a:off x="1478" y="2341"/>
              <a:ext cx="117" cy="131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rgbClr val="767676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sq-AL" altLang="en-US"/>
            </a:p>
          </p:txBody>
        </p:sp>
        <p:sp>
          <p:nvSpPr>
            <p:cNvPr id="106547" name="Oval 51"/>
            <p:cNvSpPr>
              <a:spLocks noChangeArrowheads="1"/>
            </p:cNvSpPr>
            <p:nvPr/>
          </p:nvSpPr>
          <p:spPr bwMode="auto">
            <a:xfrm>
              <a:off x="2688" y="2880"/>
              <a:ext cx="451" cy="504"/>
            </a:xfrm>
            <a:prstGeom prst="ellipse">
              <a:avLst/>
            </a:prstGeom>
            <a:gradFill rotWithShape="0">
              <a:gsLst>
                <a:gs pos="0">
                  <a:srgbClr val="B66DFF"/>
                </a:gs>
                <a:gs pos="100000">
                  <a:srgbClr val="B66DFF">
                    <a:gamma/>
                    <a:shade val="36078"/>
                    <a:invGamma/>
                  </a:srgbClr>
                </a:gs>
              </a:gsLst>
              <a:path path="rect">
                <a:fillToRect r="100000" b="100000"/>
              </a:path>
            </a:gradFill>
            <a:ln w="28575">
              <a:noFill/>
              <a:round/>
              <a:headEnd/>
              <a:tailEnd/>
            </a:ln>
            <a:effectLst>
              <a:outerShdw dist="76200" dir="5400000" algn="ctr" rotWithShape="0">
                <a:srgbClr val="000000">
                  <a:alpha val="39999"/>
                </a:srgbClr>
              </a:outerShdw>
            </a:effectLst>
          </p:spPr>
          <p:txBody>
            <a:bodyPr wrap="none" anchor="ctr"/>
            <a:lstStyle/>
            <a:p>
              <a:pPr algn="ctr" latinLnBrk="1">
                <a:defRPr/>
              </a:pPr>
              <a:endParaRPr kumimoji="1" lang="en-US" altLang="ko-KR" sz="13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굴림" pitchFamily="34" charset="-127"/>
              </a:endParaRPr>
            </a:p>
          </p:txBody>
        </p:sp>
        <p:sp>
          <p:nvSpPr>
            <p:cNvPr id="106548" name="Oval 52"/>
            <p:cNvSpPr>
              <a:spLocks noChangeArrowheads="1"/>
            </p:cNvSpPr>
            <p:nvPr/>
          </p:nvSpPr>
          <p:spPr bwMode="auto">
            <a:xfrm>
              <a:off x="2496" y="3120"/>
              <a:ext cx="451" cy="504"/>
            </a:xfrm>
            <a:prstGeom prst="ellipse">
              <a:avLst/>
            </a:prstGeom>
            <a:gradFill rotWithShape="0">
              <a:gsLst>
                <a:gs pos="0">
                  <a:srgbClr val="B66DFF"/>
                </a:gs>
                <a:gs pos="100000">
                  <a:srgbClr val="B66DFF">
                    <a:gamma/>
                    <a:shade val="36078"/>
                    <a:invGamma/>
                  </a:srgbClr>
                </a:gs>
              </a:gsLst>
              <a:path path="rect">
                <a:fillToRect r="100000" b="100000"/>
              </a:path>
            </a:gradFill>
            <a:ln w="28575">
              <a:noFill/>
              <a:round/>
              <a:headEnd/>
              <a:tailEnd/>
            </a:ln>
            <a:effectLst>
              <a:outerShdw dist="76200" dir="5400000" algn="ctr" rotWithShape="0">
                <a:srgbClr val="000000">
                  <a:alpha val="39999"/>
                </a:srgbClr>
              </a:outerShdw>
            </a:effectLst>
          </p:spPr>
          <p:txBody>
            <a:bodyPr wrap="none" anchor="ctr"/>
            <a:lstStyle/>
            <a:p>
              <a:pPr algn="ctr" latinLnBrk="1">
                <a:defRPr/>
              </a:pPr>
              <a:endParaRPr kumimoji="1" lang="en-US" altLang="ko-KR" sz="13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굴림" pitchFamily="34" charset="-127"/>
              </a:endParaRPr>
            </a:p>
          </p:txBody>
        </p:sp>
      </p:grpSp>
      <p:sp>
        <p:nvSpPr>
          <p:cNvPr id="31749" name="Rectangle 53"/>
          <p:cNvSpPr>
            <a:spLocks noChangeArrowheads="1"/>
          </p:cNvSpPr>
          <p:nvPr/>
        </p:nvSpPr>
        <p:spPr bwMode="auto">
          <a:xfrm>
            <a:off x="3429000" y="1447800"/>
            <a:ext cx="2743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b="1"/>
              <a:t>Shpërblim</a:t>
            </a:r>
          </a:p>
        </p:txBody>
      </p:sp>
      <p:sp>
        <p:nvSpPr>
          <p:cNvPr id="31750" name="Line 54"/>
          <p:cNvSpPr>
            <a:spLocks noChangeShapeType="1"/>
          </p:cNvSpPr>
          <p:nvPr/>
        </p:nvSpPr>
        <p:spPr bwMode="auto">
          <a:xfrm flipH="1">
            <a:off x="4191000" y="1752600"/>
            <a:ext cx="5334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1" name="Rectangle 55"/>
          <p:cNvSpPr>
            <a:spLocks noChangeArrowheads="1"/>
          </p:cNvSpPr>
          <p:nvPr/>
        </p:nvSpPr>
        <p:spPr bwMode="auto">
          <a:xfrm>
            <a:off x="5791200" y="1447800"/>
            <a:ext cx="914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b="1"/>
              <a:t>Rend</a:t>
            </a:r>
          </a:p>
        </p:txBody>
      </p:sp>
      <p:sp>
        <p:nvSpPr>
          <p:cNvPr id="31752" name="Line 56"/>
          <p:cNvSpPr>
            <a:spLocks noChangeShapeType="1"/>
          </p:cNvSpPr>
          <p:nvPr/>
        </p:nvSpPr>
        <p:spPr bwMode="auto">
          <a:xfrm flipH="1">
            <a:off x="4267200" y="1828800"/>
            <a:ext cx="175260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3" name="Rectangle 57"/>
          <p:cNvSpPr>
            <a:spLocks noChangeArrowheads="1"/>
          </p:cNvSpPr>
          <p:nvPr/>
        </p:nvSpPr>
        <p:spPr bwMode="auto">
          <a:xfrm>
            <a:off x="7162800" y="1447800"/>
            <a:ext cx="1676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b="1"/>
              <a:t>Ndarje e punës</a:t>
            </a:r>
          </a:p>
        </p:txBody>
      </p:sp>
      <p:sp>
        <p:nvSpPr>
          <p:cNvPr id="31754" name="Line 58"/>
          <p:cNvSpPr>
            <a:spLocks noChangeShapeType="1"/>
          </p:cNvSpPr>
          <p:nvPr/>
        </p:nvSpPr>
        <p:spPr bwMode="auto">
          <a:xfrm flipH="1">
            <a:off x="4876800" y="1676400"/>
            <a:ext cx="251460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5" name="Rectangle 59"/>
          <p:cNvSpPr>
            <a:spLocks noChangeArrowheads="1"/>
          </p:cNvSpPr>
          <p:nvPr/>
        </p:nvSpPr>
        <p:spPr bwMode="auto">
          <a:xfrm>
            <a:off x="6553200" y="4495800"/>
            <a:ext cx="2362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b="1"/>
              <a:t>Centralizim</a:t>
            </a:r>
          </a:p>
        </p:txBody>
      </p:sp>
      <p:sp>
        <p:nvSpPr>
          <p:cNvPr id="31756" name="Rectangle 60"/>
          <p:cNvSpPr>
            <a:spLocks noChangeArrowheads="1"/>
          </p:cNvSpPr>
          <p:nvPr/>
        </p:nvSpPr>
        <p:spPr bwMode="auto">
          <a:xfrm>
            <a:off x="6781800" y="3429000"/>
            <a:ext cx="2362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b="1"/>
              <a:t>Unitet i drejtimit</a:t>
            </a:r>
          </a:p>
        </p:txBody>
      </p:sp>
      <p:sp>
        <p:nvSpPr>
          <p:cNvPr id="31757" name="Rectangle 61"/>
          <p:cNvSpPr>
            <a:spLocks noChangeArrowheads="1"/>
          </p:cNvSpPr>
          <p:nvPr/>
        </p:nvSpPr>
        <p:spPr bwMode="auto">
          <a:xfrm>
            <a:off x="6705600" y="2667000"/>
            <a:ext cx="2362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b="1"/>
              <a:t>Unitet i komandës</a:t>
            </a:r>
          </a:p>
        </p:txBody>
      </p:sp>
      <p:sp>
        <p:nvSpPr>
          <p:cNvPr id="31758" name="Rectangle 62"/>
          <p:cNvSpPr>
            <a:spLocks noChangeArrowheads="1"/>
          </p:cNvSpPr>
          <p:nvPr/>
        </p:nvSpPr>
        <p:spPr bwMode="auto">
          <a:xfrm>
            <a:off x="5791200" y="5715000"/>
            <a:ext cx="2362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b="1"/>
              <a:t>Disiplinë</a:t>
            </a:r>
          </a:p>
        </p:txBody>
      </p:sp>
      <p:sp>
        <p:nvSpPr>
          <p:cNvPr id="31759" name="Rectangle 63"/>
          <p:cNvSpPr>
            <a:spLocks noChangeArrowheads="1"/>
          </p:cNvSpPr>
          <p:nvPr/>
        </p:nvSpPr>
        <p:spPr bwMode="auto">
          <a:xfrm>
            <a:off x="381000" y="5029200"/>
            <a:ext cx="2362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b="1"/>
              <a:t>Drejtësi</a:t>
            </a:r>
          </a:p>
        </p:txBody>
      </p:sp>
      <p:sp>
        <p:nvSpPr>
          <p:cNvPr id="31760" name="Rectangle 64"/>
          <p:cNvSpPr>
            <a:spLocks noChangeArrowheads="1"/>
          </p:cNvSpPr>
          <p:nvPr/>
        </p:nvSpPr>
        <p:spPr bwMode="auto">
          <a:xfrm>
            <a:off x="914400" y="6019800"/>
            <a:ext cx="2362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b="1"/>
              <a:t>Unitet i personelit</a:t>
            </a:r>
          </a:p>
        </p:txBody>
      </p:sp>
      <p:sp>
        <p:nvSpPr>
          <p:cNvPr id="31761" name="Line 65"/>
          <p:cNvSpPr>
            <a:spLocks noChangeShapeType="1"/>
          </p:cNvSpPr>
          <p:nvPr/>
        </p:nvSpPr>
        <p:spPr bwMode="auto">
          <a:xfrm flipH="1">
            <a:off x="4648200" y="2895600"/>
            <a:ext cx="27432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2" name="Line 66"/>
          <p:cNvSpPr>
            <a:spLocks noChangeShapeType="1"/>
          </p:cNvSpPr>
          <p:nvPr/>
        </p:nvSpPr>
        <p:spPr bwMode="auto">
          <a:xfrm flipH="1">
            <a:off x="5410200" y="3657600"/>
            <a:ext cx="1676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3" name="Line 67"/>
          <p:cNvSpPr>
            <a:spLocks noChangeShapeType="1"/>
          </p:cNvSpPr>
          <p:nvPr/>
        </p:nvSpPr>
        <p:spPr bwMode="auto">
          <a:xfrm flipH="1" flipV="1">
            <a:off x="5257800" y="4572000"/>
            <a:ext cx="1828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4" name="Line 68"/>
          <p:cNvSpPr>
            <a:spLocks noChangeShapeType="1"/>
          </p:cNvSpPr>
          <p:nvPr/>
        </p:nvSpPr>
        <p:spPr bwMode="auto">
          <a:xfrm flipH="1" flipV="1">
            <a:off x="4724400" y="4419600"/>
            <a:ext cx="12954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5" name="Line 69"/>
          <p:cNvSpPr>
            <a:spLocks noChangeShapeType="1"/>
          </p:cNvSpPr>
          <p:nvPr/>
        </p:nvSpPr>
        <p:spPr bwMode="auto">
          <a:xfrm flipV="1">
            <a:off x="2209800" y="5410200"/>
            <a:ext cx="2133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6" name="Line 70"/>
          <p:cNvSpPr>
            <a:spLocks noChangeShapeType="1"/>
          </p:cNvSpPr>
          <p:nvPr/>
        </p:nvSpPr>
        <p:spPr bwMode="auto">
          <a:xfrm flipV="1">
            <a:off x="2590800" y="4800600"/>
            <a:ext cx="1905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7" name="Rectangle 71"/>
          <p:cNvSpPr>
            <a:spLocks noChangeArrowheads="1"/>
          </p:cNvSpPr>
          <p:nvPr/>
        </p:nvSpPr>
        <p:spPr bwMode="auto">
          <a:xfrm>
            <a:off x="304800" y="1447800"/>
            <a:ext cx="2362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b="1"/>
              <a:t>Nënshtrim i intereseve</a:t>
            </a:r>
          </a:p>
        </p:txBody>
      </p:sp>
      <p:sp>
        <p:nvSpPr>
          <p:cNvPr id="31768" name="Rectangle 72"/>
          <p:cNvSpPr>
            <a:spLocks noChangeArrowheads="1"/>
          </p:cNvSpPr>
          <p:nvPr/>
        </p:nvSpPr>
        <p:spPr bwMode="auto">
          <a:xfrm>
            <a:off x="228600" y="1981200"/>
            <a:ext cx="2362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b="1"/>
              <a:t>Autoritet</a:t>
            </a:r>
          </a:p>
        </p:txBody>
      </p:sp>
      <p:sp>
        <p:nvSpPr>
          <p:cNvPr id="31769" name="Rectangle 73"/>
          <p:cNvSpPr>
            <a:spLocks noChangeArrowheads="1"/>
          </p:cNvSpPr>
          <p:nvPr/>
        </p:nvSpPr>
        <p:spPr bwMode="auto">
          <a:xfrm>
            <a:off x="304800" y="2667000"/>
            <a:ext cx="2362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b="1"/>
              <a:t>Hierarki</a:t>
            </a:r>
          </a:p>
        </p:txBody>
      </p:sp>
      <p:sp>
        <p:nvSpPr>
          <p:cNvPr id="31770" name="Rectangle 74"/>
          <p:cNvSpPr>
            <a:spLocks noChangeArrowheads="1"/>
          </p:cNvSpPr>
          <p:nvPr/>
        </p:nvSpPr>
        <p:spPr bwMode="auto">
          <a:xfrm>
            <a:off x="152400" y="3276600"/>
            <a:ext cx="1905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b="1"/>
              <a:t>Vazhdimësi e</a:t>
            </a:r>
          </a:p>
          <a:p>
            <a:pPr algn="ctr" eaLnBrk="1" hangingPunct="1"/>
            <a:r>
              <a:rPr lang="en-US" altLang="en-US" sz="2000" b="1"/>
              <a:t>nënpunësve</a:t>
            </a:r>
          </a:p>
        </p:txBody>
      </p:sp>
      <p:sp>
        <p:nvSpPr>
          <p:cNvPr id="31771" name="Rectangle 75"/>
          <p:cNvSpPr>
            <a:spLocks noChangeArrowheads="1"/>
          </p:cNvSpPr>
          <p:nvPr/>
        </p:nvSpPr>
        <p:spPr bwMode="auto">
          <a:xfrm>
            <a:off x="152400" y="4572000"/>
            <a:ext cx="1981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b="1"/>
              <a:t>Iniciativë</a:t>
            </a:r>
          </a:p>
        </p:txBody>
      </p:sp>
      <p:cxnSp>
        <p:nvCxnSpPr>
          <p:cNvPr id="31772" name="AutoShape 76"/>
          <p:cNvCxnSpPr>
            <a:cxnSpLocks noChangeShapeType="1"/>
            <a:stCxn id="31771" idx="3"/>
            <a:endCxn id="106508" idx="5"/>
          </p:cNvCxnSpPr>
          <p:nvPr/>
        </p:nvCxnSpPr>
        <p:spPr bwMode="auto">
          <a:xfrm flipV="1">
            <a:off x="2133600" y="4198938"/>
            <a:ext cx="1806575" cy="563562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1773" name="AutoShape 77"/>
          <p:cNvCxnSpPr>
            <a:cxnSpLocks noChangeShapeType="1"/>
            <a:stCxn id="31770" idx="2"/>
            <a:endCxn id="106513" idx="3"/>
          </p:cNvCxnSpPr>
          <p:nvPr/>
        </p:nvCxnSpPr>
        <p:spPr bwMode="auto">
          <a:xfrm rot="16200000" flipH="1">
            <a:off x="1624807" y="3137693"/>
            <a:ext cx="850900" cy="1890713"/>
          </a:xfrm>
          <a:prstGeom prst="bentConnector3">
            <a:avLst>
              <a:gd name="adj1" fmla="val 108019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1774" name="Line 78"/>
          <p:cNvSpPr>
            <a:spLocks noChangeShapeType="1"/>
          </p:cNvSpPr>
          <p:nvPr/>
        </p:nvSpPr>
        <p:spPr bwMode="auto">
          <a:xfrm>
            <a:off x="2133600" y="2971800"/>
            <a:ext cx="4572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75" name="Line 79"/>
          <p:cNvSpPr>
            <a:spLocks noChangeShapeType="1"/>
          </p:cNvSpPr>
          <p:nvPr/>
        </p:nvSpPr>
        <p:spPr bwMode="auto">
          <a:xfrm>
            <a:off x="2057400" y="2362200"/>
            <a:ext cx="9144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76" name="Line 80"/>
          <p:cNvSpPr>
            <a:spLocks noChangeShapeType="1"/>
          </p:cNvSpPr>
          <p:nvPr/>
        </p:nvSpPr>
        <p:spPr bwMode="auto">
          <a:xfrm>
            <a:off x="2438400" y="1676400"/>
            <a:ext cx="114300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7463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298269" y="974420"/>
            <a:ext cx="8617131" cy="5426379"/>
            <a:chOff x="298269" y="974421"/>
            <a:chExt cx="8617131" cy="4212174"/>
          </a:xfrm>
        </p:grpSpPr>
        <p:sp>
          <p:nvSpPr>
            <p:cNvPr id="11" name="Rounded Rectangle 10"/>
            <p:cNvSpPr/>
            <p:nvPr/>
          </p:nvSpPr>
          <p:spPr>
            <a:xfrm>
              <a:off x="304800" y="974421"/>
              <a:ext cx="8610600" cy="53340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err="1" smtClean="0">
                  <a:solidFill>
                    <a:schemeClr val="tx2"/>
                  </a:solidFill>
                </a:rPr>
                <a:t>Pikënisjet</a:t>
              </a:r>
              <a:r>
                <a:rPr lang="en-US" sz="2000" b="1" dirty="0" smtClean="0">
                  <a:solidFill>
                    <a:schemeClr val="tx2"/>
                  </a:solidFill>
                </a:rPr>
                <a:t> </a:t>
              </a:r>
              <a:r>
                <a:rPr lang="en-US" sz="2000" b="1" dirty="0" err="1" smtClean="0">
                  <a:solidFill>
                    <a:schemeClr val="tx2"/>
                  </a:solidFill>
                </a:rPr>
                <a:t>në</a:t>
              </a:r>
              <a:r>
                <a:rPr lang="en-US" sz="2000" b="1" dirty="0" smtClean="0">
                  <a:solidFill>
                    <a:schemeClr val="tx2"/>
                  </a:solidFill>
                </a:rPr>
                <a:t> </a:t>
              </a:r>
              <a:r>
                <a:rPr lang="en-US" sz="2000" b="1" dirty="0" err="1" smtClean="0">
                  <a:solidFill>
                    <a:schemeClr val="tx2"/>
                  </a:solidFill>
                </a:rPr>
                <a:t>prezantimin</a:t>
              </a:r>
              <a:r>
                <a:rPr lang="en-US" sz="2000" b="1" dirty="0" smtClean="0">
                  <a:solidFill>
                    <a:schemeClr val="tx2"/>
                  </a:solidFill>
                </a:rPr>
                <a:t> e </a:t>
              </a:r>
              <a:r>
                <a:rPr lang="en-US" sz="2000" b="1" dirty="0" err="1" smtClean="0">
                  <a:solidFill>
                    <a:schemeClr val="tx2"/>
                  </a:solidFill>
                </a:rPr>
                <a:t>menaxhimit</a:t>
              </a:r>
              <a:endParaRPr lang="en-US" sz="2000" b="1" dirty="0">
                <a:solidFill>
                  <a:schemeClr val="tx2"/>
                </a:solidFill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302623" y="1600200"/>
              <a:ext cx="8610600" cy="53340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err="1" smtClean="0">
                  <a:solidFill>
                    <a:schemeClr val="tx2"/>
                  </a:solidFill>
                </a:rPr>
                <a:t>Botëkuptimi</a:t>
              </a:r>
              <a:r>
                <a:rPr lang="en-US" sz="2000" b="1" dirty="0" smtClean="0">
                  <a:solidFill>
                    <a:schemeClr val="tx2"/>
                  </a:solidFill>
                </a:rPr>
                <a:t> </a:t>
              </a:r>
              <a:r>
                <a:rPr lang="en-US" sz="2000" b="1" dirty="0" err="1" smtClean="0">
                  <a:solidFill>
                    <a:schemeClr val="tx2"/>
                  </a:solidFill>
                </a:rPr>
                <a:t>dhe</a:t>
              </a:r>
              <a:r>
                <a:rPr lang="en-US" sz="2000" b="1" dirty="0" smtClean="0">
                  <a:solidFill>
                    <a:schemeClr val="tx2"/>
                  </a:solidFill>
                </a:rPr>
                <a:t> </a:t>
              </a:r>
              <a:r>
                <a:rPr lang="en-US" sz="2000" b="1" dirty="0" err="1" smtClean="0">
                  <a:solidFill>
                    <a:schemeClr val="tx2"/>
                  </a:solidFill>
                </a:rPr>
                <a:t>aritëshmëritë</a:t>
              </a:r>
              <a:r>
                <a:rPr lang="en-US" sz="2000" b="1" dirty="0" smtClean="0">
                  <a:solidFill>
                    <a:schemeClr val="tx2"/>
                  </a:solidFill>
                </a:rPr>
                <a:t> e </a:t>
              </a:r>
              <a:r>
                <a:rPr lang="en-US" sz="2000" b="1" dirty="0" err="1" smtClean="0">
                  <a:solidFill>
                    <a:schemeClr val="tx2"/>
                  </a:solidFill>
                </a:rPr>
                <a:t>menaxhimit</a:t>
              </a:r>
              <a:endParaRPr lang="en-US" sz="2000" b="1" dirty="0">
                <a:solidFill>
                  <a:schemeClr val="tx2"/>
                </a:solidFill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302623" y="2225979"/>
              <a:ext cx="8610600" cy="53340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err="1" smtClean="0">
                  <a:solidFill>
                    <a:schemeClr val="tx2"/>
                  </a:solidFill>
                </a:rPr>
                <a:t>Caqet</a:t>
              </a:r>
              <a:r>
                <a:rPr lang="en-US" sz="2000" b="1" dirty="0" smtClean="0">
                  <a:solidFill>
                    <a:schemeClr val="tx2"/>
                  </a:solidFill>
                </a:rPr>
                <a:t> </a:t>
              </a:r>
              <a:r>
                <a:rPr lang="en-US" sz="2000" b="1" dirty="0" err="1" smtClean="0">
                  <a:solidFill>
                    <a:schemeClr val="tx2"/>
                  </a:solidFill>
                </a:rPr>
                <a:t>dhe</a:t>
              </a:r>
              <a:r>
                <a:rPr lang="en-US" sz="2000" b="1" dirty="0" smtClean="0">
                  <a:solidFill>
                    <a:schemeClr val="tx2"/>
                  </a:solidFill>
                </a:rPr>
                <a:t> </a:t>
              </a:r>
              <a:r>
                <a:rPr lang="en-US" sz="2000" b="1" dirty="0" err="1" smtClean="0">
                  <a:solidFill>
                    <a:schemeClr val="tx2"/>
                  </a:solidFill>
                </a:rPr>
                <a:t>detyrat</a:t>
              </a:r>
              <a:r>
                <a:rPr lang="en-US" sz="2000" b="1" dirty="0" smtClean="0">
                  <a:solidFill>
                    <a:schemeClr val="tx2"/>
                  </a:solidFill>
                </a:rPr>
                <a:t> e </a:t>
              </a:r>
              <a:r>
                <a:rPr lang="en-US" sz="2000" b="1" dirty="0" err="1" smtClean="0">
                  <a:solidFill>
                    <a:schemeClr val="tx2"/>
                  </a:solidFill>
                </a:rPr>
                <a:t>menaxhimit</a:t>
              </a:r>
              <a:endParaRPr lang="en-US" sz="2000" b="1" dirty="0">
                <a:solidFill>
                  <a:schemeClr val="tx2"/>
                </a:solidFill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302623" y="2832783"/>
              <a:ext cx="8610600" cy="53340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err="1" smtClean="0">
                  <a:solidFill>
                    <a:schemeClr val="tx2"/>
                  </a:solidFill>
                </a:rPr>
                <a:t>Tiparet</a:t>
              </a:r>
              <a:r>
                <a:rPr lang="en-US" sz="2000" b="1" dirty="0" smtClean="0">
                  <a:solidFill>
                    <a:schemeClr val="tx2"/>
                  </a:solidFill>
                </a:rPr>
                <a:t> </a:t>
              </a:r>
              <a:r>
                <a:rPr lang="en-US" sz="2000" b="1" dirty="0" err="1" smtClean="0">
                  <a:solidFill>
                    <a:schemeClr val="tx2"/>
                  </a:solidFill>
                </a:rPr>
                <a:t>karakteristike</a:t>
              </a:r>
              <a:r>
                <a:rPr lang="en-US" sz="2000" b="1" dirty="0" smtClean="0">
                  <a:solidFill>
                    <a:schemeClr val="tx2"/>
                  </a:solidFill>
                </a:rPr>
                <a:t> </a:t>
              </a:r>
              <a:r>
                <a:rPr lang="en-US" sz="2000" b="1" dirty="0" err="1" smtClean="0">
                  <a:solidFill>
                    <a:schemeClr val="tx2"/>
                  </a:solidFill>
                </a:rPr>
                <a:t>dhe</a:t>
              </a:r>
              <a:r>
                <a:rPr lang="en-US" sz="2000" b="1" dirty="0" smtClean="0">
                  <a:solidFill>
                    <a:schemeClr val="tx2"/>
                  </a:solidFill>
                </a:rPr>
                <a:t> </a:t>
              </a:r>
              <a:r>
                <a:rPr lang="en-US" sz="2000" b="1" dirty="0" err="1" smtClean="0">
                  <a:solidFill>
                    <a:schemeClr val="tx2"/>
                  </a:solidFill>
                </a:rPr>
                <a:t>nivelet</a:t>
              </a:r>
              <a:r>
                <a:rPr lang="en-US" sz="2000" b="1" dirty="0" smtClean="0">
                  <a:solidFill>
                    <a:schemeClr val="tx2"/>
                  </a:solidFill>
                </a:rPr>
                <a:t> e </a:t>
              </a:r>
              <a:r>
                <a:rPr lang="en-US" sz="2000" b="1" dirty="0" err="1" smtClean="0">
                  <a:solidFill>
                    <a:schemeClr val="tx2"/>
                  </a:solidFill>
                </a:rPr>
                <a:t>menaxhimit</a:t>
              </a:r>
              <a:endParaRPr lang="en-US" sz="2000" b="1" dirty="0">
                <a:solidFill>
                  <a:schemeClr val="tx2"/>
                </a:solidFill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298269" y="3439587"/>
              <a:ext cx="8610600" cy="53340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err="1" smtClean="0">
                  <a:solidFill>
                    <a:schemeClr val="tx2"/>
                  </a:solidFill>
                </a:rPr>
                <a:t>Menaxheri</a:t>
              </a:r>
              <a:r>
                <a:rPr lang="en-US" sz="2000" b="1" dirty="0" smtClean="0">
                  <a:solidFill>
                    <a:schemeClr val="tx2"/>
                  </a:solidFill>
                </a:rPr>
                <a:t> </a:t>
              </a:r>
              <a:r>
                <a:rPr lang="en-US" sz="2000" b="1" dirty="0" err="1" smtClean="0">
                  <a:solidFill>
                    <a:schemeClr val="tx2"/>
                  </a:solidFill>
                </a:rPr>
                <a:t>dhe</a:t>
              </a:r>
              <a:r>
                <a:rPr lang="en-US" sz="2000" b="1" dirty="0" smtClean="0">
                  <a:solidFill>
                    <a:schemeClr val="tx2"/>
                  </a:solidFill>
                </a:rPr>
                <a:t> </a:t>
              </a:r>
              <a:r>
                <a:rPr lang="en-US" sz="2000" b="1" dirty="0" err="1" smtClean="0">
                  <a:solidFill>
                    <a:schemeClr val="tx2"/>
                  </a:solidFill>
                </a:rPr>
                <a:t>funkcionet</a:t>
              </a:r>
              <a:r>
                <a:rPr lang="en-US" sz="2000" b="1" dirty="0" smtClean="0">
                  <a:solidFill>
                    <a:schemeClr val="tx2"/>
                  </a:solidFill>
                </a:rPr>
                <a:t> e </a:t>
              </a:r>
              <a:r>
                <a:rPr lang="en-US" sz="2000" b="1" dirty="0" err="1" smtClean="0">
                  <a:solidFill>
                    <a:schemeClr val="tx2"/>
                  </a:solidFill>
                </a:rPr>
                <a:t>tij</a:t>
              </a:r>
              <a:endParaRPr lang="en-US" sz="2000" b="1" dirty="0">
                <a:solidFill>
                  <a:schemeClr val="tx2"/>
                </a:solidFill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304800" y="4046391"/>
              <a:ext cx="8610600" cy="53340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sz="2000" b="1" dirty="0" err="1" smtClean="0">
                  <a:solidFill>
                    <a:schemeClr val="tx2"/>
                  </a:solidFill>
                </a:rPr>
                <a:t>Përmbajtja</a:t>
              </a:r>
              <a:r>
                <a:rPr lang="en-US" sz="2000" b="1" dirty="0" smtClean="0">
                  <a:solidFill>
                    <a:schemeClr val="tx2"/>
                  </a:solidFill>
                </a:rPr>
                <a:t> e </a:t>
              </a:r>
              <a:r>
                <a:rPr lang="en-US" sz="2000" b="1" dirty="0" err="1" smtClean="0">
                  <a:solidFill>
                    <a:schemeClr val="tx2"/>
                  </a:solidFill>
                </a:rPr>
                <a:t>nocioneve</a:t>
              </a:r>
              <a:r>
                <a:rPr lang="en-US" sz="2000" b="1" dirty="0" smtClean="0">
                  <a:solidFill>
                    <a:schemeClr val="tx2"/>
                  </a:solidFill>
                </a:rPr>
                <a:t> “</a:t>
              </a:r>
              <a:r>
                <a:rPr lang="en-US" sz="2000" b="1" dirty="0" err="1" smtClean="0">
                  <a:solidFill>
                    <a:schemeClr val="tx2"/>
                  </a:solidFill>
                </a:rPr>
                <a:t>qeverisja</a:t>
              </a:r>
              <a:r>
                <a:rPr lang="en-US" sz="2000" b="1" dirty="0" smtClean="0">
                  <a:solidFill>
                    <a:schemeClr val="tx2"/>
                  </a:solidFill>
                </a:rPr>
                <a:t>”, “</a:t>
              </a:r>
              <a:r>
                <a:rPr lang="en-US" sz="2000" b="1" dirty="0" err="1" smtClean="0">
                  <a:solidFill>
                    <a:schemeClr val="tx2"/>
                  </a:solidFill>
                </a:rPr>
                <a:t>ndërrmarësija</a:t>
              </a:r>
              <a:r>
                <a:rPr lang="en-US" sz="2000" b="1" dirty="0" smtClean="0">
                  <a:solidFill>
                    <a:schemeClr val="tx2"/>
                  </a:solidFill>
                </a:rPr>
                <a:t>” </a:t>
              </a:r>
              <a:r>
                <a:rPr lang="en-US" sz="2000" b="1" dirty="0" err="1" smtClean="0">
                  <a:solidFill>
                    <a:schemeClr val="tx2"/>
                  </a:solidFill>
                </a:rPr>
                <a:t>dhe</a:t>
              </a:r>
              <a:r>
                <a:rPr lang="en-US" sz="2000" b="1" dirty="0" smtClean="0">
                  <a:solidFill>
                    <a:schemeClr val="tx2"/>
                  </a:solidFill>
                </a:rPr>
                <a:t> “</a:t>
              </a:r>
              <a:r>
                <a:rPr lang="en-US" sz="2000" b="1" dirty="0" err="1" smtClean="0">
                  <a:solidFill>
                    <a:schemeClr val="tx2"/>
                  </a:solidFill>
                </a:rPr>
                <a:t>biznesi</a:t>
              </a:r>
              <a:r>
                <a:rPr lang="en-US" sz="2000" b="1" dirty="0" smtClean="0">
                  <a:solidFill>
                    <a:schemeClr val="tx2"/>
                  </a:solidFill>
                </a:rPr>
                <a:t>”</a:t>
              </a:r>
              <a:endParaRPr lang="en-US" sz="2000" b="1" dirty="0">
                <a:solidFill>
                  <a:schemeClr val="tx2"/>
                </a:solidFill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298269" y="4653195"/>
              <a:ext cx="8610600" cy="53340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err="1" smtClean="0">
                  <a:solidFill>
                    <a:schemeClr val="tx2"/>
                  </a:solidFill>
                </a:rPr>
                <a:t>Etika</a:t>
              </a:r>
              <a:r>
                <a:rPr lang="en-US" sz="2000" b="1" dirty="0" smtClean="0">
                  <a:solidFill>
                    <a:schemeClr val="tx2"/>
                  </a:solidFill>
                </a:rPr>
                <a:t> e </a:t>
              </a:r>
              <a:r>
                <a:rPr lang="en-US" sz="2000" b="1" dirty="0" err="1" smtClean="0">
                  <a:solidFill>
                    <a:schemeClr val="tx2"/>
                  </a:solidFill>
                </a:rPr>
                <a:t>menaxhimit</a:t>
              </a:r>
              <a:r>
                <a:rPr lang="en-US" sz="2000" b="1" dirty="0" smtClean="0">
                  <a:solidFill>
                    <a:schemeClr val="tx2"/>
                  </a:solidFill>
                </a:rPr>
                <a:t> </a:t>
              </a:r>
              <a:r>
                <a:rPr lang="en-US" sz="2000" b="1" dirty="0" err="1" smtClean="0">
                  <a:solidFill>
                    <a:schemeClr val="tx2"/>
                  </a:solidFill>
                </a:rPr>
                <a:t>dhe</a:t>
              </a:r>
              <a:r>
                <a:rPr lang="en-US" sz="2000" b="1" dirty="0" smtClean="0">
                  <a:solidFill>
                    <a:schemeClr val="tx2"/>
                  </a:solidFill>
                </a:rPr>
                <a:t> </a:t>
              </a:r>
              <a:r>
                <a:rPr lang="en-US" sz="2000" b="1" dirty="0" err="1" smtClean="0">
                  <a:solidFill>
                    <a:schemeClr val="tx2"/>
                  </a:solidFill>
                </a:rPr>
                <a:t>kultura</a:t>
              </a:r>
              <a:r>
                <a:rPr lang="en-US" sz="2000" b="1" dirty="0" smtClean="0">
                  <a:solidFill>
                    <a:schemeClr val="tx2"/>
                  </a:solidFill>
                </a:rPr>
                <a:t> e </a:t>
              </a:r>
              <a:r>
                <a:rPr lang="en-US" sz="2000" b="1" dirty="0" err="1" smtClean="0">
                  <a:solidFill>
                    <a:schemeClr val="tx2"/>
                  </a:solidFill>
                </a:rPr>
                <a:t>firmës</a:t>
              </a:r>
              <a:endParaRPr lang="en-US" sz="2000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Leksioni</a:t>
            </a:r>
            <a:r>
              <a:rPr lang="en-US" dirty="0" smtClean="0"/>
              <a:t> </a:t>
            </a:r>
            <a:r>
              <a:rPr lang="en-US" dirty="0" err="1" smtClean="0"/>
              <a:t>paraprak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366" y="951715"/>
            <a:ext cx="779666" cy="7365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75" y="1731697"/>
            <a:ext cx="834062" cy="8002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366" y="2522279"/>
            <a:ext cx="725271" cy="7820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169" y="3311929"/>
            <a:ext cx="834062" cy="8002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9006" y="4166016"/>
            <a:ext cx="779666" cy="7365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4920501"/>
            <a:ext cx="779666" cy="73659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5657095"/>
            <a:ext cx="834062" cy="8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4750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2000" smtClean="0"/>
              <a:t>Aktivitetet e ndërmarjes industriale sipas Fajollit</a:t>
            </a:r>
          </a:p>
        </p:txBody>
      </p:sp>
      <p:grpSp>
        <p:nvGrpSpPr>
          <p:cNvPr id="32771" name="Group 21"/>
          <p:cNvGrpSpPr>
            <a:grpSpLocks/>
          </p:cNvGrpSpPr>
          <p:nvPr/>
        </p:nvGrpSpPr>
        <p:grpSpPr bwMode="auto">
          <a:xfrm>
            <a:off x="762000" y="1600200"/>
            <a:ext cx="8077200" cy="4953000"/>
            <a:chOff x="480" y="1008"/>
            <a:chExt cx="5088" cy="3120"/>
          </a:xfrm>
        </p:grpSpPr>
        <p:sp>
          <p:nvSpPr>
            <p:cNvPr id="32772" name="AutoShape 22"/>
            <p:cNvSpPr>
              <a:spLocks noChangeArrowheads="1"/>
            </p:cNvSpPr>
            <p:nvPr/>
          </p:nvSpPr>
          <p:spPr bwMode="auto">
            <a:xfrm>
              <a:off x="2278" y="3228"/>
              <a:ext cx="1413" cy="9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round/>
              <a:headEnd/>
              <a:tailEnd/>
            </a:ln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  <a:contourClr>
                <a:schemeClr val="accent1"/>
              </a:contourClr>
            </a:sp3d>
          </p:spPr>
          <p:txBody>
            <a:bodyPr anchor="ctr">
              <a:flatTx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GB" altLang="en-US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32773" name="Group 23"/>
            <p:cNvGrpSpPr>
              <a:grpSpLocks/>
            </p:cNvGrpSpPr>
            <p:nvPr/>
          </p:nvGrpSpPr>
          <p:grpSpPr bwMode="auto">
            <a:xfrm>
              <a:off x="480" y="1008"/>
              <a:ext cx="5088" cy="2667"/>
              <a:chOff x="480" y="720"/>
              <a:chExt cx="5088" cy="2955"/>
            </a:xfrm>
          </p:grpSpPr>
          <p:sp>
            <p:nvSpPr>
              <p:cNvPr id="32775" name="AutoShape 24"/>
              <p:cNvSpPr>
                <a:spLocks noChangeArrowheads="1"/>
              </p:cNvSpPr>
              <p:nvPr/>
            </p:nvSpPr>
            <p:spPr bwMode="auto">
              <a:xfrm>
                <a:off x="2278" y="1974"/>
                <a:ext cx="1413" cy="895"/>
              </a:xfrm>
              <a:prstGeom prst="roundRect">
                <a:avLst>
                  <a:gd name="adj" fmla="val 16667"/>
                </a:avLst>
              </a:prstGeom>
              <a:solidFill>
                <a:srgbClr val="FFCC99"/>
              </a:solidFill>
              <a:ln>
                <a:noFill/>
              </a:ln>
              <a:effectLst>
                <a:prstShdw prst="shdw17" dist="17961" dir="2700000">
                  <a:srgbClr val="997A5C"/>
                </a:prstShdw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b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Aktivitetet e organizatës</a:t>
                </a:r>
              </a:p>
            </p:txBody>
          </p:sp>
          <p:sp>
            <p:nvSpPr>
              <p:cNvPr id="32776" name="AutoShape 25"/>
              <p:cNvSpPr>
                <a:spLocks noChangeArrowheads="1"/>
              </p:cNvSpPr>
              <p:nvPr/>
            </p:nvSpPr>
            <p:spPr bwMode="auto">
              <a:xfrm>
                <a:off x="2278" y="720"/>
                <a:ext cx="1413" cy="896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9525">
                <a:round/>
                <a:headEnd/>
                <a:tailEnd/>
              </a:ln>
              <a:scene3d>
                <a:camera prst="legacyObliqueTopLeft"/>
                <a:lightRig rig="legacyFlat3" dir="t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accent2"/>
                </a:extrusionClr>
                <a:contourClr>
                  <a:schemeClr val="accent2"/>
                </a:contourClr>
              </a:sp3d>
            </p:spPr>
            <p:txBody>
              <a:bodyPr anchor="ctr">
                <a:flatTx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b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Teknike</a:t>
                </a:r>
              </a:p>
              <a:p>
                <a:pPr algn="ctr"/>
                <a:r>
                  <a:rPr lang="en-US" altLang="en-US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(prodhuese)</a:t>
                </a:r>
              </a:p>
            </p:txBody>
          </p:sp>
          <p:sp>
            <p:nvSpPr>
              <p:cNvPr id="32777" name="AutoShape 26"/>
              <p:cNvSpPr>
                <a:spLocks noChangeArrowheads="1"/>
              </p:cNvSpPr>
              <p:nvPr/>
            </p:nvSpPr>
            <p:spPr bwMode="auto">
              <a:xfrm>
                <a:off x="4076" y="1168"/>
                <a:ext cx="1413" cy="896"/>
              </a:xfrm>
              <a:prstGeom prst="roundRect">
                <a:avLst>
                  <a:gd name="adj" fmla="val 16667"/>
                </a:avLst>
              </a:prstGeom>
              <a:solidFill>
                <a:schemeClr val="folHlink"/>
              </a:solidFill>
              <a:ln w="9525">
                <a:round/>
                <a:headEnd/>
                <a:tailEnd/>
              </a:ln>
              <a:scene3d>
                <a:camera prst="legacyObliqueTopLeft"/>
                <a:lightRig rig="legacyFlat3" dir="t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folHlink"/>
                </a:extrusionClr>
                <a:contourClr>
                  <a:schemeClr val="folHlink"/>
                </a:contourClr>
              </a:sp3d>
            </p:spPr>
            <p:txBody>
              <a:bodyPr anchor="ctr">
                <a:flatTx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b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Komerciale</a:t>
                </a:r>
              </a:p>
              <a:p>
                <a:pPr algn="ctr"/>
                <a:r>
                  <a:rPr lang="en-US" altLang="en-US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(blerje, shitje </a:t>
                </a:r>
              </a:p>
              <a:p>
                <a:pPr algn="ctr"/>
                <a:r>
                  <a:rPr lang="en-US" altLang="en-US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dhe këmbim)</a:t>
                </a:r>
              </a:p>
            </p:txBody>
          </p:sp>
          <p:sp>
            <p:nvSpPr>
              <p:cNvPr id="32778" name="AutoShape 27"/>
              <p:cNvSpPr>
                <a:spLocks noChangeArrowheads="1"/>
              </p:cNvSpPr>
              <p:nvPr/>
            </p:nvSpPr>
            <p:spPr bwMode="auto">
              <a:xfrm>
                <a:off x="4045" y="2667"/>
                <a:ext cx="1412" cy="897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9525">
                <a:round/>
                <a:headEnd/>
                <a:tailEnd/>
              </a:ln>
              <a:scene3d>
                <a:camera prst="legacyObliqueTopLeft"/>
                <a:lightRig rig="legacyFlat3" dir="t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accent2"/>
                </a:extrusionClr>
                <a:contourClr>
                  <a:schemeClr val="accent2"/>
                </a:contourClr>
              </a:sp3d>
            </p:spPr>
            <p:txBody>
              <a:bodyPr anchor="ctr">
                <a:flatTx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lang="en-GB" altLang="en-US" b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779" name="AutoShape 28"/>
              <p:cNvSpPr>
                <a:spLocks noChangeArrowheads="1"/>
              </p:cNvSpPr>
              <p:nvPr/>
            </p:nvSpPr>
            <p:spPr bwMode="auto">
              <a:xfrm>
                <a:off x="480" y="2688"/>
                <a:ext cx="1412" cy="897"/>
              </a:xfrm>
              <a:prstGeom prst="roundRect">
                <a:avLst>
                  <a:gd name="adj" fmla="val 16667"/>
                </a:avLst>
              </a:prstGeom>
              <a:solidFill>
                <a:srgbClr val="618FFD"/>
              </a:solidFill>
              <a:ln w="9525">
                <a:round/>
                <a:headEnd/>
                <a:tailEnd/>
              </a:ln>
              <a:scene3d>
                <a:camera prst="legacyObliqueTopLeft"/>
                <a:lightRig rig="legacyFlat3" dir="t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18FFD"/>
                </a:extrusionClr>
                <a:contourClr>
                  <a:srgbClr val="618FFD"/>
                </a:contourClr>
              </a:sp3d>
            </p:spPr>
            <p:txBody>
              <a:bodyPr anchor="ctr">
                <a:flatTx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b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Kontabiliste</a:t>
                </a:r>
              </a:p>
              <a:p>
                <a:pPr algn="ctr"/>
                <a:r>
                  <a:rPr lang="en-US" altLang="en-US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(bilanci, inventarizimi, kostoja, statistikat)</a:t>
                </a:r>
              </a:p>
            </p:txBody>
          </p:sp>
          <p:sp>
            <p:nvSpPr>
              <p:cNvPr id="32780" name="AutoShape 29"/>
              <p:cNvSpPr>
                <a:spLocks noChangeArrowheads="1"/>
              </p:cNvSpPr>
              <p:nvPr/>
            </p:nvSpPr>
            <p:spPr bwMode="auto">
              <a:xfrm>
                <a:off x="480" y="1168"/>
                <a:ext cx="1412" cy="896"/>
              </a:xfrm>
              <a:prstGeom prst="roundRect">
                <a:avLst>
                  <a:gd name="adj" fmla="val 16667"/>
                </a:avLst>
              </a:prstGeom>
              <a:solidFill>
                <a:srgbClr val="FFCC99"/>
              </a:solidFill>
              <a:ln w="9525">
                <a:round/>
                <a:headEnd/>
                <a:tailEnd/>
              </a:ln>
              <a:scene3d>
                <a:camera prst="legacyObliqueTopLeft"/>
                <a:lightRig rig="legacyFlat3" dir="t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FFCC99"/>
                </a:extrusionClr>
                <a:contourClr>
                  <a:srgbClr val="FFCC99"/>
                </a:contourClr>
              </a:sp3d>
            </p:spPr>
            <p:txBody>
              <a:bodyPr anchor="ctr">
                <a:flatTx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lang="en-GB" altLang="en-US" b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cxnSp>
            <p:nvCxnSpPr>
              <p:cNvPr id="32781" name="AutoShape 30"/>
              <p:cNvCxnSpPr>
                <a:cxnSpLocks noChangeShapeType="1"/>
                <a:stCxn id="32775" idx="0"/>
                <a:endCxn id="32776" idx="2"/>
              </p:cNvCxnSpPr>
              <p:nvPr/>
            </p:nvCxnSpPr>
            <p:spPr bwMode="auto">
              <a:xfrm flipV="1">
                <a:off x="2984" y="1616"/>
                <a:ext cx="0" cy="358"/>
              </a:xfrm>
              <a:prstGeom prst="straightConnector1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32782" name="AutoShape 31"/>
              <p:cNvCxnSpPr>
                <a:cxnSpLocks noChangeShapeType="1"/>
                <a:stCxn id="32775" idx="3"/>
                <a:endCxn id="32777" idx="1"/>
              </p:cNvCxnSpPr>
              <p:nvPr/>
            </p:nvCxnSpPr>
            <p:spPr bwMode="auto">
              <a:xfrm flipV="1">
                <a:off x="3691" y="1616"/>
                <a:ext cx="385" cy="805"/>
              </a:xfrm>
              <a:prstGeom prst="curvedConnector3">
                <a:avLst>
                  <a:gd name="adj1" fmla="val 50000"/>
                </a:avLst>
              </a:prstGeom>
              <a:noFill/>
              <a:ln w="5715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32783" name="AutoShape 32"/>
              <p:cNvCxnSpPr>
                <a:cxnSpLocks noChangeShapeType="1"/>
                <a:stCxn id="32775" idx="2"/>
                <a:endCxn id="32772" idx="0"/>
              </p:cNvCxnSpPr>
              <p:nvPr/>
            </p:nvCxnSpPr>
            <p:spPr bwMode="auto">
              <a:xfrm rot="5400000">
                <a:off x="2805" y="3049"/>
                <a:ext cx="359" cy="0"/>
              </a:xfrm>
              <a:prstGeom prst="straightConnector1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32784" name="AutoShape 33"/>
              <p:cNvCxnSpPr>
                <a:cxnSpLocks noChangeShapeType="1"/>
                <a:stCxn id="32775" idx="3"/>
                <a:endCxn id="32778" idx="1"/>
              </p:cNvCxnSpPr>
              <p:nvPr/>
            </p:nvCxnSpPr>
            <p:spPr bwMode="auto">
              <a:xfrm>
                <a:off x="3691" y="2421"/>
                <a:ext cx="354" cy="695"/>
              </a:xfrm>
              <a:prstGeom prst="curvedConnector3">
                <a:avLst>
                  <a:gd name="adj1" fmla="val 50000"/>
                </a:avLst>
              </a:prstGeom>
              <a:noFill/>
              <a:ln w="5715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32785" name="AutoShape 34"/>
              <p:cNvCxnSpPr>
                <a:cxnSpLocks noChangeShapeType="1"/>
                <a:stCxn id="32775" idx="1"/>
                <a:endCxn id="32779" idx="3"/>
              </p:cNvCxnSpPr>
              <p:nvPr/>
            </p:nvCxnSpPr>
            <p:spPr bwMode="auto">
              <a:xfrm rot="10800000" flipV="1">
                <a:off x="1892" y="2422"/>
                <a:ext cx="386" cy="715"/>
              </a:xfrm>
              <a:prstGeom prst="curvedConnector3">
                <a:avLst>
                  <a:gd name="adj1" fmla="val 50000"/>
                </a:avLst>
              </a:prstGeom>
              <a:noFill/>
              <a:ln w="5715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32786" name="AutoShape 35"/>
              <p:cNvCxnSpPr>
                <a:cxnSpLocks noChangeShapeType="1"/>
                <a:stCxn id="32780" idx="3"/>
                <a:endCxn id="32775" idx="1"/>
              </p:cNvCxnSpPr>
              <p:nvPr/>
            </p:nvCxnSpPr>
            <p:spPr bwMode="auto">
              <a:xfrm>
                <a:off x="1892" y="1616"/>
                <a:ext cx="386" cy="805"/>
              </a:xfrm>
              <a:prstGeom prst="curvedConnector3">
                <a:avLst>
                  <a:gd name="adj1" fmla="val 50000"/>
                </a:avLst>
              </a:prstGeom>
              <a:noFill/>
              <a:ln w="57150">
                <a:solidFill>
                  <a:srgbClr val="000000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32787" name="Rectangle 36"/>
              <p:cNvSpPr>
                <a:spLocks noChangeArrowheads="1"/>
              </p:cNvSpPr>
              <p:nvPr/>
            </p:nvSpPr>
            <p:spPr bwMode="auto">
              <a:xfrm>
                <a:off x="483" y="1268"/>
                <a:ext cx="1524" cy="7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b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Menaxheriale</a:t>
                </a:r>
              </a:p>
              <a:p>
                <a:pPr algn="ctr"/>
                <a:r>
                  <a:rPr lang="en-US" altLang="en-US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(planifikimi, organizimi, kamandimi, koordinimi, kontrolli)</a:t>
                </a:r>
              </a:p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788" name="Rectangle 37"/>
              <p:cNvSpPr>
                <a:spLocks noChangeArrowheads="1"/>
              </p:cNvSpPr>
              <p:nvPr/>
            </p:nvSpPr>
            <p:spPr bwMode="auto">
              <a:xfrm>
                <a:off x="4045" y="2728"/>
                <a:ext cx="1523" cy="9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b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Financiare</a:t>
                </a:r>
              </a:p>
              <a:p>
                <a:pPr algn="ctr"/>
                <a:r>
                  <a:rPr lang="en-US" altLang="en-US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(nevoja për kapital dhe përdorimi optimal)</a:t>
                </a:r>
              </a:p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32774" name="Rectangle 38"/>
            <p:cNvSpPr>
              <a:spLocks noChangeArrowheads="1"/>
            </p:cNvSpPr>
            <p:nvPr/>
          </p:nvSpPr>
          <p:spPr bwMode="auto">
            <a:xfrm>
              <a:off x="2130" y="3033"/>
              <a:ext cx="1692" cy="10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  <a:p>
              <a:pPr algn="ctr"/>
              <a:r>
                <a:rPr lang="en-US" altLang="en-US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Siguruese</a:t>
              </a:r>
            </a:p>
            <a:p>
              <a:pPr algn="ctr"/>
              <a:r>
                <a:rPr lang="en-US" altLang="en-US">
                  <a:solidFill>
                    <a:srgbClr val="000000"/>
                  </a:solidFill>
                  <a:latin typeface="Times New Roman" panose="02020603050405020304" pitchFamily="18" charset="0"/>
                </a:rPr>
                <a:t>(mbrojtja  e pasurisë dhe e njerëzve)</a:t>
              </a:r>
            </a:p>
            <a:p>
              <a:pPr algn="ctr"/>
              <a:endParaRPr lang="en-US" altLang="en-US">
                <a:latin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371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703263" y="177119"/>
            <a:ext cx="8153400" cy="563563"/>
          </a:xfrm>
        </p:spPr>
        <p:txBody>
          <a:bodyPr/>
          <a:lstStyle/>
          <a:p>
            <a:pPr eaLnBrk="1" hangingPunct="1"/>
            <a:r>
              <a:rPr lang="en-US" altLang="en-US" sz="2400" dirty="0" err="1" smtClean="0"/>
              <a:t>Drejtimet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në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teorinë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mbi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menaxhmenin</a:t>
            </a:r>
            <a:endParaRPr lang="en-US" altLang="en-US" sz="2400" dirty="0" smtClean="0"/>
          </a:p>
        </p:txBody>
      </p:sp>
      <p:sp>
        <p:nvSpPr>
          <p:cNvPr id="7171" name="Oval 3"/>
          <p:cNvSpPr>
            <a:spLocks noChangeArrowheads="1"/>
          </p:cNvSpPr>
          <p:nvPr/>
        </p:nvSpPr>
        <p:spPr bwMode="auto">
          <a:xfrm>
            <a:off x="1878013" y="1838325"/>
            <a:ext cx="5257800" cy="4406900"/>
          </a:xfrm>
          <a:prstGeom prst="ellipse">
            <a:avLst/>
          </a:prstGeom>
          <a:gradFill rotWithShape="1">
            <a:gsLst>
              <a:gs pos="0">
                <a:srgbClr val="C68DFF">
                  <a:alpha val="50000"/>
                </a:srgbClr>
              </a:gs>
              <a:gs pos="100000">
                <a:srgbClr val="FFFFFF">
                  <a:alpha val="29999"/>
                </a:srgbClr>
              </a:gs>
            </a:gsLst>
            <a:lin ang="5400000" scaled="1"/>
          </a:gradFill>
          <a:ln w="19050">
            <a:solidFill>
              <a:schemeClr val="tx2">
                <a:alpha val="79999"/>
              </a:schemeClr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sq-AL" altLang="en-US"/>
          </a:p>
        </p:txBody>
      </p:sp>
      <p:sp>
        <p:nvSpPr>
          <p:cNvPr id="7172" name="AutoShape 4"/>
          <p:cNvSpPr>
            <a:spLocks noChangeArrowheads="1"/>
          </p:cNvSpPr>
          <p:nvPr/>
        </p:nvSpPr>
        <p:spPr bwMode="auto">
          <a:xfrm>
            <a:off x="153988" y="2222500"/>
            <a:ext cx="2035175" cy="601663"/>
          </a:xfrm>
          <a:prstGeom prst="roundRect">
            <a:avLst>
              <a:gd name="adj" fmla="val 16667"/>
            </a:avLst>
          </a:prstGeom>
          <a:solidFill>
            <a:srgbClr val="000066"/>
          </a:soli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227000" prstMaterial="legacyMatte">
            <a:bevelT w="13500" h="13500" prst="angle"/>
            <a:bevelB w="13500" h="13500" prst="angle"/>
            <a:extrusionClr>
              <a:srgbClr val="000066"/>
            </a:extrusionClr>
            <a:contourClr>
              <a:srgbClr val="000066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70000"/>
              </a:lnSpc>
            </a:pPr>
            <a:r>
              <a:rPr kumimoji="1" lang="en-US" altLang="ko-KR" sz="2000" b="1">
                <a:solidFill>
                  <a:srgbClr val="FFFF00"/>
                </a:solidFill>
                <a:ea typeface="굴림" pitchFamily="34" charset="-127"/>
              </a:rPr>
              <a:t>Procesuale</a:t>
            </a:r>
          </a:p>
        </p:txBody>
      </p:sp>
      <p:sp>
        <p:nvSpPr>
          <p:cNvPr id="7173" name="AutoShape 5"/>
          <p:cNvSpPr>
            <a:spLocks noChangeArrowheads="1"/>
          </p:cNvSpPr>
          <p:nvPr/>
        </p:nvSpPr>
        <p:spPr bwMode="auto">
          <a:xfrm>
            <a:off x="153988" y="3068638"/>
            <a:ext cx="2035175" cy="485775"/>
          </a:xfrm>
          <a:prstGeom prst="roundRect">
            <a:avLst>
              <a:gd name="adj" fmla="val 16667"/>
            </a:avLst>
          </a:prstGeom>
          <a:solidFill>
            <a:srgbClr val="000066"/>
          </a:soli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227000" prstMaterial="legacyMatte">
            <a:bevelT w="13500" h="13500" prst="angle"/>
            <a:bevelB w="13500" h="13500" prst="angle"/>
            <a:extrusionClr>
              <a:srgbClr val="000066"/>
            </a:extrusionClr>
            <a:contourClr>
              <a:srgbClr val="000066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70000"/>
              </a:lnSpc>
            </a:pPr>
            <a:r>
              <a:rPr kumimoji="1" lang="en-US" altLang="ko-KR" sz="2000" b="1">
                <a:solidFill>
                  <a:srgbClr val="FFFF00"/>
                </a:solidFill>
                <a:ea typeface="굴림" pitchFamily="34" charset="-127"/>
              </a:rPr>
              <a:t>Vendimarje</a:t>
            </a:r>
          </a:p>
        </p:txBody>
      </p:sp>
      <p:sp>
        <p:nvSpPr>
          <p:cNvPr id="7174" name="AutoShape 6"/>
          <p:cNvSpPr>
            <a:spLocks noChangeArrowheads="1"/>
          </p:cNvSpPr>
          <p:nvPr/>
        </p:nvSpPr>
        <p:spPr bwMode="auto">
          <a:xfrm>
            <a:off x="153988" y="3798888"/>
            <a:ext cx="2035175" cy="487362"/>
          </a:xfrm>
          <a:prstGeom prst="roundRect">
            <a:avLst>
              <a:gd name="adj" fmla="val 16667"/>
            </a:avLst>
          </a:prstGeom>
          <a:solidFill>
            <a:srgbClr val="000066"/>
          </a:soli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227000" prstMaterial="legacyMatte">
            <a:bevelT w="13500" h="13500" prst="angle"/>
            <a:bevelB w="13500" h="13500" prst="angle"/>
            <a:extrusionClr>
              <a:srgbClr val="000066"/>
            </a:extrusionClr>
            <a:contourClr>
              <a:srgbClr val="000066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70000"/>
              </a:lnSpc>
            </a:pPr>
            <a:r>
              <a:rPr kumimoji="1" lang="en-US" altLang="ko-KR" sz="2000" b="1">
                <a:solidFill>
                  <a:srgbClr val="FFFF00"/>
                </a:solidFill>
                <a:ea typeface="굴림" pitchFamily="34" charset="-127"/>
              </a:rPr>
              <a:t>Raporte njerzore</a:t>
            </a:r>
          </a:p>
        </p:txBody>
      </p:sp>
      <p:sp>
        <p:nvSpPr>
          <p:cNvPr id="7175" name="AutoShape 7"/>
          <p:cNvSpPr>
            <a:spLocks noChangeArrowheads="1"/>
          </p:cNvSpPr>
          <p:nvPr/>
        </p:nvSpPr>
        <p:spPr bwMode="auto">
          <a:xfrm>
            <a:off x="153988" y="4530725"/>
            <a:ext cx="2035175" cy="485775"/>
          </a:xfrm>
          <a:prstGeom prst="roundRect">
            <a:avLst>
              <a:gd name="adj" fmla="val 16667"/>
            </a:avLst>
          </a:prstGeom>
          <a:solidFill>
            <a:srgbClr val="000066"/>
          </a:soli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227000" prstMaterial="legacyMatte">
            <a:bevelT w="13500" h="13500" prst="angle"/>
            <a:bevelB w="13500" h="13500" prst="angle"/>
            <a:extrusionClr>
              <a:srgbClr val="000066"/>
            </a:extrusionClr>
            <a:contourClr>
              <a:srgbClr val="000066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70000"/>
              </a:lnSpc>
            </a:pPr>
            <a:r>
              <a:rPr kumimoji="1" lang="en-US" altLang="ko-KR" sz="2000" b="1">
                <a:solidFill>
                  <a:srgbClr val="FFFF00"/>
                </a:solidFill>
                <a:ea typeface="굴림" pitchFamily="34" charset="-127"/>
              </a:rPr>
              <a:t>Kvantitative</a:t>
            </a:r>
          </a:p>
        </p:txBody>
      </p:sp>
      <p:sp>
        <p:nvSpPr>
          <p:cNvPr id="7176" name="AutoShape 8"/>
          <p:cNvSpPr>
            <a:spLocks noChangeArrowheads="1"/>
          </p:cNvSpPr>
          <p:nvPr/>
        </p:nvSpPr>
        <p:spPr bwMode="auto">
          <a:xfrm>
            <a:off x="153988" y="5259388"/>
            <a:ext cx="2035175" cy="488950"/>
          </a:xfrm>
          <a:prstGeom prst="roundRect">
            <a:avLst>
              <a:gd name="adj" fmla="val 16667"/>
            </a:avLst>
          </a:prstGeom>
          <a:solidFill>
            <a:srgbClr val="000066"/>
          </a:soli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227000" prstMaterial="legacyMatte">
            <a:bevelT w="13500" h="13500" prst="angle"/>
            <a:bevelB w="13500" h="13500" prst="angle"/>
            <a:extrusionClr>
              <a:srgbClr val="000066"/>
            </a:extrusionClr>
            <a:contourClr>
              <a:srgbClr val="000066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70000"/>
              </a:lnSpc>
            </a:pPr>
            <a:r>
              <a:rPr kumimoji="1" lang="en-US" altLang="ko-KR" sz="2000" b="1">
                <a:solidFill>
                  <a:srgbClr val="FFFF00"/>
                </a:solidFill>
                <a:ea typeface="굴림" pitchFamily="34" charset="-127"/>
              </a:rPr>
              <a:t>Sisteme sociale</a:t>
            </a:r>
          </a:p>
        </p:txBody>
      </p:sp>
      <p:sp>
        <p:nvSpPr>
          <p:cNvPr id="7177" name="AutoShape 9"/>
          <p:cNvSpPr>
            <a:spLocks noChangeArrowheads="1"/>
          </p:cNvSpPr>
          <p:nvPr/>
        </p:nvSpPr>
        <p:spPr bwMode="auto">
          <a:xfrm>
            <a:off x="6864350" y="3082925"/>
            <a:ext cx="2035175" cy="488950"/>
          </a:xfrm>
          <a:prstGeom prst="roundRect">
            <a:avLst>
              <a:gd name="adj" fmla="val 16667"/>
            </a:avLst>
          </a:prstGeom>
          <a:solidFill>
            <a:srgbClr val="000066"/>
          </a:solidFill>
          <a:ln w="9525">
            <a:round/>
            <a:headEnd/>
            <a:tailEnd/>
          </a:ln>
          <a:scene3d>
            <a:camera prst="legacyObliqueTopLeft"/>
            <a:lightRig rig="legacyFlat3" dir="b"/>
          </a:scene3d>
          <a:sp3d extrusionH="227000" prstMaterial="legacyMatte">
            <a:bevelT w="13500" h="13500" prst="angle"/>
            <a:bevelB w="13500" h="13500" prst="angle"/>
            <a:extrusionClr>
              <a:srgbClr val="000066"/>
            </a:extrusionClr>
            <a:contourClr>
              <a:srgbClr val="000066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70000"/>
              </a:lnSpc>
            </a:pPr>
            <a:r>
              <a:rPr kumimoji="1" lang="en-US" altLang="ko-KR" sz="2000" b="1">
                <a:solidFill>
                  <a:srgbClr val="FFFF00"/>
                </a:solidFill>
                <a:ea typeface="굴림" pitchFamily="34" charset="-127"/>
              </a:rPr>
              <a:t>Situacionale</a:t>
            </a:r>
          </a:p>
        </p:txBody>
      </p:sp>
      <p:sp>
        <p:nvSpPr>
          <p:cNvPr id="7178" name="AutoShape 10"/>
          <p:cNvSpPr>
            <a:spLocks noChangeArrowheads="1"/>
          </p:cNvSpPr>
          <p:nvPr/>
        </p:nvSpPr>
        <p:spPr bwMode="auto">
          <a:xfrm>
            <a:off x="6864350" y="3814763"/>
            <a:ext cx="2035175" cy="485775"/>
          </a:xfrm>
          <a:prstGeom prst="roundRect">
            <a:avLst>
              <a:gd name="adj" fmla="val 16667"/>
            </a:avLst>
          </a:prstGeom>
          <a:solidFill>
            <a:srgbClr val="000066"/>
          </a:solidFill>
          <a:ln w="9525">
            <a:round/>
            <a:headEnd/>
            <a:tailEnd/>
          </a:ln>
          <a:scene3d>
            <a:camera prst="legacyObliqueTopLeft"/>
            <a:lightRig rig="legacyFlat3" dir="b"/>
          </a:scene3d>
          <a:sp3d extrusionH="227000" prstMaterial="legacyMatte">
            <a:bevelT w="13500" h="13500" prst="angle"/>
            <a:bevelB w="13500" h="13500" prst="angle"/>
            <a:extrusionClr>
              <a:srgbClr val="000066"/>
            </a:extrusionClr>
            <a:contourClr>
              <a:srgbClr val="000066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70000"/>
              </a:lnSpc>
            </a:pPr>
            <a:r>
              <a:rPr kumimoji="1" lang="en-US" altLang="ko-KR" sz="2000" b="1">
                <a:solidFill>
                  <a:srgbClr val="FFFF00"/>
                </a:solidFill>
                <a:ea typeface="굴림" pitchFamily="34" charset="-127"/>
              </a:rPr>
              <a:t>Formalizëm</a:t>
            </a:r>
          </a:p>
        </p:txBody>
      </p:sp>
      <p:sp>
        <p:nvSpPr>
          <p:cNvPr id="7179" name="AutoShape 11"/>
          <p:cNvSpPr>
            <a:spLocks noChangeArrowheads="1"/>
          </p:cNvSpPr>
          <p:nvPr/>
        </p:nvSpPr>
        <p:spPr bwMode="auto">
          <a:xfrm>
            <a:off x="6864350" y="2293938"/>
            <a:ext cx="2035175" cy="568325"/>
          </a:xfrm>
          <a:prstGeom prst="roundRect">
            <a:avLst>
              <a:gd name="adj" fmla="val 16667"/>
            </a:avLst>
          </a:prstGeom>
          <a:solidFill>
            <a:srgbClr val="000066"/>
          </a:solidFill>
          <a:ln w="9525">
            <a:round/>
            <a:headEnd/>
            <a:tailEnd/>
          </a:ln>
          <a:scene3d>
            <a:camera prst="legacyObliqueTopLeft"/>
            <a:lightRig rig="legacyFlat3" dir="b"/>
          </a:scene3d>
          <a:sp3d extrusionH="227000" prstMaterial="legacyMatte">
            <a:bevelT w="13500" h="13500" prst="angle"/>
            <a:bevelB w="13500" h="13500" prst="angle"/>
            <a:extrusionClr>
              <a:srgbClr val="000066"/>
            </a:extrusionClr>
            <a:contourClr>
              <a:srgbClr val="000066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70000"/>
              </a:lnSpc>
            </a:pPr>
            <a:r>
              <a:rPr kumimoji="1" lang="en-US" altLang="ko-KR" sz="2000" b="1">
                <a:solidFill>
                  <a:srgbClr val="FFFF00"/>
                </a:solidFill>
                <a:ea typeface="굴림" pitchFamily="34" charset="-127"/>
              </a:rPr>
              <a:t>Kulturologjike</a:t>
            </a:r>
          </a:p>
        </p:txBody>
      </p:sp>
      <p:sp>
        <p:nvSpPr>
          <p:cNvPr id="7180" name="AutoShape 12"/>
          <p:cNvSpPr>
            <a:spLocks noChangeArrowheads="1"/>
          </p:cNvSpPr>
          <p:nvPr/>
        </p:nvSpPr>
        <p:spPr bwMode="auto">
          <a:xfrm>
            <a:off x="6864350" y="4530725"/>
            <a:ext cx="2035175" cy="485775"/>
          </a:xfrm>
          <a:prstGeom prst="roundRect">
            <a:avLst>
              <a:gd name="adj" fmla="val 16667"/>
            </a:avLst>
          </a:prstGeom>
          <a:solidFill>
            <a:srgbClr val="000066"/>
          </a:solidFill>
          <a:ln w="9525">
            <a:round/>
            <a:headEnd/>
            <a:tailEnd/>
          </a:ln>
          <a:scene3d>
            <a:camera prst="legacyObliqueTopLeft"/>
            <a:lightRig rig="legacyFlat3" dir="b"/>
          </a:scene3d>
          <a:sp3d extrusionH="227000" prstMaterial="legacyMatte">
            <a:bevelT w="13500" h="13500" prst="angle"/>
            <a:bevelB w="13500" h="13500" prst="angle"/>
            <a:extrusionClr>
              <a:srgbClr val="000066"/>
            </a:extrusionClr>
            <a:contourClr>
              <a:srgbClr val="000066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70000"/>
              </a:lnSpc>
            </a:pPr>
            <a:r>
              <a:rPr kumimoji="1" lang="en-US" altLang="ko-KR" sz="2000" b="1">
                <a:solidFill>
                  <a:srgbClr val="FFFF00"/>
                </a:solidFill>
                <a:ea typeface="굴림" pitchFamily="34" charset="-127"/>
              </a:rPr>
              <a:t>Participim</a:t>
            </a:r>
          </a:p>
        </p:txBody>
      </p:sp>
      <p:sp>
        <p:nvSpPr>
          <p:cNvPr id="7181" name="AutoShape 13"/>
          <p:cNvSpPr>
            <a:spLocks noChangeArrowheads="1"/>
          </p:cNvSpPr>
          <p:nvPr/>
        </p:nvSpPr>
        <p:spPr bwMode="auto">
          <a:xfrm>
            <a:off x="6864350" y="5259388"/>
            <a:ext cx="2035175" cy="488950"/>
          </a:xfrm>
          <a:prstGeom prst="roundRect">
            <a:avLst>
              <a:gd name="adj" fmla="val 16667"/>
            </a:avLst>
          </a:prstGeom>
          <a:solidFill>
            <a:srgbClr val="000066"/>
          </a:solidFill>
          <a:ln w="9525">
            <a:round/>
            <a:headEnd/>
            <a:tailEnd/>
          </a:ln>
          <a:scene3d>
            <a:camera prst="legacyObliqueTopLeft"/>
            <a:lightRig rig="legacyFlat3" dir="b"/>
          </a:scene3d>
          <a:sp3d extrusionH="227000" prstMaterial="legacyMatte">
            <a:bevelT w="13500" h="13500" prst="angle"/>
            <a:bevelB w="13500" h="13500" prst="angle"/>
            <a:extrusionClr>
              <a:srgbClr val="000066"/>
            </a:extrusionClr>
            <a:contourClr>
              <a:srgbClr val="000066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70000"/>
              </a:lnSpc>
            </a:pPr>
            <a:r>
              <a:rPr kumimoji="1" lang="en-US" altLang="ko-KR" sz="2000" b="1">
                <a:solidFill>
                  <a:srgbClr val="FFFF00"/>
                </a:solidFill>
                <a:ea typeface="굴림" pitchFamily="34" charset="-127"/>
              </a:rPr>
              <a:t>Lider i fuqishëm</a:t>
            </a:r>
          </a:p>
        </p:txBody>
      </p:sp>
      <p:sp>
        <p:nvSpPr>
          <p:cNvPr id="7182" name="Freeform 14"/>
          <p:cNvSpPr>
            <a:spLocks/>
          </p:cNvSpPr>
          <p:nvPr/>
        </p:nvSpPr>
        <p:spPr bwMode="auto">
          <a:xfrm>
            <a:off x="5354638" y="2555875"/>
            <a:ext cx="1524000" cy="749300"/>
          </a:xfrm>
          <a:custGeom>
            <a:avLst/>
            <a:gdLst>
              <a:gd name="T0" fmla="*/ 840 w 840"/>
              <a:gd name="T1" fmla="*/ 0 h 486"/>
              <a:gd name="T2" fmla="*/ 450 w 840"/>
              <a:gd name="T3" fmla="*/ 0 h 486"/>
              <a:gd name="T4" fmla="*/ 0 w 840"/>
              <a:gd name="T5" fmla="*/ 486 h 486"/>
              <a:gd name="T6" fmla="*/ 0 60000 65536"/>
              <a:gd name="T7" fmla="*/ 0 60000 65536"/>
              <a:gd name="T8" fmla="*/ 0 60000 65536"/>
              <a:gd name="T9" fmla="*/ 0 w 840"/>
              <a:gd name="T10" fmla="*/ 0 h 486"/>
              <a:gd name="T11" fmla="*/ 840 w 840"/>
              <a:gd name="T12" fmla="*/ 486 h 4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40" h="486">
                <a:moveTo>
                  <a:pt x="840" y="0"/>
                </a:moveTo>
                <a:lnTo>
                  <a:pt x="450" y="0"/>
                </a:lnTo>
                <a:lnTo>
                  <a:pt x="0" y="486"/>
                </a:lnTo>
              </a:path>
            </a:pathLst>
          </a:custGeom>
          <a:noFill/>
          <a:ln w="19050" cap="flat" cmpd="sng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3" name="Freeform 15"/>
          <p:cNvSpPr>
            <a:spLocks/>
          </p:cNvSpPr>
          <p:nvPr/>
        </p:nvSpPr>
        <p:spPr bwMode="auto">
          <a:xfrm>
            <a:off x="5648325" y="3278188"/>
            <a:ext cx="1209675" cy="433387"/>
          </a:xfrm>
          <a:custGeom>
            <a:avLst/>
            <a:gdLst>
              <a:gd name="T0" fmla="*/ 666 w 666"/>
              <a:gd name="T1" fmla="*/ 0 h 281"/>
              <a:gd name="T2" fmla="*/ 282 w 666"/>
              <a:gd name="T3" fmla="*/ 11 h 281"/>
              <a:gd name="T4" fmla="*/ 0 w 666"/>
              <a:gd name="T5" fmla="*/ 281 h 281"/>
              <a:gd name="T6" fmla="*/ 0 60000 65536"/>
              <a:gd name="T7" fmla="*/ 0 60000 65536"/>
              <a:gd name="T8" fmla="*/ 0 60000 65536"/>
              <a:gd name="T9" fmla="*/ 0 w 666"/>
              <a:gd name="T10" fmla="*/ 0 h 281"/>
              <a:gd name="T11" fmla="*/ 666 w 666"/>
              <a:gd name="T12" fmla="*/ 281 h 28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66" h="281">
                <a:moveTo>
                  <a:pt x="666" y="0"/>
                </a:moveTo>
                <a:lnTo>
                  <a:pt x="282" y="11"/>
                </a:lnTo>
                <a:lnTo>
                  <a:pt x="0" y="281"/>
                </a:lnTo>
              </a:path>
            </a:pathLst>
          </a:custGeom>
          <a:noFill/>
          <a:ln w="19050" cap="flat" cmpd="sng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4" name="Line 16"/>
          <p:cNvSpPr>
            <a:spLocks noChangeShapeType="1"/>
          </p:cNvSpPr>
          <p:nvPr/>
        </p:nvSpPr>
        <p:spPr bwMode="auto">
          <a:xfrm flipH="1">
            <a:off x="5692775" y="4025900"/>
            <a:ext cx="1176338" cy="1588"/>
          </a:xfrm>
          <a:prstGeom prst="line">
            <a:avLst/>
          </a:prstGeom>
          <a:noFill/>
          <a:ln w="19050">
            <a:solidFill>
              <a:schemeClr val="tx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5" name="Freeform 17"/>
          <p:cNvSpPr>
            <a:spLocks/>
          </p:cNvSpPr>
          <p:nvPr/>
        </p:nvSpPr>
        <p:spPr bwMode="auto">
          <a:xfrm>
            <a:off x="5637213" y="4424363"/>
            <a:ext cx="1252537" cy="314325"/>
          </a:xfrm>
          <a:custGeom>
            <a:avLst/>
            <a:gdLst>
              <a:gd name="T0" fmla="*/ 690 w 690"/>
              <a:gd name="T1" fmla="*/ 204 h 204"/>
              <a:gd name="T2" fmla="*/ 294 w 690"/>
              <a:gd name="T3" fmla="*/ 204 h 204"/>
              <a:gd name="T4" fmla="*/ 0 w 690"/>
              <a:gd name="T5" fmla="*/ 0 h 204"/>
              <a:gd name="T6" fmla="*/ 0 60000 65536"/>
              <a:gd name="T7" fmla="*/ 0 60000 65536"/>
              <a:gd name="T8" fmla="*/ 0 60000 65536"/>
              <a:gd name="T9" fmla="*/ 0 w 690"/>
              <a:gd name="T10" fmla="*/ 0 h 204"/>
              <a:gd name="T11" fmla="*/ 690 w 690"/>
              <a:gd name="T12" fmla="*/ 204 h 2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90" h="204">
                <a:moveTo>
                  <a:pt x="690" y="204"/>
                </a:moveTo>
                <a:lnTo>
                  <a:pt x="294" y="204"/>
                </a:ln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6" name="Freeform 18"/>
          <p:cNvSpPr>
            <a:spLocks/>
          </p:cNvSpPr>
          <p:nvPr/>
        </p:nvSpPr>
        <p:spPr bwMode="auto">
          <a:xfrm>
            <a:off x="5010150" y="5292725"/>
            <a:ext cx="1787525" cy="885825"/>
          </a:xfrm>
          <a:custGeom>
            <a:avLst/>
            <a:gdLst>
              <a:gd name="T0" fmla="*/ 894 w 894"/>
              <a:gd name="T1" fmla="*/ 438 h 438"/>
              <a:gd name="T2" fmla="*/ 486 w 894"/>
              <a:gd name="T3" fmla="*/ 438 h 438"/>
              <a:gd name="T4" fmla="*/ 0 w 894"/>
              <a:gd name="T5" fmla="*/ 0 h 438"/>
              <a:gd name="T6" fmla="*/ 0 60000 65536"/>
              <a:gd name="T7" fmla="*/ 0 60000 65536"/>
              <a:gd name="T8" fmla="*/ 0 60000 65536"/>
              <a:gd name="T9" fmla="*/ 0 w 894"/>
              <a:gd name="T10" fmla="*/ 0 h 438"/>
              <a:gd name="T11" fmla="*/ 894 w 894"/>
              <a:gd name="T12" fmla="*/ 438 h 4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94" h="438">
                <a:moveTo>
                  <a:pt x="894" y="438"/>
                </a:moveTo>
                <a:lnTo>
                  <a:pt x="486" y="438"/>
                </a:ln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7" name="Line 19"/>
          <p:cNvSpPr>
            <a:spLocks noChangeShapeType="1"/>
          </p:cNvSpPr>
          <p:nvPr/>
        </p:nvSpPr>
        <p:spPr bwMode="auto">
          <a:xfrm>
            <a:off x="3797300" y="4102100"/>
            <a:ext cx="1436688" cy="0"/>
          </a:xfrm>
          <a:prstGeom prst="line">
            <a:avLst/>
          </a:prstGeom>
          <a:noFill/>
          <a:ln w="9525">
            <a:solidFill>
              <a:schemeClr val="tx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8" name="Freeform 20"/>
          <p:cNvSpPr>
            <a:spLocks/>
          </p:cNvSpPr>
          <p:nvPr/>
        </p:nvSpPr>
        <p:spPr bwMode="auto">
          <a:xfrm>
            <a:off x="2185988" y="3284538"/>
            <a:ext cx="1393825" cy="463550"/>
          </a:xfrm>
          <a:custGeom>
            <a:avLst/>
            <a:gdLst>
              <a:gd name="T0" fmla="*/ 0 w 768"/>
              <a:gd name="T1" fmla="*/ 0 h 301"/>
              <a:gd name="T2" fmla="*/ 396 w 768"/>
              <a:gd name="T3" fmla="*/ 7 h 301"/>
              <a:gd name="T4" fmla="*/ 768 w 768"/>
              <a:gd name="T5" fmla="*/ 301 h 301"/>
              <a:gd name="T6" fmla="*/ 0 60000 65536"/>
              <a:gd name="T7" fmla="*/ 0 60000 65536"/>
              <a:gd name="T8" fmla="*/ 0 60000 65536"/>
              <a:gd name="T9" fmla="*/ 0 w 768"/>
              <a:gd name="T10" fmla="*/ 0 h 301"/>
              <a:gd name="T11" fmla="*/ 768 w 768"/>
              <a:gd name="T12" fmla="*/ 301 h 30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68" h="301">
                <a:moveTo>
                  <a:pt x="0" y="0"/>
                </a:moveTo>
                <a:lnTo>
                  <a:pt x="396" y="7"/>
                </a:lnTo>
                <a:lnTo>
                  <a:pt x="768" y="301"/>
                </a:lnTo>
              </a:path>
            </a:pathLst>
          </a:custGeom>
          <a:noFill/>
          <a:ln w="19050" cap="flat" cmpd="sng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9" name="Freeform 21"/>
          <p:cNvSpPr>
            <a:spLocks/>
          </p:cNvSpPr>
          <p:nvPr/>
        </p:nvSpPr>
        <p:spPr bwMode="auto">
          <a:xfrm>
            <a:off x="2174875" y="4830763"/>
            <a:ext cx="1752600" cy="674687"/>
          </a:xfrm>
          <a:custGeom>
            <a:avLst/>
            <a:gdLst>
              <a:gd name="T0" fmla="*/ 0 w 966"/>
              <a:gd name="T1" fmla="*/ 430 h 438"/>
              <a:gd name="T2" fmla="*/ 396 w 966"/>
              <a:gd name="T3" fmla="*/ 438 h 438"/>
              <a:gd name="T4" fmla="*/ 966 w 966"/>
              <a:gd name="T5" fmla="*/ 0 h 438"/>
              <a:gd name="T6" fmla="*/ 0 60000 65536"/>
              <a:gd name="T7" fmla="*/ 0 60000 65536"/>
              <a:gd name="T8" fmla="*/ 0 60000 65536"/>
              <a:gd name="T9" fmla="*/ 0 w 966"/>
              <a:gd name="T10" fmla="*/ 0 h 438"/>
              <a:gd name="T11" fmla="*/ 966 w 966"/>
              <a:gd name="T12" fmla="*/ 438 h 4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6" h="438">
                <a:moveTo>
                  <a:pt x="0" y="430"/>
                </a:moveTo>
                <a:lnTo>
                  <a:pt x="396" y="438"/>
                </a:lnTo>
                <a:lnTo>
                  <a:pt x="966" y="0"/>
                </a:lnTo>
              </a:path>
            </a:pathLst>
          </a:custGeom>
          <a:noFill/>
          <a:ln w="19050" cap="flat" cmpd="sng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90" name="Freeform 22"/>
          <p:cNvSpPr>
            <a:spLocks/>
          </p:cNvSpPr>
          <p:nvPr/>
        </p:nvSpPr>
        <p:spPr bwMode="auto">
          <a:xfrm>
            <a:off x="2163763" y="4359275"/>
            <a:ext cx="1404937" cy="406400"/>
          </a:xfrm>
          <a:custGeom>
            <a:avLst/>
            <a:gdLst>
              <a:gd name="T0" fmla="*/ 0 w 774"/>
              <a:gd name="T1" fmla="*/ 247 h 264"/>
              <a:gd name="T2" fmla="*/ 396 w 774"/>
              <a:gd name="T3" fmla="*/ 264 h 264"/>
              <a:gd name="T4" fmla="*/ 774 w 774"/>
              <a:gd name="T5" fmla="*/ 0 h 264"/>
              <a:gd name="T6" fmla="*/ 0 60000 65536"/>
              <a:gd name="T7" fmla="*/ 0 60000 65536"/>
              <a:gd name="T8" fmla="*/ 0 60000 65536"/>
              <a:gd name="T9" fmla="*/ 0 w 774"/>
              <a:gd name="T10" fmla="*/ 0 h 264"/>
              <a:gd name="T11" fmla="*/ 774 w 774"/>
              <a:gd name="T12" fmla="*/ 264 h 2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74" h="264">
                <a:moveTo>
                  <a:pt x="0" y="247"/>
                </a:moveTo>
                <a:lnTo>
                  <a:pt x="396" y="264"/>
                </a:lnTo>
                <a:lnTo>
                  <a:pt x="774" y="0"/>
                </a:lnTo>
              </a:path>
            </a:pathLst>
          </a:custGeom>
          <a:noFill/>
          <a:ln w="19050" cap="flat" cmpd="sng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91" name="Freeform 23"/>
          <p:cNvSpPr>
            <a:spLocks/>
          </p:cNvSpPr>
          <p:nvPr/>
        </p:nvSpPr>
        <p:spPr bwMode="auto">
          <a:xfrm>
            <a:off x="2174875" y="2509838"/>
            <a:ext cx="1687513" cy="814387"/>
          </a:xfrm>
          <a:custGeom>
            <a:avLst/>
            <a:gdLst>
              <a:gd name="T0" fmla="*/ 0 w 930"/>
              <a:gd name="T1" fmla="*/ 16 h 528"/>
              <a:gd name="T2" fmla="*/ 402 w 930"/>
              <a:gd name="T3" fmla="*/ 0 h 528"/>
              <a:gd name="T4" fmla="*/ 930 w 930"/>
              <a:gd name="T5" fmla="*/ 528 h 528"/>
              <a:gd name="T6" fmla="*/ 0 60000 65536"/>
              <a:gd name="T7" fmla="*/ 0 60000 65536"/>
              <a:gd name="T8" fmla="*/ 0 60000 65536"/>
              <a:gd name="T9" fmla="*/ 0 w 930"/>
              <a:gd name="T10" fmla="*/ 0 h 528"/>
              <a:gd name="T11" fmla="*/ 930 w 930"/>
              <a:gd name="T12" fmla="*/ 528 h 5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30" h="528">
                <a:moveTo>
                  <a:pt x="0" y="16"/>
                </a:moveTo>
                <a:lnTo>
                  <a:pt x="402" y="0"/>
                </a:lnTo>
                <a:lnTo>
                  <a:pt x="930" y="528"/>
                </a:lnTo>
              </a:path>
            </a:pathLst>
          </a:custGeom>
          <a:noFill/>
          <a:ln w="19050" cap="flat" cmpd="sng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92" name="Line 24"/>
          <p:cNvSpPr>
            <a:spLocks noChangeShapeType="1"/>
          </p:cNvSpPr>
          <p:nvPr/>
        </p:nvSpPr>
        <p:spPr bwMode="auto">
          <a:xfrm>
            <a:off x="2185988" y="4016375"/>
            <a:ext cx="1328737" cy="1588"/>
          </a:xfrm>
          <a:prstGeom prst="line">
            <a:avLst/>
          </a:prstGeom>
          <a:noFill/>
          <a:ln w="19050">
            <a:solidFill>
              <a:schemeClr val="tx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93" name="AutoShape 25"/>
          <p:cNvSpPr>
            <a:spLocks noChangeArrowheads="1"/>
          </p:cNvSpPr>
          <p:nvPr/>
        </p:nvSpPr>
        <p:spPr bwMode="auto">
          <a:xfrm>
            <a:off x="2936875" y="2697163"/>
            <a:ext cx="3136900" cy="2620962"/>
          </a:xfrm>
          <a:custGeom>
            <a:avLst/>
            <a:gdLst>
              <a:gd name="T0" fmla="*/ 1568450 w 21600"/>
              <a:gd name="T1" fmla="*/ 0 h 21600"/>
              <a:gd name="T2" fmla="*/ 459353 w 21600"/>
              <a:gd name="T3" fmla="*/ 383801 h 21600"/>
              <a:gd name="T4" fmla="*/ 0 w 21600"/>
              <a:gd name="T5" fmla="*/ 1310481 h 21600"/>
              <a:gd name="T6" fmla="*/ 459353 w 21600"/>
              <a:gd name="T7" fmla="*/ 2237161 h 21600"/>
              <a:gd name="T8" fmla="*/ 1568450 w 21600"/>
              <a:gd name="T9" fmla="*/ 2620962 h 21600"/>
              <a:gd name="T10" fmla="*/ 2677548 w 21600"/>
              <a:gd name="T11" fmla="*/ 2237161 h 21600"/>
              <a:gd name="T12" fmla="*/ 3136900 w 21600"/>
              <a:gd name="T13" fmla="*/ 1310481 h 21600"/>
              <a:gd name="T14" fmla="*/ 2677548 w 21600"/>
              <a:gd name="T15" fmla="*/ 383801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gradFill rotWithShape="0">
            <a:gsLst>
              <a:gs pos="0">
                <a:srgbClr val="FFFFFF"/>
              </a:gs>
              <a:gs pos="50000">
                <a:srgbClr val="6D82A9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94" name="AutoShape 26"/>
          <p:cNvSpPr>
            <a:spLocks noChangeArrowheads="1"/>
          </p:cNvSpPr>
          <p:nvPr/>
        </p:nvSpPr>
        <p:spPr bwMode="auto">
          <a:xfrm>
            <a:off x="3306763" y="3006725"/>
            <a:ext cx="2386012" cy="1992313"/>
          </a:xfrm>
          <a:custGeom>
            <a:avLst/>
            <a:gdLst>
              <a:gd name="T0" fmla="*/ 1193006 w 21600"/>
              <a:gd name="T1" fmla="*/ 0 h 21600"/>
              <a:gd name="T2" fmla="*/ 349396 w 21600"/>
              <a:gd name="T3" fmla="*/ 291745 h 21600"/>
              <a:gd name="T4" fmla="*/ 0 w 21600"/>
              <a:gd name="T5" fmla="*/ 996157 h 21600"/>
              <a:gd name="T6" fmla="*/ 349396 w 21600"/>
              <a:gd name="T7" fmla="*/ 1700568 h 21600"/>
              <a:gd name="T8" fmla="*/ 1193006 w 21600"/>
              <a:gd name="T9" fmla="*/ 1992313 h 21600"/>
              <a:gd name="T10" fmla="*/ 2036616 w 21600"/>
              <a:gd name="T11" fmla="*/ 1700568 h 21600"/>
              <a:gd name="T12" fmla="*/ 2386012 w 21600"/>
              <a:gd name="T13" fmla="*/ 996157 h 21600"/>
              <a:gd name="T14" fmla="*/ 2036616 w 21600"/>
              <a:gd name="T15" fmla="*/ 29174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4421" y="10800"/>
                </a:moveTo>
                <a:cubicBezTo>
                  <a:pt x="4421" y="14323"/>
                  <a:pt x="7277" y="17179"/>
                  <a:pt x="10800" y="17179"/>
                </a:cubicBezTo>
                <a:cubicBezTo>
                  <a:pt x="14323" y="17179"/>
                  <a:pt x="17179" y="14323"/>
                  <a:pt x="17179" y="10800"/>
                </a:cubicBezTo>
                <a:cubicBezTo>
                  <a:pt x="17179" y="7277"/>
                  <a:pt x="14323" y="4421"/>
                  <a:pt x="10800" y="4421"/>
                </a:cubicBezTo>
                <a:cubicBezTo>
                  <a:pt x="7277" y="4421"/>
                  <a:pt x="4421" y="7277"/>
                  <a:pt x="4421" y="10800"/>
                </a:cubicBezTo>
                <a:close/>
              </a:path>
            </a:pathLst>
          </a:custGeom>
          <a:gradFill rotWithShape="0">
            <a:gsLst>
              <a:gs pos="0">
                <a:srgbClr val="FFFFFF"/>
              </a:gs>
              <a:gs pos="50000">
                <a:srgbClr val="6D82A9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95" name="Oval 27"/>
          <p:cNvSpPr>
            <a:spLocks noChangeArrowheads="1"/>
          </p:cNvSpPr>
          <p:nvPr/>
        </p:nvSpPr>
        <p:spPr bwMode="auto">
          <a:xfrm>
            <a:off x="3556000" y="3214688"/>
            <a:ext cx="1846263" cy="1611312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kumimoji="1" lang="en-US" altLang="ko-KR" sz="3200" b="1">
                <a:solidFill>
                  <a:srgbClr val="FFFF00"/>
                </a:solidFill>
                <a:latin typeface="Arial Black" panose="020B0A04020102020204" pitchFamily="34" charset="0"/>
                <a:ea typeface="굴림" pitchFamily="34" charset="-127"/>
              </a:rPr>
              <a:t>Shkolla</a:t>
            </a:r>
            <a:endParaRPr kumimoji="1" lang="en-US" altLang="ko-KR" sz="1200" b="1" i="1">
              <a:solidFill>
                <a:srgbClr val="FFFF00"/>
              </a:solidFill>
              <a:latin typeface="Arial Black" panose="020B0A04020102020204" pitchFamily="34" charset="0"/>
              <a:ea typeface="굴림" pitchFamily="34" charset="-127"/>
            </a:endParaRPr>
          </a:p>
        </p:txBody>
      </p:sp>
      <p:sp>
        <p:nvSpPr>
          <p:cNvPr id="7196" name="AutoShape 28"/>
          <p:cNvSpPr>
            <a:spLocks noChangeArrowheads="1"/>
          </p:cNvSpPr>
          <p:nvPr/>
        </p:nvSpPr>
        <p:spPr bwMode="auto">
          <a:xfrm>
            <a:off x="152400" y="1447800"/>
            <a:ext cx="2035175" cy="601663"/>
          </a:xfrm>
          <a:prstGeom prst="roundRect">
            <a:avLst>
              <a:gd name="adj" fmla="val 16667"/>
            </a:avLst>
          </a:prstGeom>
          <a:solidFill>
            <a:srgbClr val="000066"/>
          </a:soli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227000" prstMaterial="legacyMatte">
            <a:bevelT w="13500" h="13500" prst="angle"/>
            <a:bevelB w="13500" h="13500" prst="angle"/>
            <a:extrusionClr>
              <a:srgbClr val="000066"/>
            </a:extrusionClr>
            <a:contourClr>
              <a:srgbClr val="000066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70000"/>
              </a:lnSpc>
            </a:pPr>
            <a:r>
              <a:rPr kumimoji="1" lang="en-US" altLang="ko-KR" sz="2000" b="1">
                <a:solidFill>
                  <a:srgbClr val="FFFF00"/>
                </a:solidFill>
                <a:ea typeface="굴림" pitchFamily="34" charset="-127"/>
              </a:rPr>
              <a:t>Klasike</a:t>
            </a:r>
          </a:p>
        </p:txBody>
      </p:sp>
      <p:sp>
        <p:nvSpPr>
          <p:cNvPr id="7197" name="AutoShape 29"/>
          <p:cNvSpPr>
            <a:spLocks noChangeArrowheads="1"/>
          </p:cNvSpPr>
          <p:nvPr/>
        </p:nvSpPr>
        <p:spPr bwMode="auto">
          <a:xfrm>
            <a:off x="152400" y="5921375"/>
            <a:ext cx="2035175" cy="601663"/>
          </a:xfrm>
          <a:prstGeom prst="roundRect">
            <a:avLst>
              <a:gd name="adj" fmla="val 16667"/>
            </a:avLst>
          </a:prstGeom>
          <a:solidFill>
            <a:srgbClr val="000066"/>
          </a:soli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227000" prstMaterial="legacyMatte">
            <a:bevelT w="13500" h="13500" prst="angle"/>
            <a:bevelB w="13500" h="13500" prst="angle"/>
            <a:extrusionClr>
              <a:srgbClr val="000066"/>
            </a:extrusionClr>
            <a:contourClr>
              <a:srgbClr val="000066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70000"/>
              </a:lnSpc>
            </a:pPr>
            <a:r>
              <a:rPr kumimoji="1" lang="en-US" altLang="ko-KR" sz="2000" b="1">
                <a:solidFill>
                  <a:srgbClr val="FFFF00"/>
                </a:solidFill>
                <a:ea typeface="굴림" pitchFamily="34" charset="-127"/>
              </a:rPr>
              <a:t>Empirike</a:t>
            </a:r>
          </a:p>
        </p:txBody>
      </p:sp>
      <p:sp>
        <p:nvSpPr>
          <p:cNvPr id="7198" name="AutoShape 30"/>
          <p:cNvSpPr>
            <a:spLocks noChangeArrowheads="1"/>
          </p:cNvSpPr>
          <p:nvPr/>
        </p:nvSpPr>
        <p:spPr bwMode="auto">
          <a:xfrm>
            <a:off x="6821488" y="1519238"/>
            <a:ext cx="2035175" cy="568325"/>
          </a:xfrm>
          <a:prstGeom prst="roundRect">
            <a:avLst>
              <a:gd name="adj" fmla="val 16667"/>
            </a:avLst>
          </a:prstGeom>
          <a:solidFill>
            <a:srgbClr val="000066"/>
          </a:solidFill>
          <a:ln w="9525">
            <a:round/>
            <a:headEnd/>
            <a:tailEnd/>
          </a:ln>
          <a:scene3d>
            <a:camera prst="legacyObliqueTopLeft"/>
            <a:lightRig rig="legacyFlat3" dir="b"/>
          </a:scene3d>
          <a:sp3d extrusionH="227000" prstMaterial="legacyMatte">
            <a:bevelT w="13500" h="13500" prst="angle"/>
            <a:bevelB w="13500" h="13500" prst="angle"/>
            <a:extrusionClr>
              <a:srgbClr val="000066"/>
            </a:extrusionClr>
            <a:contourClr>
              <a:srgbClr val="000066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70000"/>
              </a:lnSpc>
            </a:pPr>
            <a:r>
              <a:rPr kumimoji="1" lang="en-US" altLang="ko-KR" sz="2000" b="1">
                <a:solidFill>
                  <a:srgbClr val="FFFF00"/>
                </a:solidFill>
                <a:ea typeface="굴림" pitchFamily="34" charset="-127"/>
              </a:rPr>
              <a:t>Sj. njerëzore</a:t>
            </a:r>
          </a:p>
        </p:txBody>
      </p:sp>
      <p:sp>
        <p:nvSpPr>
          <p:cNvPr id="7199" name="AutoShape 31"/>
          <p:cNvSpPr>
            <a:spLocks noChangeArrowheads="1"/>
          </p:cNvSpPr>
          <p:nvPr/>
        </p:nvSpPr>
        <p:spPr bwMode="auto">
          <a:xfrm>
            <a:off x="6902450" y="5921375"/>
            <a:ext cx="2035175" cy="569913"/>
          </a:xfrm>
          <a:prstGeom prst="roundRect">
            <a:avLst>
              <a:gd name="adj" fmla="val 16667"/>
            </a:avLst>
          </a:prstGeom>
          <a:solidFill>
            <a:srgbClr val="000066"/>
          </a:solidFill>
          <a:ln w="9525">
            <a:round/>
            <a:headEnd/>
            <a:tailEnd/>
          </a:ln>
          <a:scene3d>
            <a:camera prst="legacyObliqueTopLeft"/>
            <a:lightRig rig="legacyFlat3" dir="b"/>
          </a:scene3d>
          <a:sp3d extrusionH="227000" prstMaterial="legacyMatte">
            <a:bevelT w="13500" h="13500" prst="angle"/>
            <a:bevelB w="13500" h="13500" prst="angle"/>
            <a:extrusionClr>
              <a:srgbClr val="000066"/>
            </a:extrusionClr>
            <a:contourClr>
              <a:srgbClr val="000066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70000"/>
              </a:lnSpc>
            </a:pPr>
            <a:r>
              <a:rPr kumimoji="1" lang="en-US" altLang="ko-KR" sz="2000" b="1">
                <a:solidFill>
                  <a:srgbClr val="FFFF00"/>
                </a:solidFill>
                <a:ea typeface="굴림" pitchFamily="34" charset="-127"/>
              </a:rPr>
              <a:t>Lider efektiv</a:t>
            </a:r>
          </a:p>
        </p:txBody>
      </p:sp>
      <p:sp>
        <p:nvSpPr>
          <p:cNvPr id="7200" name="Freeform 32"/>
          <p:cNvSpPr>
            <a:spLocks/>
          </p:cNvSpPr>
          <p:nvPr/>
        </p:nvSpPr>
        <p:spPr bwMode="auto">
          <a:xfrm>
            <a:off x="2292350" y="1657350"/>
            <a:ext cx="1976438" cy="1049338"/>
          </a:xfrm>
          <a:custGeom>
            <a:avLst/>
            <a:gdLst>
              <a:gd name="T0" fmla="*/ 0 w 930"/>
              <a:gd name="T1" fmla="*/ 16 h 528"/>
              <a:gd name="T2" fmla="*/ 402 w 930"/>
              <a:gd name="T3" fmla="*/ 0 h 528"/>
              <a:gd name="T4" fmla="*/ 930 w 930"/>
              <a:gd name="T5" fmla="*/ 528 h 528"/>
              <a:gd name="T6" fmla="*/ 0 60000 65536"/>
              <a:gd name="T7" fmla="*/ 0 60000 65536"/>
              <a:gd name="T8" fmla="*/ 0 60000 65536"/>
              <a:gd name="T9" fmla="*/ 0 w 930"/>
              <a:gd name="T10" fmla="*/ 0 h 528"/>
              <a:gd name="T11" fmla="*/ 930 w 930"/>
              <a:gd name="T12" fmla="*/ 528 h 5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30" h="528">
                <a:moveTo>
                  <a:pt x="0" y="16"/>
                </a:moveTo>
                <a:lnTo>
                  <a:pt x="402" y="0"/>
                </a:lnTo>
                <a:lnTo>
                  <a:pt x="930" y="528"/>
                </a:lnTo>
              </a:path>
            </a:pathLst>
          </a:custGeom>
          <a:noFill/>
          <a:ln w="19050" cap="flat" cmpd="sng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01" name="Freeform 33"/>
          <p:cNvSpPr>
            <a:spLocks/>
          </p:cNvSpPr>
          <p:nvPr/>
        </p:nvSpPr>
        <p:spPr bwMode="auto">
          <a:xfrm>
            <a:off x="2211388" y="5292725"/>
            <a:ext cx="2139950" cy="885825"/>
          </a:xfrm>
          <a:custGeom>
            <a:avLst/>
            <a:gdLst>
              <a:gd name="T0" fmla="*/ 0 w 966"/>
              <a:gd name="T1" fmla="*/ 430 h 438"/>
              <a:gd name="T2" fmla="*/ 396 w 966"/>
              <a:gd name="T3" fmla="*/ 438 h 438"/>
              <a:gd name="T4" fmla="*/ 966 w 966"/>
              <a:gd name="T5" fmla="*/ 0 h 438"/>
              <a:gd name="T6" fmla="*/ 0 60000 65536"/>
              <a:gd name="T7" fmla="*/ 0 60000 65536"/>
              <a:gd name="T8" fmla="*/ 0 60000 65536"/>
              <a:gd name="T9" fmla="*/ 0 w 966"/>
              <a:gd name="T10" fmla="*/ 0 h 438"/>
              <a:gd name="T11" fmla="*/ 966 w 966"/>
              <a:gd name="T12" fmla="*/ 438 h 4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6" h="438">
                <a:moveTo>
                  <a:pt x="0" y="430"/>
                </a:moveTo>
                <a:lnTo>
                  <a:pt x="396" y="438"/>
                </a:lnTo>
                <a:lnTo>
                  <a:pt x="966" y="0"/>
                </a:lnTo>
              </a:path>
            </a:pathLst>
          </a:custGeom>
          <a:noFill/>
          <a:ln w="19050" cap="flat" cmpd="sng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02" name="Freeform 34"/>
          <p:cNvSpPr>
            <a:spLocks/>
          </p:cNvSpPr>
          <p:nvPr/>
        </p:nvSpPr>
        <p:spPr bwMode="auto">
          <a:xfrm>
            <a:off x="5010150" y="1728788"/>
            <a:ext cx="1771650" cy="1047750"/>
          </a:xfrm>
          <a:custGeom>
            <a:avLst/>
            <a:gdLst>
              <a:gd name="T0" fmla="*/ 840 w 840"/>
              <a:gd name="T1" fmla="*/ 0 h 486"/>
              <a:gd name="T2" fmla="*/ 450 w 840"/>
              <a:gd name="T3" fmla="*/ 0 h 486"/>
              <a:gd name="T4" fmla="*/ 0 w 840"/>
              <a:gd name="T5" fmla="*/ 486 h 486"/>
              <a:gd name="T6" fmla="*/ 0 60000 65536"/>
              <a:gd name="T7" fmla="*/ 0 60000 65536"/>
              <a:gd name="T8" fmla="*/ 0 60000 65536"/>
              <a:gd name="T9" fmla="*/ 0 w 840"/>
              <a:gd name="T10" fmla="*/ 0 h 486"/>
              <a:gd name="T11" fmla="*/ 840 w 840"/>
              <a:gd name="T12" fmla="*/ 486 h 4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40" h="486">
                <a:moveTo>
                  <a:pt x="840" y="0"/>
                </a:moveTo>
                <a:lnTo>
                  <a:pt x="450" y="0"/>
                </a:lnTo>
                <a:lnTo>
                  <a:pt x="0" y="486"/>
                </a:lnTo>
              </a:path>
            </a:pathLst>
          </a:custGeom>
          <a:noFill/>
          <a:ln w="19050" cap="flat" cmpd="sng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03" name="Freeform 35"/>
          <p:cNvSpPr>
            <a:spLocks/>
          </p:cNvSpPr>
          <p:nvPr/>
        </p:nvSpPr>
        <p:spPr bwMode="auto">
          <a:xfrm>
            <a:off x="5514975" y="5040313"/>
            <a:ext cx="1419225" cy="446087"/>
          </a:xfrm>
          <a:custGeom>
            <a:avLst/>
            <a:gdLst>
              <a:gd name="T0" fmla="*/ 894 w 894"/>
              <a:gd name="T1" fmla="*/ 438 h 438"/>
              <a:gd name="T2" fmla="*/ 486 w 894"/>
              <a:gd name="T3" fmla="*/ 438 h 438"/>
              <a:gd name="T4" fmla="*/ 0 w 894"/>
              <a:gd name="T5" fmla="*/ 0 h 438"/>
              <a:gd name="T6" fmla="*/ 0 60000 65536"/>
              <a:gd name="T7" fmla="*/ 0 60000 65536"/>
              <a:gd name="T8" fmla="*/ 0 60000 65536"/>
              <a:gd name="T9" fmla="*/ 0 w 894"/>
              <a:gd name="T10" fmla="*/ 0 h 438"/>
              <a:gd name="T11" fmla="*/ 894 w 894"/>
              <a:gd name="T12" fmla="*/ 438 h 4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94" h="438">
                <a:moveTo>
                  <a:pt x="894" y="438"/>
                </a:moveTo>
                <a:lnTo>
                  <a:pt x="486" y="438"/>
                </a:ln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7084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/>
              <a:t>Teoritë kryesore të menaxhmentit</a:t>
            </a:r>
          </a:p>
        </p:txBody>
      </p:sp>
      <p:grpSp>
        <p:nvGrpSpPr>
          <p:cNvPr id="8195" name="Group 4"/>
          <p:cNvGrpSpPr>
            <a:grpSpLocks/>
          </p:cNvGrpSpPr>
          <p:nvPr/>
        </p:nvGrpSpPr>
        <p:grpSpPr bwMode="auto">
          <a:xfrm>
            <a:off x="228600" y="1066800"/>
            <a:ext cx="8305800" cy="5334000"/>
            <a:chOff x="144" y="672"/>
            <a:chExt cx="5232" cy="3360"/>
          </a:xfrm>
        </p:grpSpPr>
        <p:sp>
          <p:nvSpPr>
            <p:cNvPr id="8196" name="Rectangle 5"/>
            <p:cNvSpPr>
              <a:spLocks noChangeArrowheads="1"/>
            </p:cNvSpPr>
            <p:nvPr/>
          </p:nvSpPr>
          <p:spPr bwMode="auto">
            <a:xfrm rot="-5400000">
              <a:off x="-1239" y="2055"/>
              <a:ext cx="2998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4981" tIns="37490" rIns="74981" bIns="3749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6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Teoritë e menaxhmentit</a:t>
              </a:r>
            </a:p>
          </p:txBody>
        </p:sp>
        <p:sp>
          <p:nvSpPr>
            <p:cNvPr id="8197" name="Line 6"/>
            <p:cNvSpPr>
              <a:spLocks noChangeShapeType="1"/>
            </p:cNvSpPr>
            <p:nvPr/>
          </p:nvSpPr>
          <p:spPr bwMode="auto">
            <a:xfrm>
              <a:off x="489" y="3551"/>
              <a:ext cx="4823" cy="0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 type="diamond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8198" name="Group 7"/>
            <p:cNvGrpSpPr>
              <a:grpSpLocks/>
            </p:cNvGrpSpPr>
            <p:nvPr/>
          </p:nvGrpSpPr>
          <p:grpSpPr bwMode="auto">
            <a:xfrm>
              <a:off x="489" y="2986"/>
              <a:ext cx="4887" cy="353"/>
              <a:chOff x="48" y="2448"/>
              <a:chExt cx="5664" cy="192"/>
            </a:xfrm>
          </p:grpSpPr>
          <p:grpSp>
            <p:nvGrpSpPr>
              <p:cNvPr id="8216" name="Group 8"/>
              <p:cNvGrpSpPr>
                <a:grpSpLocks/>
              </p:cNvGrpSpPr>
              <p:nvPr/>
            </p:nvGrpSpPr>
            <p:grpSpPr bwMode="auto">
              <a:xfrm>
                <a:off x="48" y="2448"/>
                <a:ext cx="864" cy="192"/>
                <a:chOff x="672" y="2448"/>
                <a:chExt cx="864" cy="192"/>
              </a:xfrm>
            </p:grpSpPr>
            <p:grpSp>
              <p:nvGrpSpPr>
                <p:cNvPr id="8287" name="Group 9"/>
                <p:cNvGrpSpPr>
                  <a:grpSpLocks/>
                </p:cNvGrpSpPr>
                <p:nvPr/>
              </p:nvGrpSpPr>
              <p:grpSpPr bwMode="auto">
                <a:xfrm>
                  <a:off x="864" y="2448"/>
                  <a:ext cx="480" cy="48"/>
                  <a:chOff x="864" y="3024"/>
                  <a:chExt cx="480" cy="48"/>
                </a:xfrm>
              </p:grpSpPr>
              <p:sp>
                <p:nvSpPr>
                  <p:cNvPr id="8290" name="Line 10"/>
                  <p:cNvSpPr>
                    <a:spLocks noChangeShapeType="1"/>
                  </p:cNvSpPr>
                  <p:nvPr/>
                </p:nvSpPr>
                <p:spPr bwMode="auto">
                  <a:xfrm>
                    <a:off x="864" y="3024"/>
                    <a:ext cx="48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91" name="Line 11"/>
                  <p:cNvSpPr>
                    <a:spLocks noChangeShapeType="1"/>
                  </p:cNvSpPr>
                  <p:nvPr/>
                </p:nvSpPr>
                <p:spPr bwMode="auto">
                  <a:xfrm>
                    <a:off x="864" y="3024"/>
                    <a:ext cx="0" cy="4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92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1344" y="3024"/>
                    <a:ext cx="0" cy="4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8288" name="Rectangle 13"/>
                <p:cNvSpPr>
                  <a:spLocks noChangeArrowheads="1"/>
                </p:cNvSpPr>
                <p:nvPr/>
              </p:nvSpPr>
              <p:spPr bwMode="auto">
                <a:xfrm>
                  <a:off x="672" y="2496"/>
                  <a:ext cx="384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74981" tIns="37490" rIns="74981" bIns="37490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r>
                    <a:rPr lang="en-US" altLang="en-US" sz="1200">
                      <a:solidFill>
                        <a:srgbClr val="000000"/>
                      </a:solidFill>
                      <a:latin typeface="Times New Roman" panose="02020603050405020304" pitchFamily="18" charset="0"/>
                    </a:rPr>
                    <a:t>1890</a:t>
                  </a:r>
                </a:p>
              </p:txBody>
            </p:sp>
            <p:sp>
              <p:nvSpPr>
                <p:cNvPr id="8289" name="Rectangle 14"/>
                <p:cNvSpPr>
                  <a:spLocks noChangeArrowheads="1"/>
                </p:cNvSpPr>
                <p:nvPr/>
              </p:nvSpPr>
              <p:spPr bwMode="auto">
                <a:xfrm>
                  <a:off x="1152" y="2496"/>
                  <a:ext cx="384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74981" tIns="37490" rIns="74981" bIns="37490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r>
                    <a:rPr lang="en-US" altLang="en-US" sz="1400">
                      <a:solidFill>
                        <a:srgbClr val="000000"/>
                      </a:solidFill>
                      <a:latin typeface="Times New Roman" panose="02020603050405020304" pitchFamily="18" charset="0"/>
                    </a:rPr>
                    <a:t>1900</a:t>
                  </a:r>
                </a:p>
              </p:txBody>
            </p:sp>
          </p:grpSp>
          <p:grpSp>
            <p:nvGrpSpPr>
              <p:cNvPr id="8217" name="Group 15"/>
              <p:cNvGrpSpPr>
                <a:grpSpLocks/>
              </p:cNvGrpSpPr>
              <p:nvPr/>
            </p:nvGrpSpPr>
            <p:grpSpPr bwMode="auto">
              <a:xfrm>
                <a:off x="528" y="2448"/>
                <a:ext cx="864" cy="192"/>
                <a:chOff x="672" y="2448"/>
                <a:chExt cx="864" cy="192"/>
              </a:xfrm>
            </p:grpSpPr>
            <p:grpSp>
              <p:nvGrpSpPr>
                <p:cNvPr id="8281" name="Group 16"/>
                <p:cNvGrpSpPr>
                  <a:grpSpLocks/>
                </p:cNvGrpSpPr>
                <p:nvPr/>
              </p:nvGrpSpPr>
              <p:grpSpPr bwMode="auto">
                <a:xfrm>
                  <a:off x="864" y="2448"/>
                  <a:ext cx="480" cy="48"/>
                  <a:chOff x="864" y="3024"/>
                  <a:chExt cx="480" cy="48"/>
                </a:xfrm>
              </p:grpSpPr>
              <p:sp>
                <p:nvSpPr>
                  <p:cNvPr id="8284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864" y="3024"/>
                    <a:ext cx="48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85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864" y="3024"/>
                    <a:ext cx="0" cy="4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86" name="Line 19"/>
                  <p:cNvSpPr>
                    <a:spLocks noChangeShapeType="1"/>
                  </p:cNvSpPr>
                  <p:nvPr/>
                </p:nvSpPr>
                <p:spPr bwMode="auto">
                  <a:xfrm>
                    <a:off x="1344" y="3024"/>
                    <a:ext cx="0" cy="4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8282" name="Rectangle 20"/>
                <p:cNvSpPr>
                  <a:spLocks noChangeArrowheads="1"/>
                </p:cNvSpPr>
                <p:nvPr/>
              </p:nvSpPr>
              <p:spPr bwMode="auto">
                <a:xfrm>
                  <a:off x="672" y="2496"/>
                  <a:ext cx="384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74981" tIns="37490" rIns="74981" bIns="37490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endParaRPr lang="en-GB" altLang="en-US" sz="16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8283" name="Rectangle 21"/>
                <p:cNvSpPr>
                  <a:spLocks noChangeArrowheads="1"/>
                </p:cNvSpPr>
                <p:nvPr/>
              </p:nvSpPr>
              <p:spPr bwMode="auto">
                <a:xfrm>
                  <a:off x="1152" y="2496"/>
                  <a:ext cx="384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74981" tIns="37490" rIns="74981" bIns="37490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r>
                    <a:rPr lang="en-US" altLang="en-US" sz="1400">
                      <a:solidFill>
                        <a:srgbClr val="000000"/>
                      </a:solidFill>
                      <a:latin typeface="Times New Roman" panose="02020603050405020304" pitchFamily="18" charset="0"/>
                    </a:rPr>
                    <a:t>1910</a:t>
                  </a:r>
                </a:p>
              </p:txBody>
            </p:sp>
          </p:grpSp>
          <p:grpSp>
            <p:nvGrpSpPr>
              <p:cNvPr id="8218" name="Group 22"/>
              <p:cNvGrpSpPr>
                <a:grpSpLocks/>
              </p:cNvGrpSpPr>
              <p:nvPr/>
            </p:nvGrpSpPr>
            <p:grpSpPr bwMode="auto">
              <a:xfrm>
                <a:off x="1008" y="2448"/>
                <a:ext cx="864" cy="192"/>
                <a:chOff x="672" y="2448"/>
                <a:chExt cx="864" cy="192"/>
              </a:xfrm>
            </p:grpSpPr>
            <p:grpSp>
              <p:nvGrpSpPr>
                <p:cNvPr id="8275" name="Group 23"/>
                <p:cNvGrpSpPr>
                  <a:grpSpLocks/>
                </p:cNvGrpSpPr>
                <p:nvPr/>
              </p:nvGrpSpPr>
              <p:grpSpPr bwMode="auto">
                <a:xfrm>
                  <a:off x="864" y="2448"/>
                  <a:ext cx="480" cy="48"/>
                  <a:chOff x="864" y="3024"/>
                  <a:chExt cx="480" cy="48"/>
                </a:xfrm>
              </p:grpSpPr>
              <p:sp>
                <p:nvSpPr>
                  <p:cNvPr id="8278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864" y="3024"/>
                    <a:ext cx="48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79" name="Line 25"/>
                  <p:cNvSpPr>
                    <a:spLocks noChangeShapeType="1"/>
                  </p:cNvSpPr>
                  <p:nvPr/>
                </p:nvSpPr>
                <p:spPr bwMode="auto">
                  <a:xfrm>
                    <a:off x="864" y="3024"/>
                    <a:ext cx="0" cy="4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80" name="Line 26"/>
                  <p:cNvSpPr>
                    <a:spLocks noChangeShapeType="1"/>
                  </p:cNvSpPr>
                  <p:nvPr/>
                </p:nvSpPr>
                <p:spPr bwMode="auto">
                  <a:xfrm>
                    <a:off x="1344" y="3024"/>
                    <a:ext cx="0" cy="4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8276" name="Rectangle 27"/>
                <p:cNvSpPr>
                  <a:spLocks noChangeArrowheads="1"/>
                </p:cNvSpPr>
                <p:nvPr/>
              </p:nvSpPr>
              <p:spPr bwMode="auto">
                <a:xfrm>
                  <a:off x="672" y="2496"/>
                  <a:ext cx="384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74981" tIns="37490" rIns="74981" bIns="37490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GB" altLang="en-US" sz="16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8277" name="Rectangle 28"/>
                <p:cNvSpPr>
                  <a:spLocks noChangeArrowheads="1"/>
                </p:cNvSpPr>
                <p:nvPr/>
              </p:nvSpPr>
              <p:spPr bwMode="auto">
                <a:xfrm>
                  <a:off x="1152" y="2496"/>
                  <a:ext cx="384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74981" tIns="37490" rIns="74981" bIns="37490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r>
                    <a:rPr lang="en-US" altLang="en-US" sz="1400">
                      <a:solidFill>
                        <a:srgbClr val="000000"/>
                      </a:solidFill>
                      <a:latin typeface="Times New Roman" panose="02020603050405020304" pitchFamily="18" charset="0"/>
                    </a:rPr>
                    <a:t>1920</a:t>
                  </a:r>
                </a:p>
              </p:txBody>
            </p:sp>
          </p:grpSp>
          <p:grpSp>
            <p:nvGrpSpPr>
              <p:cNvPr id="8219" name="Group 29"/>
              <p:cNvGrpSpPr>
                <a:grpSpLocks/>
              </p:cNvGrpSpPr>
              <p:nvPr/>
            </p:nvGrpSpPr>
            <p:grpSpPr bwMode="auto">
              <a:xfrm>
                <a:off x="2928" y="2448"/>
                <a:ext cx="864" cy="192"/>
                <a:chOff x="672" y="2448"/>
                <a:chExt cx="864" cy="192"/>
              </a:xfrm>
            </p:grpSpPr>
            <p:grpSp>
              <p:nvGrpSpPr>
                <p:cNvPr id="8269" name="Group 30"/>
                <p:cNvGrpSpPr>
                  <a:grpSpLocks/>
                </p:cNvGrpSpPr>
                <p:nvPr/>
              </p:nvGrpSpPr>
              <p:grpSpPr bwMode="auto">
                <a:xfrm>
                  <a:off x="864" y="2448"/>
                  <a:ext cx="480" cy="48"/>
                  <a:chOff x="864" y="3024"/>
                  <a:chExt cx="480" cy="48"/>
                </a:xfrm>
              </p:grpSpPr>
              <p:sp>
                <p:nvSpPr>
                  <p:cNvPr id="8272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864" y="3024"/>
                    <a:ext cx="48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73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864" y="3024"/>
                    <a:ext cx="0" cy="4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74" name="Line 33"/>
                  <p:cNvSpPr>
                    <a:spLocks noChangeShapeType="1"/>
                  </p:cNvSpPr>
                  <p:nvPr/>
                </p:nvSpPr>
                <p:spPr bwMode="auto">
                  <a:xfrm>
                    <a:off x="1344" y="3024"/>
                    <a:ext cx="0" cy="4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8270" name="Rectangle 34"/>
                <p:cNvSpPr>
                  <a:spLocks noChangeArrowheads="1"/>
                </p:cNvSpPr>
                <p:nvPr/>
              </p:nvSpPr>
              <p:spPr bwMode="auto">
                <a:xfrm>
                  <a:off x="672" y="2496"/>
                  <a:ext cx="384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74981" tIns="37490" rIns="74981" bIns="37490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endParaRPr lang="en-GB" altLang="en-US" sz="16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8271" name="Rectangle 35"/>
                <p:cNvSpPr>
                  <a:spLocks noChangeArrowheads="1"/>
                </p:cNvSpPr>
                <p:nvPr/>
              </p:nvSpPr>
              <p:spPr bwMode="auto">
                <a:xfrm>
                  <a:off x="1152" y="2496"/>
                  <a:ext cx="384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74981" tIns="37490" rIns="74981" bIns="37490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r>
                    <a:rPr lang="en-US" altLang="en-US" sz="1400">
                      <a:solidFill>
                        <a:srgbClr val="000000"/>
                      </a:solidFill>
                      <a:latin typeface="Times New Roman" panose="02020603050405020304" pitchFamily="18" charset="0"/>
                    </a:rPr>
                    <a:t>1960</a:t>
                  </a:r>
                </a:p>
              </p:txBody>
            </p:sp>
          </p:grpSp>
          <p:grpSp>
            <p:nvGrpSpPr>
              <p:cNvPr id="8220" name="Group 36"/>
              <p:cNvGrpSpPr>
                <a:grpSpLocks/>
              </p:cNvGrpSpPr>
              <p:nvPr/>
            </p:nvGrpSpPr>
            <p:grpSpPr bwMode="auto">
              <a:xfrm>
                <a:off x="2448" y="2448"/>
                <a:ext cx="864" cy="192"/>
                <a:chOff x="672" y="2448"/>
                <a:chExt cx="864" cy="192"/>
              </a:xfrm>
            </p:grpSpPr>
            <p:grpSp>
              <p:nvGrpSpPr>
                <p:cNvPr id="8263" name="Group 37"/>
                <p:cNvGrpSpPr>
                  <a:grpSpLocks/>
                </p:cNvGrpSpPr>
                <p:nvPr/>
              </p:nvGrpSpPr>
              <p:grpSpPr bwMode="auto">
                <a:xfrm>
                  <a:off x="864" y="2448"/>
                  <a:ext cx="480" cy="48"/>
                  <a:chOff x="864" y="3024"/>
                  <a:chExt cx="480" cy="48"/>
                </a:xfrm>
              </p:grpSpPr>
              <p:sp>
                <p:nvSpPr>
                  <p:cNvPr id="8266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864" y="3024"/>
                    <a:ext cx="48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67" name="Line 39"/>
                  <p:cNvSpPr>
                    <a:spLocks noChangeShapeType="1"/>
                  </p:cNvSpPr>
                  <p:nvPr/>
                </p:nvSpPr>
                <p:spPr bwMode="auto">
                  <a:xfrm>
                    <a:off x="864" y="3024"/>
                    <a:ext cx="0" cy="4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68" name="Line 40"/>
                  <p:cNvSpPr>
                    <a:spLocks noChangeShapeType="1"/>
                  </p:cNvSpPr>
                  <p:nvPr/>
                </p:nvSpPr>
                <p:spPr bwMode="auto">
                  <a:xfrm>
                    <a:off x="1344" y="3024"/>
                    <a:ext cx="0" cy="4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8264" name="Rectangle 41"/>
                <p:cNvSpPr>
                  <a:spLocks noChangeArrowheads="1"/>
                </p:cNvSpPr>
                <p:nvPr/>
              </p:nvSpPr>
              <p:spPr bwMode="auto">
                <a:xfrm>
                  <a:off x="672" y="2496"/>
                  <a:ext cx="384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74981" tIns="37490" rIns="74981" bIns="37490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endParaRPr lang="en-GB" altLang="en-US" sz="16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8265" name="Rectangle 42"/>
                <p:cNvSpPr>
                  <a:spLocks noChangeArrowheads="1"/>
                </p:cNvSpPr>
                <p:nvPr/>
              </p:nvSpPr>
              <p:spPr bwMode="auto">
                <a:xfrm>
                  <a:off x="1152" y="2496"/>
                  <a:ext cx="384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74981" tIns="37490" rIns="74981" bIns="37490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r>
                    <a:rPr lang="en-US" altLang="en-US" sz="1400">
                      <a:solidFill>
                        <a:srgbClr val="000000"/>
                      </a:solidFill>
                      <a:latin typeface="Times New Roman" panose="02020603050405020304" pitchFamily="18" charset="0"/>
                    </a:rPr>
                    <a:t>1950</a:t>
                  </a:r>
                </a:p>
              </p:txBody>
            </p:sp>
          </p:grpSp>
          <p:grpSp>
            <p:nvGrpSpPr>
              <p:cNvPr id="8221" name="Group 43"/>
              <p:cNvGrpSpPr>
                <a:grpSpLocks/>
              </p:cNvGrpSpPr>
              <p:nvPr/>
            </p:nvGrpSpPr>
            <p:grpSpPr bwMode="auto">
              <a:xfrm>
                <a:off x="1968" y="2448"/>
                <a:ext cx="864" cy="192"/>
                <a:chOff x="672" y="2448"/>
                <a:chExt cx="864" cy="192"/>
              </a:xfrm>
            </p:grpSpPr>
            <p:grpSp>
              <p:nvGrpSpPr>
                <p:cNvPr id="8257" name="Group 44"/>
                <p:cNvGrpSpPr>
                  <a:grpSpLocks/>
                </p:cNvGrpSpPr>
                <p:nvPr/>
              </p:nvGrpSpPr>
              <p:grpSpPr bwMode="auto">
                <a:xfrm>
                  <a:off x="864" y="2448"/>
                  <a:ext cx="480" cy="48"/>
                  <a:chOff x="864" y="3024"/>
                  <a:chExt cx="480" cy="48"/>
                </a:xfrm>
              </p:grpSpPr>
              <p:sp>
                <p:nvSpPr>
                  <p:cNvPr id="8260" name="Line 45"/>
                  <p:cNvSpPr>
                    <a:spLocks noChangeShapeType="1"/>
                  </p:cNvSpPr>
                  <p:nvPr/>
                </p:nvSpPr>
                <p:spPr bwMode="auto">
                  <a:xfrm>
                    <a:off x="864" y="3024"/>
                    <a:ext cx="48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61" name="Line 46"/>
                  <p:cNvSpPr>
                    <a:spLocks noChangeShapeType="1"/>
                  </p:cNvSpPr>
                  <p:nvPr/>
                </p:nvSpPr>
                <p:spPr bwMode="auto">
                  <a:xfrm>
                    <a:off x="864" y="3024"/>
                    <a:ext cx="0" cy="4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62" name="Line 47"/>
                  <p:cNvSpPr>
                    <a:spLocks noChangeShapeType="1"/>
                  </p:cNvSpPr>
                  <p:nvPr/>
                </p:nvSpPr>
                <p:spPr bwMode="auto">
                  <a:xfrm>
                    <a:off x="1344" y="3024"/>
                    <a:ext cx="0" cy="4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8258" name="Rectangle 48"/>
                <p:cNvSpPr>
                  <a:spLocks noChangeArrowheads="1"/>
                </p:cNvSpPr>
                <p:nvPr/>
              </p:nvSpPr>
              <p:spPr bwMode="auto">
                <a:xfrm>
                  <a:off x="672" y="2496"/>
                  <a:ext cx="384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74981" tIns="37490" rIns="74981" bIns="37490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endParaRPr lang="en-GB" altLang="en-US" sz="16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8259" name="Rectangle 49"/>
                <p:cNvSpPr>
                  <a:spLocks noChangeArrowheads="1"/>
                </p:cNvSpPr>
                <p:nvPr/>
              </p:nvSpPr>
              <p:spPr bwMode="auto">
                <a:xfrm>
                  <a:off x="1152" y="2496"/>
                  <a:ext cx="384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74981" tIns="37490" rIns="74981" bIns="37490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r>
                    <a:rPr lang="en-US" altLang="en-US" sz="1400">
                      <a:solidFill>
                        <a:srgbClr val="000000"/>
                      </a:solidFill>
                      <a:latin typeface="Times New Roman" panose="02020603050405020304" pitchFamily="18" charset="0"/>
                    </a:rPr>
                    <a:t>1940</a:t>
                  </a:r>
                </a:p>
              </p:txBody>
            </p:sp>
          </p:grpSp>
          <p:grpSp>
            <p:nvGrpSpPr>
              <p:cNvPr id="8222" name="Group 50"/>
              <p:cNvGrpSpPr>
                <a:grpSpLocks/>
              </p:cNvGrpSpPr>
              <p:nvPr/>
            </p:nvGrpSpPr>
            <p:grpSpPr bwMode="auto">
              <a:xfrm>
                <a:off x="1488" y="2448"/>
                <a:ext cx="864" cy="192"/>
                <a:chOff x="672" y="2448"/>
                <a:chExt cx="864" cy="192"/>
              </a:xfrm>
            </p:grpSpPr>
            <p:grpSp>
              <p:nvGrpSpPr>
                <p:cNvPr id="8251" name="Group 51"/>
                <p:cNvGrpSpPr>
                  <a:grpSpLocks/>
                </p:cNvGrpSpPr>
                <p:nvPr/>
              </p:nvGrpSpPr>
              <p:grpSpPr bwMode="auto">
                <a:xfrm>
                  <a:off x="864" y="2448"/>
                  <a:ext cx="480" cy="48"/>
                  <a:chOff x="864" y="3024"/>
                  <a:chExt cx="480" cy="48"/>
                </a:xfrm>
              </p:grpSpPr>
              <p:sp>
                <p:nvSpPr>
                  <p:cNvPr id="8254" name="Line 52"/>
                  <p:cNvSpPr>
                    <a:spLocks noChangeShapeType="1"/>
                  </p:cNvSpPr>
                  <p:nvPr/>
                </p:nvSpPr>
                <p:spPr bwMode="auto">
                  <a:xfrm>
                    <a:off x="864" y="3024"/>
                    <a:ext cx="48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55" name="Line 53"/>
                  <p:cNvSpPr>
                    <a:spLocks noChangeShapeType="1"/>
                  </p:cNvSpPr>
                  <p:nvPr/>
                </p:nvSpPr>
                <p:spPr bwMode="auto">
                  <a:xfrm>
                    <a:off x="864" y="3024"/>
                    <a:ext cx="0" cy="4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56" name="Line 54"/>
                  <p:cNvSpPr>
                    <a:spLocks noChangeShapeType="1"/>
                  </p:cNvSpPr>
                  <p:nvPr/>
                </p:nvSpPr>
                <p:spPr bwMode="auto">
                  <a:xfrm>
                    <a:off x="1344" y="3024"/>
                    <a:ext cx="0" cy="4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8252" name="Rectangle 55"/>
                <p:cNvSpPr>
                  <a:spLocks noChangeArrowheads="1"/>
                </p:cNvSpPr>
                <p:nvPr/>
              </p:nvSpPr>
              <p:spPr bwMode="auto">
                <a:xfrm>
                  <a:off x="672" y="2496"/>
                  <a:ext cx="384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74981" tIns="37490" rIns="74981" bIns="37490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endParaRPr lang="en-GB" altLang="en-US" sz="16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8253" name="Rectangle 56"/>
                <p:cNvSpPr>
                  <a:spLocks noChangeArrowheads="1"/>
                </p:cNvSpPr>
                <p:nvPr/>
              </p:nvSpPr>
              <p:spPr bwMode="auto">
                <a:xfrm>
                  <a:off x="1152" y="2496"/>
                  <a:ext cx="384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74981" tIns="37490" rIns="74981" bIns="37490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r>
                    <a:rPr lang="en-US" altLang="en-US" sz="1400">
                      <a:solidFill>
                        <a:srgbClr val="000000"/>
                      </a:solidFill>
                      <a:latin typeface="Times New Roman" panose="02020603050405020304" pitchFamily="18" charset="0"/>
                    </a:rPr>
                    <a:t>1930</a:t>
                  </a:r>
                </a:p>
              </p:txBody>
            </p:sp>
          </p:grpSp>
          <p:grpSp>
            <p:nvGrpSpPr>
              <p:cNvPr id="8223" name="Group 57"/>
              <p:cNvGrpSpPr>
                <a:grpSpLocks/>
              </p:cNvGrpSpPr>
              <p:nvPr/>
            </p:nvGrpSpPr>
            <p:grpSpPr bwMode="auto">
              <a:xfrm>
                <a:off x="3408" y="2448"/>
                <a:ext cx="864" cy="192"/>
                <a:chOff x="672" y="2448"/>
                <a:chExt cx="864" cy="192"/>
              </a:xfrm>
            </p:grpSpPr>
            <p:grpSp>
              <p:nvGrpSpPr>
                <p:cNvPr id="8245" name="Group 58"/>
                <p:cNvGrpSpPr>
                  <a:grpSpLocks/>
                </p:cNvGrpSpPr>
                <p:nvPr/>
              </p:nvGrpSpPr>
              <p:grpSpPr bwMode="auto">
                <a:xfrm>
                  <a:off x="864" y="2448"/>
                  <a:ext cx="480" cy="48"/>
                  <a:chOff x="864" y="3024"/>
                  <a:chExt cx="480" cy="48"/>
                </a:xfrm>
              </p:grpSpPr>
              <p:sp>
                <p:nvSpPr>
                  <p:cNvPr id="8248" name="Line 59"/>
                  <p:cNvSpPr>
                    <a:spLocks noChangeShapeType="1"/>
                  </p:cNvSpPr>
                  <p:nvPr/>
                </p:nvSpPr>
                <p:spPr bwMode="auto">
                  <a:xfrm>
                    <a:off x="864" y="3024"/>
                    <a:ext cx="48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49" name="Line 60"/>
                  <p:cNvSpPr>
                    <a:spLocks noChangeShapeType="1"/>
                  </p:cNvSpPr>
                  <p:nvPr/>
                </p:nvSpPr>
                <p:spPr bwMode="auto">
                  <a:xfrm>
                    <a:off x="864" y="3024"/>
                    <a:ext cx="0" cy="4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50" name="Line 61"/>
                  <p:cNvSpPr>
                    <a:spLocks noChangeShapeType="1"/>
                  </p:cNvSpPr>
                  <p:nvPr/>
                </p:nvSpPr>
                <p:spPr bwMode="auto">
                  <a:xfrm>
                    <a:off x="1344" y="3024"/>
                    <a:ext cx="0" cy="4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8246" name="Rectangle 62"/>
                <p:cNvSpPr>
                  <a:spLocks noChangeArrowheads="1"/>
                </p:cNvSpPr>
                <p:nvPr/>
              </p:nvSpPr>
              <p:spPr bwMode="auto">
                <a:xfrm>
                  <a:off x="672" y="2496"/>
                  <a:ext cx="384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74981" tIns="37490" rIns="74981" bIns="37490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endParaRPr lang="en-GB" altLang="en-US" sz="16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8247" name="Rectangle 63"/>
                <p:cNvSpPr>
                  <a:spLocks noChangeArrowheads="1"/>
                </p:cNvSpPr>
                <p:nvPr/>
              </p:nvSpPr>
              <p:spPr bwMode="auto">
                <a:xfrm>
                  <a:off x="1152" y="2496"/>
                  <a:ext cx="384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74981" tIns="37490" rIns="74981" bIns="37490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r>
                    <a:rPr lang="en-US" altLang="en-US" sz="1400">
                      <a:solidFill>
                        <a:srgbClr val="000000"/>
                      </a:solidFill>
                      <a:latin typeface="Times New Roman" panose="02020603050405020304" pitchFamily="18" charset="0"/>
                    </a:rPr>
                    <a:t>1970</a:t>
                  </a:r>
                </a:p>
              </p:txBody>
            </p:sp>
          </p:grpSp>
          <p:grpSp>
            <p:nvGrpSpPr>
              <p:cNvPr id="8224" name="Group 64"/>
              <p:cNvGrpSpPr>
                <a:grpSpLocks/>
              </p:cNvGrpSpPr>
              <p:nvPr/>
            </p:nvGrpSpPr>
            <p:grpSpPr bwMode="auto">
              <a:xfrm>
                <a:off x="4848" y="2448"/>
                <a:ext cx="864" cy="192"/>
                <a:chOff x="672" y="2448"/>
                <a:chExt cx="864" cy="192"/>
              </a:xfrm>
            </p:grpSpPr>
            <p:grpSp>
              <p:nvGrpSpPr>
                <p:cNvPr id="8239" name="Group 65"/>
                <p:cNvGrpSpPr>
                  <a:grpSpLocks/>
                </p:cNvGrpSpPr>
                <p:nvPr/>
              </p:nvGrpSpPr>
              <p:grpSpPr bwMode="auto">
                <a:xfrm>
                  <a:off x="864" y="2448"/>
                  <a:ext cx="480" cy="48"/>
                  <a:chOff x="864" y="3024"/>
                  <a:chExt cx="480" cy="48"/>
                </a:xfrm>
              </p:grpSpPr>
              <p:sp>
                <p:nvSpPr>
                  <p:cNvPr id="8242" name="Line 66"/>
                  <p:cNvSpPr>
                    <a:spLocks noChangeShapeType="1"/>
                  </p:cNvSpPr>
                  <p:nvPr/>
                </p:nvSpPr>
                <p:spPr bwMode="auto">
                  <a:xfrm>
                    <a:off x="864" y="3024"/>
                    <a:ext cx="48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43" name="Line 67"/>
                  <p:cNvSpPr>
                    <a:spLocks noChangeShapeType="1"/>
                  </p:cNvSpPr>
                  <p:nvPr/>
                </p:nvSpPr>
                <p:spPr bwMode="auto">
                  <a:xfrm>
                    <a:off x="864" y="3024"/>
                    <a:ext cx="0" cy="4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44" name="Line 68"/>
                  <p:cNvSpPr>
                    <a:spLocks noChangeShapeType="1"/>
                  </p:cNvSpPr>
                  <p:nvPr/>
                </p:nvSpPr>
                <p:spPr bwMode="auto">
                  <a:xfrm>
                    <a:off x="1344" y="3024"/>
                    <a:ext cx="0" cy="4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8240" name="Rectangle 69"/>
                <p:cNvSpPr>
                  <a:spLocks noChangeArrowheads="1"/>
                </p:cNvSpPr>
                <p:nvPr/>
              </p:nvSpPr>
              <p:spPr bwMode="auto">
                <a:xfrm>
                  <a:off x="672" y="2496"/>
                  <a:ext cx="384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74981" tIns="37490" rIns="74981" bIns="37490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endParaRPr lang="en-GB" altLang="en-US" sz="16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8241" name="Rectangle 70"/>
                <p:cNvSpPr>
                  <a:spLocks noChangeArrowheads="1"/>
                </p:cNvSpPr>
                <p:nvPr/>
              </p:nvSpPr>
              <p:spPr bwMode="auto">
                <a:xfrm>
                  <a:off x="1152" y="2496"/>
                  <a:ext cx="384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74981" tIns="37490" rIns="74981" bIns="37490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r>
                    <a:rPr lang="en-US" altLang="en-US" sz="1400">
                      <a:solidFill>
                        <a:srgbClr val="000000"/>
                      </a:solidFill>
                      <a:latin typeface="Times New Roman" panose="02020603050405020304" pitchFamily="18" charset="0"/>
                    </a:rPr>
                    <a:t>2000</a:t>
                  </a:r>
                </a:p>
              </p:txBody>
            </p:sp>
          </p:grpSp>
          <p:grpSp>
            <p:nvGrpSpPr>
              <p:cNvPr id="8225" name="Group 71"/>
              <p:cNvGrpSpPr>
                <a:grpSpLocks/>
              </p:cNvGrpSpPr>
              <p:nvPr/>
            </p:nvGrpSpPr>
            <p:grpSpPr bwMode="auto">
              <a:xfrm>
                <a:off x="4368" y="2448"/>
                <a:ext cx="864" cy="192"/>
                <a:chOff x="672" y="2448"/>
                <a:chExt cx="864" cy="192"/>
              </a:xfrm>
            </p:grpSpPr>
            <p:grpSp>
              <p:nvGrpSpPr>
                <p:cNvPr id="8233" name="Group 72"/>
                <p:cNvGrpSpPr>
                  <a:grpSpLocks/>
                </p:cNvGrpSpPr>
                <p:nvPr/>
              </p:nvGrpSpPr>
              <p:grpSpPr bwMode="auto">
                <a:xfrm>
                  <a:off x="864" y="2448"/>
                  <a:ext cx="480" cy="48"/>
                  <a:chOff x="864" y="3024"/>
                  <a:chExt cx="480" cy="48"/>
                </a:xfrm>
              </p:grpSpPr>
              <p:sp>
                <p:nvSpPr>
                  <p:cNvPr id="8236" name="Line 73"/>
                  <p:cNvSpPr>
                    <a:spLocks noChangeShapeType="1"/>
                  </p:cNvSpPr>
                  <p:nvPr/>
                </p:nvSpPr>
                <p:spPr bwMode="auto">
                  <a:xfrm>
                    <a:off x="864" y="3024"/>
                    <a:ext cx="48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37" name="Line 74"/>
                  <p:cNvSpPr>
                    <a:spLocks noChangeShapeType="1"/>
                  </p:cNvSpPr>
                  <p:nvPr/>
                </p:nvSpPr>
                <p:spPr bwMode="auto">
                  <a:xfrm>
                    <a:off x="864" y="3024"/>
                    <a:ext cx="0" cy="4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38" name="Line 75"/>
                  <p:cNvSpPr>
                    <a:spLocks noChangeShapeType="1"/>
                  </p:cNvSpPr>
                  <p:nvPr/>
                </p:nvSpPr>
                <p:spPr bwMode="auto">
                  <a:xfrm>
                    <a:off x="1344" y="3024"/>
                    <a:ext cx="0" cy="4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8234" name="Rectangle 76"/>
                <p:cNvSpPr>
                  <a:spLocks noChangeArrowheads="1"/>
                </p:cNvSpPr>
                <p:nvPr/>
              </p:nvSpPr>
              <p:spPr bwMode="auto">
                <a:xfrm>
                  <a:off x="672" y="2496"/>
                  <a:ext cx="384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74981" tIns="37490" rIns="74981" bIns="37490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endParaRPr lang="en-GB" altLang="en-US" sz="16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8235" name="Rectangle 77"/>
                <p:cNvSpPr>
                  <a:spLocks noChangeArrowheads="1"/>
                </p:cNvSpPr>
                <p:nvPr/>
              </p:nvSpPr>
              <p:spPr bwMode="auto">
                <a:xfrm>
                  <a:off x="1152" y="2496"/>
                  <a:ext cx="384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74981" tIns="37490" rIns="74981" bIns="37490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r>
                    <a:rPr lang="en-US" altLang="en-US" sz="1400">
                      <a:solidFill>
                        <a:srgbClr val="000000"/>
                      </a:solidFill>
                      <a:latin typeface="Times New Roman" panose="02020603050405020304" pitchFamily="18" charset="0"/>
                    </a:rPr>
                    <a:t>1990</a:t>
                  </a:r>
                </a:p>
              </p:txBody>
            </p:sp>
          </p:grpSp>
          <p:grpSp>
            <p:nvGrpSpPr>
              <p:cNvPr id="8226" name="Group 78"/>
              <p:cNvGrpSpPr>
                <a:grpSpLocks/>
              </p:cNvGrpSpPr>
              <p:nvPr/>
            </p:nvGrpSpPr>
            <p:grpSpPr bwMode="auto">
              <a:xfrm>
                <a:off x="3888" y="2448"/>
                <a:ext cx="864" cy="192"/>
                <a:chOff x="672" y="2448"/>
                <a:chExt cx="864" cy="192"/>
              </a:xfrm>
            </p:grpSpPr>
            <p:grpSp>
              <p:nvGrpSpPr>
                <p:cNvPr id="8227" name="Group 79"/>
                <p:cNvGrpSpPr>
                  <a:grpSpLocks/>
                </p:cNvGrpSpPr>
                <p:nvPr/>
              </p:nvGrpSpPr>
              <p:grpSpPr bwMode="auto">
                <a:xfrm>
                  <a:off x="864" y="2448"/>
                  <a:ext cx="480" cy="48"/>
                  <a:chOff x="864" y="3024"/>
                  <a:chExt cx="480" cy="48"/>
                </a:xfrm>
              </p:grpSpPr>
              <p:sp>
                <p:nvSpPr>
                  <p:cNvPr id="8230" name="Line 80"/>
                  <p:cNvSpPr>
                    <a:spLocks noChangeShapeType="1"/>
                  </p:cNvSpPr>
                  <p:nvPr/>
                </p:nvSpPr>
                <p:spPr bwMode="auto">
                  <a:xfrm>
                    <a:off x="864" y="3024"/>
                    <a:ext cx="48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31" name="Line 81"/>
                  <p:cNvSpPr>
                    <a:spLocks noChangeShapeType="1"/>
                  </p:cNvSpPr>
                  <p:nvPr/>
                </p:nvSpPr>
                <p:spPr bwMode="auto">
                  <a:xfrm>
                    <a:off x="864" y="3024"/>
                    <a:ext cx="0" cy="4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32" name="Line 82"/>
                  <p:cNvSpPr>
                    <a:spLocks noChangeShapeType="1"/>
                  </p:cNvSpPr>
                  <p:nvPr/>
                </p:nvSpPr>
                <p:spPr bwMode="auto">
                  <a:xfrm>
                    <a:off x="1344" y="3024"/>
                    <a:ext cx="0" cy="4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8228" name="Rectangle 83"/>
                <p:cNvSpPr>
                  <a:spLocks noChangeArrowheads="1"/>
                </p:cNvSpPr>
                <p:nvPr/>
              </p:nvSpPr>
              <p:spPr bwMode="auto">
                <a:xfrm>
                  <a:off x="672" y="2496"/>
                  <a:ext cx="384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74981" tIns="37490" rIns="74981" bIns="37490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endParaRPr lang="en-GB" altLang="en-US" sz="16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8229" name="Rectangle 84"/>
                <p:cNvSpPr>
                  <a:spLocks noChangeArrowheads="1"/>
                </p:cNvSpPr>
                <p:nvPr/>
              </p:nvSpPr>
              <p:spPr bwMode="auto">
                <a:xfrm>
                  <a:off x="1152" y="2496"/>
                  <a:ext cx="384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74981" tIns="37490" rIns="74981" bIns="37490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r>
                    <a:rPr lang="en-US" altLang="en-US" sz="1400">
                      <a:solidFill>
                        <a:srgbClr val="000000"/>
                      </a:solidFill>
                      <a:latin typeface="Times New Roman" panose="02020603050405020304" pitchFamily="18" charset="0"/>
                    </a:rPr>
                    <a:t>1980</a:t>
                  </a:r>
                </a:p>
              </p:txBody>
            </p:sp>
          </p:grpSp>
        </p:grpSp>
        <p:sp>
          <p:nvSpPr>
            <p:cNvPr id="8199" name="AutoShape 85"/>
            <p:cNvSpPr>
              <a:spLocks noChangeArrowheads="1"/>
            </p:cNvSpPr>
            <p:nvPr/>
          </p:nvSpPr>
          <p:spPr bwMode="auto">
            <a:xfrm>
              <a:off x="649" y="2563"/>
              <a:ext cx="2221" cy="282"/>
            </a:xfrm>
            <a:prstGeom prst="rightArrow">
              <a:avLst>
                <a:gd name="adj1" fmla="val 88537"/>
                <a:gd name="adj2" fmla="val 98449"/>
              </a:avLst>
            </a:prstGeom>
            <a:solidFill>
              <a:srgbClr val="790015"/>
            </a:solidFill>
            <a:ln>
              <a:noFill/>
            </a:ln>
            <a:effectLst>
              <a:prstShdw prst="shdw17" dist="17961" dir="2700000">
                <a:srgbClr val="49000D"/>
              </a:prst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4981" tIns="37490" rIns="74981" bIns="3749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600">
                  <a:solidFill>
                    <a:srgbClr val="000000"/>
                  </a:solidFill>
                  <a:latin typeface="Times New Roman" panose="02020603050405020304" pitchFamily="18" charset="0"/>
                </a:rPr>
                <a:t>Teoria e menaxhmentit shkencor</a:t>
              </a:r>
            </a:p>
          </p:txBody>
        </p:sp>
        <p:sp>
          <p:nvSpPr>
            <p:cNvPr id="100438" name="AutoShape 86"/>
            <p:cNvSpPr>
              <a:spLocks noChangeArrowheads="1"/>
            </p:cNvSpPr>
            <p:nvPr/>
          </p:nvSpPr>
          <p:spPr bwMode="auto">
            <a:xfrm>
              <a:off x="840" y="2210"/>
              <a:ext cx="3617" cy="283"/>
            </a:xfrm>
            <a:prstGeom prst="rightArrow">
              <a:avLst>
                <a:gd name="adj1" fmla="val 88537"/>
                <a:gd name="adj2" fmla="val 117691"/>
              </a:avLst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lIns="74981" tIns="37490" rIns="74981" bIns="37490" anchor="ctr"/>
            <a:lstStyle/>
            <a:p>
              <a:pPr algn="ctr" eaLnBrk="0" hangingPunct="0">
                <a:defRPr/>
              </a:pPr>
              <a:r>
                <a:rPr lang="en-US">
                  <a:solidFill>
                    <a:srgbClr val="000000"/>
                  </a:solidFill>
                  <a:latin typeface="Times New Roman" pitchFamily="18" charset="0"/>
                </a:rPr>
                <a:t>Teoria e menaxhmentit administrativ</a:t>
              </a:r>
            </a:p>
          </p:txBody>
        </p:sp>
        <p:sp>
          <p:nvSpPr>
            <p:cNvPr id="8201" name="AutoShape 87"/>
            <p:cNvSpPr>
              <a:spLocks noChangeArrowheads="1"/>
            </p:cNvSpPr>
            <p:nvPr/>
          </p:nvSpPr>
          <p:spPr bwMode="auto">
            <a:xfrm>
              <a:off x="1601" y="1858"/>
              <a:ext cx="3047" cy="282"/>
            </a:xfrm>
            <a:prstGeom prst="rightArrow">
              <a:avLst>
                <a:gd name="adj1" fmla="val 87500"/>
                <a:gd name="adj2" fmla="val 111151"/>
              </a:avLst>
            </a:prstGeom>
            <a:solidFill>
              <a:srgbClr val="618FFD"/>
            </a:solidFill>
            <a:ln>
              <a:noFill/>
            </a:ln>
            <a:effectLst>
              <a:prstShdw prst="shdw17" dist="17961" dir="2700000">
                <a:srgbClr val="3A5698"/>
              </a:prst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4981" tIns="37490" rIns="74981" bIns="3749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6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Teoria bihejvioriste e menaxhmentit</a:t>
              </a:r>
            </a:p>
          </p:txBody>
        </p:sp>
        <p:sp>
          <p:nvSpPr>
            <p:cNvPr id="8202" name="AutoShape 88"/>
            <p:cNvSpPr>
              <a:spLocks noChangeArrowheads="1"/>
            </p:cNvSpPr>
            <p:nvPr/>
          </p:nvSpPr>
          <p:spPr bwMode="auto">
            <a:xfrm>
              <a:off x="2489" y="1505"/>
              <a:ext cx="2412" cy="283"/>
            </a:xfrm>
            <a:prstGeom prst="rightArrow">
              <a:avLst>
                <a:gd name="adj1" fmla="val 88537"/>
                <a:gd name="adj2" fmla="val 106537"/>
              </a:avLst>
            </a:prstGeom>
            <a:solidFill>
              <a:srgbClr val="006B61"/>
            </a:solidFill>
            <a:ln>
              <a:noFill/>
            </a:ln>
            <a:effectLst>
              <a:prstShdw prst="shdw17" dist="17961" dir="2700000">
                <a:srgbClr val="00403A"/>
              </a:prst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4981" tIns="37490" rIns="74981" bIns="3749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 sz="16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  <a:p>
              <a:pPr algn="ctr"/>
              <a:r>
                <a:rPr lang="en-US" altLang="en-US" sz="16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Teoria shkencore e menaxhmentit</a:t>
              </a:r>
            </a:p>
            <a:p>
              <a:endParaRPr lang="en-US" altLang="en-US" sz="1600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8203" name="AutoShape 89"/>
            <p:cNvSpPr>
              <a:spLocks noChangeArrowheads="1"/>
            </p:cNvSpPr>
            <p:nvPr/>
          </p:nvSpPr>
          <p:spPr bwMode="auto">
            <a:xfrm>
              <a:off x="2997" y="1153"/>
              <a:ext cx="2287" cy="282"/>
            </a:xfrm>
            <a:prstGeom prst="rightArrow">
              <a:avLst>
                <a:gd name="adj1" fmla="val 88333"/>
                <a:gd name="adj2" fmla="val 113389"/>
              </a:avLst>
            </a:prstGeom>
            <a:solidFill>
              <a:srgbClr val="BBE0E3"/>
            </a:solidFill>
            <a:ln>
              <a:noFill/>
            </a:ln>
            <a:effectLst>
              <a:prstShdw prst="shdw17" dist="17961" dir="2700000">
                <a:srgbClr val="708688"/>
              </a:prst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4981" tIns="37490" rIns="74981" bIns="3749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6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Teoria e rrethinës organizacionale</a:t>
              </a:r>
            </a:p>
          </p:txBody>
        </p:sp>
        <p:sp>
          <p:nvSpPr>
            <p:cNvPr id="8204" name="Line 90"/>
            <p:cNvSpPr>
              <a:spLocks noChangeShapeType="1"/>
            </p:cNvSpPr>
            <p:nvPr/>
          </p:nvSpPr>
          <p:spPr bwMode="auto">
            <a:xfrm flipV="1">
              <a:off x="489" y="941"/>
              <a:ext cx="0" cy="2610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5" name="Line 91"/>
            <p:cNvSpPr>
              <a:spLocks noChangeShapeType="1"/>
            </p:cNvSpPr>
            <p:nvPr/>
          </p:nvSpPr>
          <p:spPr bwMode="auto">
            <a:xfrm>
              <a:off x="649" y="2563"/>
              <a:ext cx="191" cy="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6" name="Line 92"/>
            <p:cNvSpPr>
              <a:spLocks noChangeShapeType="1"/>
            </p:cNvSpPr>
            <p:nvPr/>
          </p:nvSpPr>
          <p:spPr bwMode="auto">
            <a:xfrm flipV="1">
              <a:off x="840" y="2210"/>
              <a:ext cx="0" cy="353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7" name="Line 93"/>
            <p:cNvSpPr>
              <a:spLocks noChangeShapeType="1"/>
            </p:cNvSpPr>
            <p:nvPr/>
          </p:nvSpPr>
          <p:spPr bwMode="auto">
            <a:xfrm>
              <a:off x="840" y="2210"/>
              <a:ext cx="761" cy="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8" name="Line 94"/>
            <p:cNvSpPr>
              <a:spLocks noChangeShapeType="1"/>
            </p:cNvSpPr>
            <p:nvPr/>
          </p:nvSpPr>
          <p:spPr bwMode="auto">
            <a:xfrm flipV="1">
              <a:off x="1601" y="1858"/>
              <a:ext cx="0" cy="352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9" name="Line 95"/>
            <p:cNvSpPr>
              <a:spLocks noChangeShapeType="1"/>
            </p:cNvSpPr>
            <p:nvPr/>
          </p:nvSpPr>
          <p:spPr bwMode="auto">
            <a:xfrm>
              <a:off x="1601" y="1858"/>
              <a:ext cx="888" cy="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0" name="Line 96"/>
            <p:cNvSpPr>
              <a:spLocks noChangeShapeType="1"/>
            </p:cNvSpPr>
            <p:nvPr/>
          </p:nvSpPr>
          <p:spPr bwMode="auto">
            <a:xfrm flipV="1">
              <a:off x="2489" y="1505"/>
              <a:ext cx="0" cy="353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1" name="Line 97"/>
            <p:cNvSpPr>
              <a:spLocks noChangeShapeType="1"/>
            </p:cNvSpPr>
            <p:nvPr/>
          </p:nvSpPr>
          <p:spPr bwMode="auto">
            <a:xfrm>
              <a:off x="2489" y="1505"/>
              <a:ext cx="508" cy="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2" name="Line 98"/>
            <p:cNvSpPr>
              <a:spLocks noChangeShapeType="1"/>
            </p:cNvSpPr>
            <p:nvPr/>
          </p:nvSpPr>
          <p:spPr bwMode="auto">
            <a:xfrm flipV="1">
              <a:off x="2997" y="1153"/>
              <a:ext cx="0" cy="352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3" name="Line 99"/>
            <p:cNvSpPr>
              <a:spLocks noChangeShapeType="1"/>
            </p:cNvSpPr>
            <p:nvPr/>
          </p:nvSpPr>
          <p:spPr bwMode="auto">
            <a:xfrm>
              <a:off x="2997" y="1153"/>
              <a:ext cx="1805" cy="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4" name="Rectangle 100"/>
            <p:cNvSpPr>
              <a:spLocks noChangeArrowheads="1"/>
            </p:cNvSpPr>
            <p:nvPr/>
          </p:nvSpPr>
          <p:spPr bwMode="auto">
            <a:xfrm>
              <a:off x="1482" y="3617"/>
              <a:ext cx="3224" cy="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4981" tIns="37490" rIns="74981" bIns="3749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6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Evolucioni i  teorive të menaxhmentit</a:t>
              </a:r>
            </a:p>
          </p:txBody>
        </p:sp>
        <p:sp>
          <p:nvSpPr>
            <p:cNvPr id="8215" name="Line 101"/>
            <p:cNvSpPr>
              <a:spLocks noChangeShapeType="1"/>
            </p:cNvSpPr>
            <p:nvPr/>
          </p:nvSpPr>
          <p:spPr bwMode="auto">
            <a:xfrm flipV="1">
              <a:off x="648" y="2563"/>
              <a:ext cx="0" cy="282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83273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/>
              <a:t>Класични теории</a:t>
            </a:r>
            <a:endParaRPr lang="en-US" dirty="0"/>
          </a:p>
        </p:txBody>
      </p:sp>
      <p:sp>
        <p:nvSpPr>
          <p:cNvPr id="4" name="Freeform 290"/>
          <p:cNvSpPr>
            <a:spLocks/>
          </p:cNvSpPr>
          <p:nvPr/>
        </p:nvSpPr>
        <p:spPr bwMode="gray">
          <a:xfrm>
            <a:off x="452438" y="2189163"/>
            <a:ext cx="8239125" cy="3648075"/>
          </a:xfrm>
          <a:custGeom>
            <a:avLst/>
            <a:gdLst/>
            <a:ahLst/>
            <a:cxnLst>
              <a:cxn ang="0">
                <a:pos x="496" y="157"/>
              </a:cxn>
              <a:cxn ang="0">
                <a:pos x="0" y="0"/>
              </a:cxn>
              <a:cxn ang="0">
                <a:pos x="231" y="124"/>
              </a:cxn>
              <a:cxn ang="0">
                <a:pos x="4282" y="2025"/>
              </a:cxn>
              <a:cxn ang="0">
                <a:pos x="3974" y="2298"/>
              </a:cxn>
              <a:cxn ang="0">
                <a:pos x="5190" y="2065"/>
              </a:cxn>
              <a:cxn ang="0">
                <a:pos x="5039" y="1268"/>
              </a:cxn>
              <a:cxn ang="0">
                <a:pos x="4748" y="1507"/>
              </a:cxn>
              <a:cxn ang="0">
                <a:pos x="496" y="157"/>
              </a:cxn>
            </a:cxnLst>
            <a:rect l="0" t="0" r="r" b="b"/>
            <a:pathLst>
              <a:path w="5190" h="2298">
                <a:moveTo>
                  <a:pt x="496" y="157"/>
                </a:moveTo>
                <a:lnTo>
                  <a:pt x="0" y="0"/>
                </a:lnTo>
                <a:lnTo>
                  <a:pt x="231" y="124"/>
                </a:lnTo>
                <a:lnTo>
                  <a:pt x="4282" y="2025"/>
                </a:lnTo>
                <a:lnTo>
                  <a:pt x="3974" y="2298"/>
                </a:lnTo>
                <a:lnTo>
                  <a:pt x="5190" y="2065"/>
                </a:lnTo>
                <a:lnTo>
                  <a:pt x="5039" y="1268"/>
                </a:lnTo>
                <a:lnTo>
                  <a:pt x="4748" y="1507"/>
                </a:lnTo>
                <a:lnTo>
                  <a:pt x="496" y="157"/>
                </a:lnTo>
                <a:close/>
              </a:path>
            </a:pathLst>
          </a:custGeom>
          <a:gradFill rotWithShape="1">
            <a:gsLst>
              <a:gs pos="0">
                <a:schemeClr val="hlink">
                  <a:gamma/>
                  <a:shade val="40000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0000"/>
                  <a:invGamma/>
                </a:schemeClr>
              </a:gs>
            </a:gsLst>
            <a:lin ang="2700000" scaled="1"/>
          </a:gra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AutoShape 293"/>
          <p:cNvSpPr>
            <a:spLocks noChangeArrowheads="1"/>
          </p:cNvSpPr>
          <p:nvPr/>
        </p:nvSpPr>
        <p:spPr bwMode="gray">
          <a:xfrm>
            <a:off x="3757613" y="3298825"/>
            <a:ext cx="400050" cy="342900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rgbClr val="008000"/>
              </a:gs>
              <a:gs pos="50000">
                <a:srgbClr val="008000">
                  <a:gamma/>
                  <a:tint val="35686"/>
                  <a:invGamma/>
                </a:srgbClr>
              </a:gs>
              <a:gs pos="100000">
                <a:srgbClr val="008000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AutoShape 294"/>
          <p:cNvSpPr>
            <a:spLocks noChangeArrowheads="1"/>
          </p:cNvSpPr>
          <p:nvPr/>
        </p:nvSpPr>
        <p:spPr bwMode="gray">
          <a:xfrm>
            <a:off x="6397625" y="4030663"/>
            <a:ext cx="630238" cy="760412"/>
          </a:xfrm>
          <a:prstGeom prst="can">
            <a:avLst>
              <a:gd name="adj" fmla="val 21411"/>
            </a:avLst>
          </a:prstGeom>
          <a:gradFill rotWithShape="1">
            <a:gsLst>
              <a:gs pos="0">
                <a:srgbClr val="008000"/>
              </a:gs>
              <a:gs pos="50000">
                <a:srgbClr val="008000">
                  <a:gamma/>
                  <a:tint val="35686"/>
                  <a:invGamma/>
                </a:srgbClr>
              </a:gs>
              <a:gs pos="100000">
                <a:srgbClr val="008000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AutoShape 295"/>
          <p:cNvSpPr>
            <a:spLocks noChangeArrowheads="1"/>
          </p:cNvSpPr>
          <p:nvPr/>
        </p:nvSpPr>
        <p:spPr bwMode="gray">
          <a:xfrm>
            <a:off x="5046663" y="3724275"/>
            <a:ext cx="495300" cy="476250"/>
          </a:xfrm>
          <a:prstGeom prst="can">
            <a:avLst>
              <a:gd name="adj" fmla="val 21667"/>
            </a:avLst>
          </a:prstGeom>
          <a:gradFill rotWithShape="1">
            <a:gsLst>
              <a:gs pos="0">
                <a:srgbClr val="008000"/>
              </a:gs>
              <a:gs pos="50000">
                <a:srgbClr val="008000">
                  <a:gamma/>
                  <a:tint val="35686"/>
                  <a:invGamma/>
                </a:srgbClr>
              </a:gs>
              <a:gs pos="100000">
                <a:srgbClr val="008000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Text Box 301"/>
          <p:cNvSpPr txBox="1">
            <a:spLocks noChangeArrowheads="1"/>
          </p:cNvSpPr>
          <p:nvPr/>
        </p:nvSpPr>
        <p:spPr bwMode="gray">
          <a:xfrm>
            <a:off x="50800" y="2960688"/>
            <a:ext cx="257492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mk-MK" sz="1400" b="1" dirty="0" smtClean="0"/>
              <a:t>Емпириска теорија</a:t>
            </a:r>
            <a:endParaRPr lang="en-US" sz="1400" b="1" dirty="0"/>
          </a:p>
        </p:txBody>
      </p:sp>
      <p:sp>
        <p:nvSpPr>
          <p:cNvPr id="16" name="Text Box 302"/>
          <p:cNvSpPr txBox="1">
            <a:spLocks noChangeArrowheads="1"/>
          </p:cNvSpPr>
          <p:nvPr/>
        </p:nvSpPr>
        <p:spPr bwMode="gray">
          <a:xfrm>
            <a:off x="152400" y="3506788"/>
            <a:ext cx="3243263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mk-MK" sz="1400" b="1" dirty="0" smtClean="0"/>
              <a:t>Менаџмент на формализам</a:t>
            </a:r>
            <a:endParaRPr lang="en-US" sz="1400" b="1" dirty="0"/>
          </a:p>
        </p:txBody>
      </p:sp>
      <p:sp>
        <p:nvSpPr>
          <p:cNvPr id="17" name="Text Box 303"/>
          <p:cNvSpPr txBox="1">
            <a:spLocks noChangeArrowheads="1"/>
          </p:cNvSpPr>
          <p:nvPr/>
        </p:nvSpPr>
        <p:spPr bwMode="gray">
          <a:xfrm>
            <a:off x="762000" y="4138613"/>
            <a:ext cx="3686175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mk-MK" sz="1400" b="1" dirty="0" smtClean="0"/>
              <a:t>Бирократска организација</a:t>
            </a:r>
            <a:endParaRPr lang="en-US" sz="1400" b="1" dirty="0"/>
          </a:p>
        </p:txBody>
      </p:sp>
      <p:sp>
        <p:nvSpPr>
          <p:cNvPr id="18" name="Text Box 304"/>
          <p:cNvSpPr txBox="1">
            <a:spLocks noChangeArrowheads="1"/>
          </p:cNvSpPr>
          <p:nvPr/>
        </p:nvSpPr>
        <p:spPr bwMode="gray">
          <a:xfrm>
            <a:off x="3067050" y="4768850"/>
            <a:ext cx="273367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mk-MK" sz="1400" b="1" dirty="0" smtClean="0"/>
              <a:t>Процесен менаџмент</a:t>
            </a:r>
            <a:endParaRPr lang="en-US" sz="1400" b="1" dirty="0"/>
          </a:p>
        </p:txBody>
      </p:sp>
      <p:sp>
        <p:nvSpPr>
          <p:cNvPr id="19" name="Text Box 305"/>
          <p:cNvSpPr txBox="1">
            <a:spLocks noChangeArrowheads="1"/>
          </p:cNvSpPr>
          <p:nvPr/>
        </p:nvSpPr>
        <p:spPr bwMode="gray">
          <a:xfrm>
            <a:off x="4111625" y="5497513"/>
            <a:ext cx="273367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mk-MK" sz="1400" b="1" dirty="0" smtClean="0"/>
              <a:t>Научен менаџмент</a:t>
            </a:r>
            <a:endParaRPr lang="en-US" sz="1400" b="1" dirty="0"/>
          </a:p>
        </p:txBody>
      </p:sp>
      <p:cxnSp>
        <p:nvCxnSpPr>
          <p:cNvPr id="22" name="AutoShape 308"/>
          <p:cNvCxnSpPr>
            <a:cxnSpLocks noChangeShapeType="1"/>
            <a:stCxn id="7" idx="3"/>
            <a:endCxn id="17" idx="0"/>
          </p:cNvCxnSpPr>
          <p:nvPr/>
        </p:nvCxnSpPr>
        <p:spPr bwMode="gray">
          <a:xfrm rot="5400000">
            <a:off x="3032919" y="3213894"/>
            <a:ext cx="496888" cy="135255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1C1C1C"/>
            </a:solidFill>
            <a:miter lim="800000"/>
            <a:headEnd/>
            <a:tailEnd/>
          </a:ln>
          <a:effectLst/>
        </p:spPr>
      </p:cxnSp>
      <p:cxnSp>
        <p:nvCxnSpPr>
          <p:cNvPr id="23" name="AutoShape 309"/>
          <p:cNvCxnSpPr>
            <a:cxnSpLocks noChangeShapeType="1"/>
            <a:stCxn id="9" idx="3"/>
            <a:endCxn id="18" idx="0"/>
          </p:cNvCxnSpPr>
          <p:nvPr/>
        </p:nvCxnSpPr>
        <p:spPr bwMode="gray">
          <a:xfrm rot="5400000">
            <a:off x="4579938" y="4054475"/>
            <a:ext cx="568325" cy="86042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1C1C1C"/>
            </a:solidFill>
            <a:miter lim="800000"/>
            <a:headEnd/>
            <a:tailEnd/>
          </a:ln>
          <a:effectLst/>
        </p:spPr>
      </p:cxnSp>
      <p:cxnSp>
        <p:nvCxnSpPr>
          <p:cNvPr id="24" name="AutoShape 310"/>
          <p:cNvCxnSpPr>
            <a:cxnSpLocks noChangeShapeType="1"/>
            <a:stCxn id="8" idx="3"/>
            <a:endCxn id="19" idx="0"/>
          </p:cNvCxnSpPr>
          <p:nvPr/>
        </p:nvCxnSpPr>
        <p:spPr bwMode="gray">
          <a:xfrm rot="5400000">
            <a:off x="5742782" y="4526756"/>
            <a:ext cx="706438" cy="1235075"/>
          </a:xfrm>
          <a:prstGeom prst="bentConnector3">
            <a:avLst>
              <a:gd name="adj1" fmla="val 49889"/>
            </a:avLst>
          </a:prstGeom>
          <a:noFill/>
          <a:ln w="9525">
            <a:solidFill>
              <a:srgbClr val="1C1C1C"/>
            </a:solidFill>
            <a:miter lim="800000"/>
            <a:headEnd/>
            <a:tailEnd/>
          </a:ln>
          <a:effectLst/>
        </p:spPr>
      </p:cxnSp>
      <p:sp>
        <p:nvSpPr>
          <p:cNvPr id="25" name="AutoShape 311"/>
          <p:cNvSpPr>
            <a:spLocks noChangeArrowheads="1"/>
          </p:cNvSpPr>
          <p:nvPr/>
        </p:nvSpPr>
        <p:spPr bwMode="gray">
          <a:xfrm>
            <a:off x="6397625" y="2239963"/>
            <a:ext cx="630238" cy="1927225"/>
          </a:xfrm>
          <a:prstGeom prst="can">
            <a:avLst>
              <a:gd name="adj" fmla="val 27960"/>
            </a:avLst>
          </a:prstGeom>
          <a:gradFill rotWithShape="1">
            <a:gsLst>
              <a:gs pos="0">
                <a:schemeClr val="folHlink"/>
              </a:gs>
              <a:gs pos="50000">
                <a:schemeClr val="folHlink">
                  <a:gamma/>
                  <a:tint val="35686"/>
                  <a:invGamma/>
                </a:schemeClr>
              </a:gs>
              <a:gs pos="100000">
                <a:schemeClr val="folHlink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AutoShape 312"/>
          <p:cNvSpPr>
            <a:spLocks noChangeArrowheads="1"/>
          </p:cNvSpPr>
          <p:nvPr/>
        </p:nvSpPr>
        <p:spPr bwMode="gray">
          <a:xfrm>
            <a:off x="5046663" y="2236788"/>
            <a:ext cx="495300" cy="1597025"/>
          </a:xfrm>
          <a:prstGeom prst="can">
            <a:avLst>
              <a:gd name="adj" fmla="val 27452"/>
            </a:avLst>
          </a:prstGeom>
          <a:gradFill rotWithShape="1">
            <a:gsLst>
              <a:gs pos="0">
                <a:schemeClr val="folHlink"/>
              </a:gs>
              <a:gs pos="50000">
                <a:schemeClr val="folHlink">
                  <a:gamma/>
                  <a:tint val="35686"/>
                  <a:invGamma/>
                </a:schemeClr>
              </a:gs>
              <a:gs pos="100000">
                <a:schemeClr val="folHlink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AutoShape 313"/>
          <p:cNvSpPr>
            <a:spLocks noChangeArrowheads="1"/>
          </p:cNvSpPr>
          <p:nvPr/>
        </p:nvSpPr>
        <p:spPr bwMode="gray">
          <a:xfrm>
            <a:off x="3757613" y="2233613"/>
            <a:ext cx="400050" cy="1169987"/>
          </a:xfrm>
          <a:prstGeom prst="can">
            <a:avLst>
              <a:gd name="adj" fmla="val 28244"/>
            </a:avLst>
          </a:prstGeom>
          <a:gradFill rotWithShape="1">
            <a:gsLst>
              <a:gs pos="0">
                <a:schemeClr val="folHlink"/>
              </a:gs>
              <a:gs pos="50000">
                <a:schemeClr val="folHlink">
                  <a:gamma/>
                  <a:tint val="35686"/>
                  <a:invGamma/>
                </a:schemeClr>
              </a:gs>
              <a:gs pos="100000">
                <a:schemeClr val="folHlink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AutoShape 291"/>
          <p:cNvSpPr>
            <a:spLocks noChangeArrowheads="1"/>
          </p:cNvSpPr>
          <p:nvPr/>
        </p:nvSpPr>
        <p:spPr bwMode="gray">
          <a:xfrm>
            <a:off x="1649413" y="2578100"/>
            <a:ext cx="252412" cy="155575"/>
          </a:xfrm>
          <a:prstGeom prst="can">
            <a:avLst>
              <a:gd name="adj" fmla="val 39796"/>
            </a:avLst>
          </a:prstGeom>
          <a:gradFill rotWithShape="1">
            <a:gsLst>
              <a:gs pos="0">
                <a:srgbClr val="008000"/>
              </a:gs>
              <a:gs pos="50000">
                <a:srgbClr val="008000">
                  <a:gamma/>
                  <a:tint val="35686"/>
                  <a:invGamma/>
                </a:srgbClr>
              </a:gs>
              <a:gs pos="100000">
                <a:srgbClr val="008000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AutoShape 292"/>
          <p:cNvSpPr>
            <a:spLocks noChangeArrowheads="1"/>
          </p:cNvSpPr>
          <p:nvPr/>
        </p:nvSpPr>
        <p:spPr bwMode="gray">
          <a:xfrm>
            <a:off x="2659063" y="2946400"/>
            <a:ext cx="295275" cy="212725"/>
          </a:xfrm>
          <a:prstGeom prst="can">
            <a:avLst>
              <a:gd name="adj" fmla="val 27343"/>
            </a:avLst>
          </a:prstGeom>
          <a:gradFill rotWithShape="1">
            <a:gsLst>
              <a:gs pos="0">
                <a:srgbClr val="008000"/>
              </a:gs>
              <a:gs pos="50000">
                <a:srgbClr val="008000">
                  <a:gamma/>
                  <a:tint val="35686"/>
                  <a:invGamma/>
                </a:srgbClr>
              </a:gs>
              <a:gs pos="100000">
                <a:srgbClr val="008000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7" name="AutoShape 306"/>
          <p:cNvCxnSpPr>
            <a:cxnSpLocks noChangeShapeType="1"/>
            <a:stCxn id="32" idx="3"/>
          </p:cNvCxnSpPr>
          <p:nvPr/>
        </p:nvCxnSpPr>
        <p:spPr bwMode="gray">
          <a:xfrm rot="5400000">
            <a:off x="1443831" y="2628107"/>
            <a:ext cx="227013" cy="438150"/>
          </a:xfrm>
          <a:prstGeom prst="bentConnector3">
            <a:avLst>
              <a:gd name="adj1" fmla="val 49648"/>
            </a:avLst>
          </a:prstGeom>
          <a:noFill/>
          <a:ln w="9525">
            <a:solidFill>
              <a:srgbClr val="1C1C1C"/>
            </a:solidFill>
            <a:miter lim="800000"/>
            <a:headEnd/>
            <a:tailEnd/>
          </a:ln>
          <a:effectLst/>
        </p:spPr>
      </p:cxnSp>
      <p:cxnSp>
        <p:nvCxnSpPr>
          <p:cNvPr id="38" name="AutoShape 307"/>
          <p:cNvCxnSpPr>
            <a:cxnSpLocks noChangeShapeType="1"/>
            <a:stCxn id="33" idx="3"/>
          </p:cNvCxnSpPr>
          <p:nvPr/>
        </p:nvCxnSpPr>
        <p:spPr bwMode="gray">
          <a:xfrm rot="5400000">
            <a:off x="2243931" y="2944019"/>
            <a:ext cx="347663" cy="777875"/>
          </a:xfrm>
          <a:prstGeom prst="bentConnector3">
            <a:avLst>
              <a:gd name="adj1" fmla="val 49773"/>
            </a:avLst>
          </a:prstGeom>
          <a:noFill/>
          <a:ln w="9525">
            <a:solidFill>
              <a:srgbClr val="1C1C1C"/>
            </a:solidFill>
            <a:miter lim="800000"/>
            <a:headEnd/>
            <a:tailEnd/>
          </a:ln>
          <a:effectLst/>
        </p:spPr>
      </p:cxnSp>
      <p:sp>
        <p:nvSpPr>
          <p:cNvPr id="39" name="AutoShape 314"/>
          <p:cNvSpPr>
            <a:spLocks noChangeArrowheads="1"/>
          </p:cNvSpPr>
          <p:nvPr/>
        </p:nvSpPr>
        <p:spPr bwMode="gray">
          <a:xfrm>
            <a:off x="2659063" y="2241550"/>
            <a:ext cx="295275" cy="766763"/>
          </a:xfrm>
          <a:prstGeom prst="can">
            <a:avLst>
              <a:gd name="adj" fmla="val 23708"/>
            </a:avLst>
          </a:prstGeom>
          <a:gradFill rotWithShape="1">
            <a:gsLst>
              <a:gs pos="0">
                <a:schemeClr val="folHlink"/>
              </a:gs>
              <a:gs pos="50000">
                <a:schemeClr val="folHlink">
                  <a:gamma/>
                  <a:tint val="35686"/>
                  <a:invGamma/>
                </a:schemeClr>
              </a:gs>
              <a:gs pos="100000">
                <a:schemeClr val="folHlink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AutoShape 315"/>
          <p:cNvSpPr>
            <a:spLocks noChangeArrowheads="1"/>
          </p:cNvSpPr>
          <p:nvPr/>
        </p:nvSpPr>
        <p:spPr bwMode="gray">
          <a:xfrm>
            <a:off x="1649413" y="2243138"/>
            <a:ext cx="252412" cy="398462"/>
          </a:xfrm>
          <a:prstGeom prst="can">
            <a:avLst>
              <a:gd name="adj" fmla="val 26800"/>
            </a:avLst>
          </a:prstGeom>
          <a:gradFill rotWithShape="1">
            <a:gsLst>
              <a:gs pos="0">
                <a:schemeClr val="folHlink"/>
              </a:gs>
              <a:gs pos="50000">
                <a:schemeClr val="folHlink">
                  <a:gamma/>
                  <a:tint val="35686"/>
                  <a:invGamma/>
                </a:schemeClr>
              </a:gs>
              <a:gs pos="100000">
                <a:schemeClr val="folHlink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0299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sz="2800" dirty="0" smtClean="0"/>
              <a:t>Позитивности на научниот менаџмент</a:t>
            </a:r>
            <a:endParaRPr lang="en-US" sz="2800" dirty="0"/>
          </a:p>
        </p:txBody>
      </p:sp>
      <p:grpSp>
        <p:nvGrpSpPr>
          <p:cNvPr id="3" name="Group 25"/>
          <p:cNvGrpSpPr/>
          <p:nvPr/>
        </p:nvGrpSpPr>
        <p:grpSpPr>
          <a:xfrm>
            <a:off x="-72565" y="1828800"/>
            <a:ext cx="8782389" cy="3759200"/>
            <a:chOff x="-72565" y="1828800"/>
            <a:chExt cx="8782389" cy="3759200"/>
          </a:xfrm>
        </p:grpSpPr>
        <p:sp>
          <p:nvSpPr>
            <p:cNvPr id="4" name="Oval 290" descr="M_CG19"/>
            <p:cNvSpPr>
              <a:spLocks noChangeArrowheads="1"/>
            </p:cNvSpPr>
            <p:nvPr/>
          </p:nvSpPr>
          <p:spPr bwMode="gray">
            <a:xfrm>
              <a:off x="2682875" y="1843088"/>
              <a:ext cx="3743325" cy="3744912"/>
            </a:xfrm>
            <a:prstGeom prst="ellipse">
              <a:avLst/>
            </a:prstGeom>
            <a:blipFill dpi="0" rotWithShape="1">
              <a:blip r:embed="rId2" cstate="print"/>
              <a:srcRect/>
              <a:stretch>
                <a:fillRect/>
              </a:stretch>
            </a:blipFill>
            <a:ln w="38100" algn="ctr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5" name="AutoShape 291"/>
            <p:cNvSpPr>
              <a:spLocks noChangeArrowheads="1"/>
            </p:cNvSpPr>
            <p:nvPr/>
          </p:nvSpPr>
          <p:spPr bwMode="gray">
            <a:xfrm rot="17973186">
              <a:off x="4768056" y="2483644"/>
              <a:ext cx="792163" cy="288925"/>
            </a:xfrm>
            <a:prstGeom prst="rightArrow">
              <a:avLst>
                <a:gd name="adj1" fmla="val 35167"/>
                <a:gd name="adj2" fmla="val 111029"/>
              </a:avLst>
            </a:prstGeom>
            <a:solidFill>
              <a:schemeClr val="bg2"/>
            </a:solidFill>
            <a:ln w="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AutoShape 292"/>
            <p:cNvSpPr>
              <a:spLocks noChangeArrowheads="1"/>
            </p:cNvSpPr>
            <p:nvPr/>
          </p:nvSpPr>
          <p:spPr bwMode="gray">
            <a:xfrm rot="3465783">
              <a:off x="4768057" y="4647406"/>
              <a:ext cx="792162" cy="288925"/>
            </a:xfrm>
            <a:prstGeom prst="rightArrow">
              <a:avLst>
                <a:gd name="adj1" fmla="val 35167"/>
                <a:gd name="adj2" fmla="val 111028"/>
              </a:avLst>
            </a:prstGeom>
            <a:solidFill>
              <a:schemeClr val="bg2"/>
            </a:solidFill>
            <a:ln w="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AutoShape 293"/>
            <p:cNvSpPr>
              <a:spLocks noChangeArrowheads="1"/>
            </p:cNvSpPr>
            <p:nvPr/>
          </p:nvSpPr>
          <p:spPr bwMode="gray">
            <a:xfrm rot="14369022">
              <a:off x="3548856" y="2559844"/>
              <a:ext cx="792163" cy="288925"/>
            </a:xfrm>
            <a:prstGeom prst="rightArrow">
              <a:avLst>
                <a:gd name="adj1" fmla="val 35167"/>
                <a:gd name="adj2" fmla="val 111029"/>
              </a:avLst>
            </a:prstGeom>
            <a:solidFill>
              <a:schemeClr val="bg2"/>
            </a:solidFill>
            <a:ln w="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AutoShape 294"/>
            <p:cNvSpPr>
              <a:spLocks noChangeArrowheads="1"/>
            </p:cNvSpPr>
            <p:nvPr/>
          </p:nvSpPr>
          <p:spPr bwMode="gray">
            <a:xfrm rot="7535209">
              <a:off x="3510756" y="4614069"/>
              <a:ext cx="792163" cy="288925"/>
            </a:xfrm>
            <a:prstGeom prst="rightArrow">
              <a:avLst>
                <a:gd name="adj1" fmla="val 35167"/>
                <a:gd name="adj2" fmla="val 111029"/>
              </a:avLst>
            </a:prstGeom>
            <a:solidFill>
              <a:schemeClr val="bg2"/>
            </a:solidFill>
            <a:ln w="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AutoShape 295"/>
            <p:cNvSpPr>
              <a:spLocks noChangeArrowheads="1"/>
            </p:cNvSpPr>
            <p:nvPr/>
          </p:nvSpPr>
          <p:spPr bwMode="gray">
            <a:xfrm>
              <a:off x="5346700" y="3611563"/>
              <a:ext cx="792163" cy="288925"/>
            </a:xfrm>
            <a:prstGeom prst="rightArrow">
              <a:avLst>
                <a:gd name="adj1" fmla="val 35167"/>
                <a:gd name="adj2" fmla="val 111029"/>
              </a:avLst>
            </a:prstGeom>
            <a:solidFill>
              <a:schemeClr val="bg2"/>
            </a:solidFill>
            <a:ln w="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AutoShape 296"/>
            <p:cNvSpPr>
              <a:spLocks noChangeArrowheads="1"/>
            </p:cNvSpPr>
            <p:nvPr/>
          </p:nvSpPr>
          <p:spPr bwMode="gray">
            <a:xfrm rot="10800000">
              <a:off x="2936875" y="3605213"/>
              <a:ext cx="863600" cy="288925"/>
            </a:xfrm>
            <a:prstGeom prst="rightArrow">
              <a:avLst>
                <a:gd name="adj1" fmla="val 35167"/>
                <a:gd name="adj2" fmla="val 121041"/>
              </a:avLst>
            </a:prstGeom>
            <a:solidFill>
              <a:schemeClr val="bg2"/>
            </a:solidFill>
            <a:ln w="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Oval 297"/>
            <p:cNvSpPr>
              <a:spLocks noChangeArrowheads="1"/>
            </p:cNvSpPr>
            <p:nvPr/>
          </p:nvSpPr>
          <p:spPr bwMode="gray">
            <a:xfrm>
              <a:off x="3338513" y="5100638"/>
              <a:ext cx="360362" cy="360362"/>
            </a:xfrm>
            <a:prstGeom prst="ellipse">
              <a:avLst/>
            </a:prstGeom>
            <a:gradFill rotWithShape="1">
              <a:gsLst>
                <a:gs pos="0">
                  <a:srgbClr val="4DC9B1">
                    <a:gamma/>
                    <a:tint val="7451"/>
                    <a:invGamma/>
                  </a:srgbClr>
                </a:gs>
                <a:gs pos="100000">
                  <a:srgbClr val="4DC9B1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Text Box 298"/>
            <p:cNvSpPr txBox="1">
              <a:spLocks noChangeArrowheads="1"/>
            </p:cNvSpPr>
            <p:nvPr/>
          </p:nvSpPr>
          <p:spPr bwMode="auto">
            <a:xfrm>
              <a:off x="5705475" y="1828800"/>
              <a:ext cx="3004349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mk-MK" sz="1600" dirty="0" smtClean="0">
                  <a:solidFill>
                    <a:srgbClr val="000000"/>
                  </a:solidFill>
                </a:rPr>
                <a:t>Ја зголемува ефикасноста</a:t>
              </a: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13" name="Text Box 299"/>
            <p:cNvSpPr txBox="1">
              <a:spLocks noChangeArrowheads="1"/>
            </p:cNvSpPr>
            <p:nvPr/>
          </p:nvSpPr>
          <p:spPr bwMode="auto">
            <a:xfrm>
              <a:off x="51555" y="1828800"/>
              <a:ext cx="3336170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mk-MK" sz="1600" dirty="0" smtClean="0">
                  <a:solidFill>
                    <a:srgbClr val="000000"/>
                  </a:solidFill>
                </a:rPr>
                <a:t>Ја зголемува продуктивноста</a:t>
              </a: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14" name="Text Box 300"/>
            <p:cNvSpPr txBox="1">
              <a:spLocks noChangeArrowheads="1"/>
            </p:cNvSpPr>
            <p:nvPr/>
          </p:nvSpPr>
          <p:spPr bwMode="auto">
            <a:xfrm>
              <a:off x="6619875" y="3581400"/>
              <a:ext cx="1975221" cy="5847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mk-MK" sz="1600" dirty="0" smtClean="0">
                  <a:solidFill>
                    <a:srgbClr val="000000"/>
                  </a:solidFill>
                </a:rPr>
                <a:t>Научна анализа </a:t>
              </a:r>
            </a:p>
            <a:p>
              <a:pPr algn="l"/>
              <a:r>
                <a:rPr lang="mk-MK" sz="1600" dirty="0" smtClean="0">
                  <a:solidFill>
                    <a:srgbClr val="000000"/>
                  </a:solidFill>
                </a:rPr>
                <a:t>на работата</a:t>
              </a: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15" name="Text Box 301"/>
            <p:cNvSpPr txBox="1">
              <a:spLocks noChangeArrowheads="1"/>
            </p:cNvSpPr>
            <p:nvPr/>
          </p:nvSpPr>
          <p:spPr bwMode="auto">
            <a:xfrm>
              <a:off x="5705475" y="5181600"/>
              <a:ext cx="2837636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mk-MK" sz="1600" dirty="0" smtClean="0">
                  <a:solidFill>
                    <a:srgbClr val="000000"/>
                  </a:solidFill>
                </a:rPr>
                <a:t>Ментално размислување</a:t>
              </a: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16" name="Text Box 302"/>
            <p:cNvSpPr txBox="1">
              <a:spLocks noChangeArrowheads="1"/>
            </p:cNvSpPr>
            <p:nvPr/>
          </p:nvSpPr>
          <p:spPr bwMode="auto">
            <a:xfrm>
              <a:off x="-72565" y="3581400"/>
              <a:ext cx="2545890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mk-MK" sz="1600" dirty="0" smtClean="0">
                  <a:solidFill>
                    <a:srgbClr val="000000"/>
                  </a:solidFill>
                </a:rPr>
                <a:t>Еднакво наградување</a:t>
              </a: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17" name="Text Box 303"/>
            <p:cNvSpPr txBox="1">
              <a:spLocks noChangeArrowheads="1"/>
            </p:cNvSpPr>
            <p:nvPr/>
          </p:nvSpPr>
          <p:spPr bwMode="auto">
            <a:xfrm>
              <a:off x="964408" y="5119688"/>
              <a:ext cx="2347117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mk-MK" sz="1600" dirty="0" smtClean="0">
                  <a:solidFill>
                    <a:srgbClr val="000000"/>
                  </a:solidFill>
                </a:rPr>
                <a:t>Воведува соработка</a:t>
              </a: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18" name="Oval 304"/>
            <p:cNvSpPr>
              <a:spLocks noChangeArrowheads="1"/>
            </p:cNvSpPr>
            <p:nvPr/>
          </p:nvSpPr>
          <p:spPr bwMode="gray">
            <a:xfrm>
              <a:off x="5400675" y="5105400"/>
              <a:ext cx="360363" cy="360363"/>
            </a:xfrm>
            <a:prstGeom prst="ellipse">
              <a:avLst/>
            </a:prstGeom>
            <a:gradFill rotWithShape="1">
              <a:gsLst>
                <a:gs pos="0">
                  <a:srgbClr val="CB90EC">
                    <a:gamma/>
                    <a:tint val="9020"/>
                    <a:invGamma/>
                  </a:srgbClr>
                </a:gs>
                <a:gs pos="100000">
                  <a:srgbClr val="CB90EC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Oval 305"/>
            <p:cNvSpPr>
              <a:spLocks noChangeArrowheads="1"/>
            </p:cNvSpPr>
            <p:nvPr/>
          </p:nvSpPr>
          <p:spPr bwMode="gray">
            <a:xfrm>
              <a:off x="6238875" y="3581400"/>
              <a:ext cx="360363" cy="360363"/>
            </a:xfrm>
            <a:prstGeom prst="ellipse">
              <a:avLst/>
            </a:prstGeom>
            <a:gradFill rotWithShape="1">
              <a:gsLst>
                <a:gs pos="0">
                  <a:srgbClr val="6699FF">
                    <a:gamma/>
                    <a:tint val="9020"/>
                    <a:invGamma/>
                  </a:srgbClr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Oval 306"/>
            <p:cNvSpPr>
              <a:spLocks noChangeArrowheads="1"/>
            </p:cNvSpPr>
            <p:nvPr/>
          </p:nvSpPr>
          <p:spPr bwMode="gray">
            <a:xfrm>
              <a:off x="5324475" y="1905000"/>
              <a:ext cx="360363" cy="360363"/>
            </a:xfrm>
            <a:prstGeom prst="ellipse">
              <a:avLst/>
            </a:prstGeom>
            <a:gradFill rotWithShape="1">
              <a:gsLst>
                <a:gs pos="0">
                  <a:srgbClr val="FF9900">
                    <a:gamma/>
                    <a:tint val="9020"/>
                    <a:invGamma/>
                  </a:srgbClr>
                </a:gs>
                <a:gs pos="100000">
                  <a:srgbClr val="FF9900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Oval 307"/>
            <p:cNvSpPr>
              <a:spLocks noChangeArrowheads="1"/>
            </p:cNvSpPr>
            <p:nvPr/>
          </p:nvSpPr>
          <p:spPr bwMode="gray">
            <a:xfrm>
              <a:off x="3343275" y="1981200"/>
              <a:ext cx="360363" cy="360363"/>
            </a:xfrm>
            <a:prstGeom prst="ellipse">
              <a:avLst/>
            </a:prstGeom>
            <a:gradFill rotWithShape="1">
              <a:gsLst>
                <a:gs pos="0">
                  <a:srgbClr val="EDD947">
                    <a:gamma/>
                    <a:tint val="5882"/>
                    <a:invGamma/>
                  </a:srgbClr>
                </a:gs>
                <a:gs pos="100000">
                  <a:srgbClr val="EDD947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Oval 308"/>
            <p:cNvSpPr>
              <a:spLocks noChangeArrowheads="1"/>
            </p:cNvSpPr>
            <p:nvPr/>
          </p:nvSpPr>
          <p:spPr bwMode="gray">
            <a:xfrm>
              <a:off x="2505075" y="3581400"/>
              <a:ext cx="360363" cy="360363"/>
            </a:xfrm>
            <a:prstGeom prst="ellipse">
              <a:avLst/>
            </a:prstGeom>
            <a:gradFill rotWithShape="1">
              <a:gsLst>
                <a:gs pos="0">
                  <a:srgbClr val="82B820">
                    <a:gamma/>
                    <a:tint val="7451"/>
                    <a:invGamma/>
                  </a:srgbClr>
                </a:gs>
                <a:gs pos="100000">
                  <a:srgbClr val="82B820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Oval 309"/>
            <p:cNvSpPr>
              <a:spLocks noChangeArrowheads="1"/>
            </p:cNvSpPr>
            <p:nvPr/>
          </p:nvSpPr>
          <p:spPr bwMode="gray">
            <a:xfrm>
              <a:off x="3429000" y="2667000"/>
              <a:ext cx="2160588" cy="2160588"/>
            </a:xfrm>
            <a:prstGeom prst="ellipse">
              <a:avLst/>
            </a:prstGeom>
            <a:gradFill rotWithShape="1">
              <a:gsLst>
                <a:gs pos="0">
                  <a:schemeClr val="bg2">
                    <a:gamma/>
                    <a:tint val="42353"/>
                    <a:invGamma/>
                  </a:schemeClr>
                </a:gs>
                <a:gs pos="50000">
                  <a:schemeClr val="bg2"/>
                </a:gs>
                <a:gs pos="100000">
                  <a:schemeClr val="bg2">
                    <a:gamma/>
                    <a:tint val="42353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4" name="Oval 310"/>
            <p:cNvSpPr>
              <a:spLocks noChangeArrowheads="1"/>
            </p:cNvSpPr>
            <p:nvPr/>
          </p:nvSpPr>
          <p:spPr bwMode="gray">
            <a:xfrm>
              <a:off x="3570288" y="2808288"/>
              <a:ext cx="1878012" cy="1878012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3810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5" name="AutoShape 311"/>
            <p:cNvSpPr>
              <a:spLocks noChangeArrowheads="1"/>
            </p:cNvSpPr>
            <p:nvPr/>
          </p:nvSpPr>
          <p:spPr bwMode="gray">
            <a:xfrm>
              <a:off x="3581400" y="3505200"/>
              <a:ext cx="1890713" cy="476250"/>
            </a:xfrm>
            <a:prstGeom prst="roundRect">
              <a:avLst>
                <a:gd name="adj" fmla="val 50000"/>
              </a:avLst>
            </a:prstGeom>
            <a:noFill/>
            <a:ln w="2857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400"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Add Your Text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4925823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sz="2600" dirty="0" smtClean="0"/>
              <a:t>Негативности на научниот менаџмент</a:t>
            </a:r>
            <a:endParaRPr lang="en-US" sz="2600" dirty="0"/>
          </a:p>
        </p:txBody>
      </p:sp>
      <p:grpSp>
        <p:nvGrpSpPr>
          <p:cNvPr id="3" name="Group 48"/>
          <p:cNvGrpSpPr/>
          <p:nvPr/>
        </p:nvGrpSpPr>
        <p:grpSpPr>
          <a:xfrm>
            <a:off x="0" y="1219200"/>
            <a:ext cx="8883650" cy="5257800"/>
            <a:chOff x="1371600" y="1830388"/>
            <a:chExt cx="7512050" cy="4646612"/>
          </a:xfrm>
        </p:grpSpPr>
        <p:sp>
          <p:nvSpPr>
            <p:cNvPr id="4" name="AutoShape 480"/>
            <p:cNvSpPr>
              <a:spLocks noChangeArrowheads="1"/>
            </p:cNvSpPr>
            <p:nvPr/>
          </p:nvSpPr>
          <p:spPr bwMode="gray">
            <a:xfrm flipV="1">
              <a:off x="1382713" y="4887913"/>
              <a:ext cx="1698625" cy="1589087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rgbClr val="EAEAEA">
                    <a:gamma/>
                    <a:shade val="63529"/>
                    <a:invGamma/>
                    <a:alpha val="20000"/>
                  </a:srgbClr>
                </a:gs>
                <a:gs pos="50000">
                  <a:srgbClr val="EAEAEA">
                    <a:alpha val="20000"/>
                  </a:srgbClr>
                </a:gs>
                <a:gs pos="100000">
                  <a:srgbClr val="EAEAEA">
                    <a:gamma/>
                    <a:shade val="63529"/>
                    <a:invGamma/>
                    <a:alpha val="20000"/>
                  </a:srgb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" name="AutoShape 481"/>
            <p:cNvSpPr>
              <a:spLocks noChangeArrowheads="1"/>
            </p:cNvSpPr>
            <p:nvPr/>
          </p:nvSpPr>
          <p:spPr bwMode="gray">
            <a:xfrm flipV="1">
              <a:off x="3316288" y="4308475"/>
              <a:ext cx="1698625" cy="2168525"/>
            </a:xfrm>
            <a:prstGeom prst="can">
              <a:avLst>
                <a:gd name="adj" fmla="val 23795"/>
              </a:avLst>
            </a:prstGeom>
            <a:gradFill rotWithShape="1">
              <a:gsLst>
                <a:gs pos="0">
                  <a:srgbClr val="EAEAEA">
                    <a:gamma/>
                    <a:shade val="63529"/>
                    <a:invGamma/>
                    <a:alpha val="20000"/>
                  </a:srgbClr>
                </a:gs>
                <a:gs pos="50000">
                  <a:srgbClr val="EAEAEA">
                    <a:alpha val="20000"/>
                  </a:srgbClr>
                </a:gs>
                <a:gs pos="100000">
                  <a:srgbClr val="EAEAEA">
                    <a:gamma/>
                    <a:shade val="63529"/>
                    <a:invGamma/>
                    <a:alpha val="20000"/>
                  </a:srgb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AutoShape 482"/>
            <p:cNvSpPr>
              <a:spLocks noChangeArrowheads="1"/>
            </p:cNvSpPr>
            <p:nvPr/>
          </p:nvSpPr>
          <p:spPr bwMode="gray">
            <a:xfrm flipV="1">
              <a:off x="5260975" y="3538538"/>
              <a:ext cx="1687513" cy="2938462"/>
            </a:xfrm>
            <a:prstGeom prst="can">
              <a:avLst>
                <a:gd name="adj" fmla="val 23314"/>
              </a:avLst>
            </a:prstGeom>
            <a:gradFill rotWithShape="1">
              <a:gsLst>
                <a:gs pos="0">
                  <a:srgbClr val="EAEAEA">
                    <a:gamma/>
                    <a:shade val="63529"/>
                    <a:invGamma/>
                    <a:alpha val="20000"/>
                  </a:srgbClr>
                </a:gs>
                <a:gs pos="50000">
                  <a:srgbClr val="EAEAEA">
                    <a:alpha val="20000"/>
                  </a:srgbClr>
                </a:gs>
                <a:gs pos="100000">
                  <a:srgbClr val="EAEAEA">
                    <a:gamma/>
                    <a:shade val="63529"/>
                    <a:invGamma/>
                    <a:alpha val="20000"/>
                  </a:srgb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AutoShape 483"/>
            <p:cNvSpPr>
              <a:spLocks noChangeArrowheads="1"/>
            </p:cNvSpPr>
            <p:nvPr/>
          </p:nvSpPr>
          <p:spPr bwMode="gray">
            <a:xfrm flipV="1">
              <a:off x="7196138" y="2787650"/>
              <a:ext cx="1687512" cy="3689350"/>
            </a:xfrm>
            <a:prstGeom prst="can">
              <a:avLst>
                <a:gd name="adj" fmla="val 22946"/>
              </a:avLst>
            </a:prstGeom>
            <a:gradFill rotWithShape="1">
              <a:gsLst>
                <a:gs pos="0">
                  <a:srgbClr val="EAEAEA">
                    <a:gamma/>
                    <a:shade val="63529"/>
                    <a:invGamma/>
                    <a:alpha val="20000"/>
                  </a:srgbClr>
                </a:gs>
                <a:gs pos="50000">
                  <a:srgbClr val="EAEAEA">
                    <a:alpha val="20000"/>
                  </a:srgbClr>
                </a:gs>
                <a:gs pos="100000">
                  <a:srgbClr val="EAEAEA">
                    <a:gamma/>
                    <a:shade val="63529"/>
                    <a:invGamma/>
                    <a:alpha val="20000"/>
                  </a:srgb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" name="Group 484"/>
            <p:cNvGrpSpPr>
              <a:grpSpLocks/>
            </p:cNvGrpSpPr>
            <p:nvPr/>
          </p:nvGrpSpPr>
          <p:grpSpPr bwMode="auto">
            <a:xfrm>
              <a:off x="5260975" y="3514725"/>
              <a:ext cx="1687513" cy="520700"/>
              <a:chOff x="1003" y="2400"/>
              <a:chExt cx="1089" cy="336"/>
            </a:xfrm>
          </p:grpSpPr>
          <p:sp>
            <p:nvSpPr>
              <p:cNvPr id="9" name="Oval 485"/>
              <p:cNvSpPr>
                <a:spLocks noChangeArrowheads="1"/>
              </p:cNvSpPr>
              <p:nvPr/>
            </p:nvSpPr>
            <p:spPr bwMode="gray">
              <a:xfrm>
                <a:off x="1006" y="2427"/>
                <a:ext cx="1086" cy="309"/>
              </a:xfrm>
              <a:prstGeom prst="ellipse">
                <a:avLst/>
              </a:prstGeom>
              <a:gradFill rotWithShape="1">
                <a:gsLst>
                  <a:gs pos="0">
                    <a:srgbClr val="FF9900">
                      <a:gamma/>
                      <a:shade val="57255"/>
                      <a:invGamma/>
                    </a:srgbClr>
                  </a:gs>
                  <a:gs pos="50000">
                    <a:srgbClr val="FF9900"/>
                  </a:gs>
                  <a:gs pos="100000">
                    <a:srgbClr val="FF9900">
                      <a:gamma/>
                      <a:shade val="57255"/>
                      <a:invGamma/>
                    </a:srgbClr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" name="Oval 486"/>
              <p:cNvSpPr>
                <a:spLocks noChangeArrowheads="1"/>
              </p:cNvSpPr>
              <p:nvPr/>
            </p:nvSpPr>
            <p:spPr bwMode="gray">
              <a:xfrm>
                <a:off x="1003" y="2400"/>
                <a:ext cx="1086" cy="309"/>
              </a:xfrm>
              <a:prstGeom prst="ellipse">
                <a:avLst/>
              </a:prstGeom>
              <a:gradFill rotWithShape="1">
                <a:gsLst>
                  <a:gs pos="0">
                    <a:srgbClr val="FF9900">
                      <a:gamma/>
                      <a:tint val="28627"/>
                      <a:invGamma/>
                    </a:srgbClr>
                  </a:gs>
                  <a:gs pos="100000">
                    <a:srgbClr val="FF9900"/>
                  </a:gs>
                </a:gsLst>
                <a:lin ang="189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" name="Group 487"/>
            <p:cNvGrpSpPr>
              <a:grpSpLocks/>
            </p:cNvGrpSpPr>
            <p:nvPr/>
          </p:nvGrpSpPr>
          <p:grpSpPr bwMode="auto">
            <a:xfrm>
              <a:off x="7194550" y="2770188"/>
              <a:ext cx="1687513" cy="520700"/>
              <a:chOff x="1003" y="2400"/>
              <a:chExt cx="1089" cy="336"/>
            </a:xfrm>
          </p:grpSpPr>
          <p:sp>
            <p:nvSpPr>
              <p:cNvPr id="12" name="Oval 488"/>
              <p:cNvSpPr>
                <a:spLocks noChangeArrowheads="1"/>
              </p:cNvSpPr>
              <p:nvPr/>
            </p:nvSpPr>
            <p:spPr bwMode="gray">
              <a:xfrm>
                <a:off x="1006" y="2427"/>
                <a:ext cx="1086" cy="309"/>
              </a:xfrm>
              <a:prstGeom prst="ellipse">
                <a:avLst/>
              </a:prstGeom>
              <a:gradFill rotWithShape="1">
                <a:gsLst>
                  <a:gs pos="0">
                    <a:srgbClr val="669900">
                      <a:gamma/>
                      <a:shade val="57255"/>
                      <a:invGamma/>
                    </a:srgbClr>
                  </a:gs>
                  <a:gs pos="50000">
                    <a:srgbClr val="669900"/>
                  </a:gs>
                  <a:gs pos="100000">
                    <a:srgbClr val="669900">
                      <a:gamma/>
                      <a:shade val="57255"/>
                      <a:invGamma/>
                    </a:srgbClr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Oval 489"/>
              <p:cNvSpPr>
                <a:spLocks noChangeArrowheads="1"/>
              </p:cNvSpPr>
              <p:nvPr/>
            </p:nvSpPr>
            <p:spPr bwMode="gray">
              <a:xfrm>
                <a:off x="1003" y="2400"/>
                <a:ext cx="1086" cy="309"/>
              </a:xfrm>
              <a:prstGeom prst="ellipse">
                <a:avLst/>
              </a:prstGeom>
              <a:gradFill rotWithShape="1">
                <a:gsLst>
                  <a:gs pos="0">
                    <a:srgbClr val="669900">
                      <a:gamma/>
                      <a:tint val="28627"/>
                      <a:invGamma/>
                    </a:srgbClr>
                  </a:gs>
                  <a:gs pos="100000">
                    <a:srgbClr val="669900"/>
                  </a:gs>
                </a:gsLst>
                <a:lin ang="189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" name="Group 490"/>
            <p:cNvGrpSpPr>
              <a:grpSpLocks/>
            </p:cNvGrpSpPr>
            <p:nvPr/>
          </p:nvGrpSpPr>
          <p:grpSpPr bwMode="auto">
            <a:xfrm>
              <a:off x="1389063" y="4852988"/>
              <a:ext cx="1687512" cy="520700"/>
              <a:chOff x="1003" y="2400"/>
              <a:chExt cx="1089" cy="336"/>
            </a:xfrm>
          </p:grpSpPr>
          <p:sp>
            <p:nvSpPr>
              <p:cNvPr id="15" name="Oval 491"/>
              <p:cNvSpPr>
                <a:spLocks noChangeArrowheads="1"/>
              </p:cNvSpPr>
              <p:nvPr/>
            </p:nvSpPr>
            <p:spPr bwMode="gray">
              <a:xfrm>
                <a:off x="1006" y="2427"/>
                <a:ext cx="1086" cy="309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57255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57255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Oval 492"/>
              <p:cNvSpPr>
                <a:spLocks noChangeArrowheads="1"/>
              </p:cNvSpPr>
              <p:nvPr/>
            </p:nvSpPr>
            <p:spPr bwMode="gray">
              <a:xfrm>
                <a:off x="1003" y="2400"/>
                <a:ext cx="1086" cy="309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31765"/>
                      <a:invGamma/>
                    </a:schemeClr>
                  </a:gs>
                  <a:gs pos="100000">
                    <a:schemeClr val="accent1"/>
                  </a:gs>
                </a:gsLst>
                <a:lin ang="189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7" name="Group 493"/>
            <p:cNvGrpSpPr>
              <a:grpSpLocks/>
            </p:cNvGrpSpPr>
            <p:nvPr/>
          </p:nvGrpSpPr>
          <p:grpSpPr bwMode="auto">
            <a:xfrm>
              <a:off x="3327400" y="4257675"/>
              <a:ext cx="1687513" cy="520700"/>
              <a:chOff x="1003" y="2400"/>
              <a:chExt cx="1089" cy="336"/>
            </a:xfrm>
          </p:grpSpPr>
          <p:sp>
            <p:nvSpPr>
              <p:cNvPr id="18" name="Oval 494"/>
              <p:cNvSpPr>
                <a:spLocks noChangeArrowheads="1"/>
              </p:cNvSpPr>
              <p:nvPr/>
            </p:nvSpPr>
            <p:spPr bwMode="gray">
              <a:xfrm>
                <a:off x="1006" y="2427"/>
                <a:ext cx="1086" cy="309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57255"/>
                      <a:invGamma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gamma/>
                      <a:shade val="57255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Oval 495"/>
              <p:cNvSpPr>
                <a:spLocks noChangeArrowheads="1"/>
              </p:cNvSpPr>
              <p:nvPr/>
            </p:nvSpPr>
            <p:spPr bwMode="gray">
              <a:xfrm>
                <a:off x="1003" y="2400"/>
                <a:ext cx="1086" cy="309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tint val="31765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1" name="Rectangle 497"/>
            <p:cNvSpPr>
              <a:spLocks noChangeArrowheads="1"/>
            </p:cNvSpPr>
            <p:nvPr/>
          </p:nvSpPr>
          <p:spPr bwMode="auto">
            <a:xfrm>
              <a:off x="1371600" y="5510213"/>
              <a:ext cx="1635125" cy="5167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latinLnBrk="0"/>
              <a:r>
                <a:rPr kumimoji="0" lang="mk-MK" sz="1600" b="1" dirty="0" smtClean="0">
                  <a:solidFill>
                    <a:srgbClr val="010000"/>
                  </a:solidFill>
                  <a:latin typeface="Arial" charset="0"/>
                  <a:cs typeface="Arial" charset="0"/>
                </a:rPr>
                <a:t>Факторите на окружувањето</a:t>
              </a:r>
              <a:endParaRPr kumimoji="0" lang="en-US" sz="1600" b="1" dirty="0">
                <a:solidFill>
                  <a:srgbClr val="01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" name="Rectangle 498"/>
            <p:cNvSpPr>
              <a:spLocks noChangeArrowheads="1"/>
            </p:cNvSpPr>
            <p:nvPr/>
          </p:nvSpPr>
          <p:spPr bwMode="auto">
            <a:xfrm>
              <a:off x="3304651" y="4928129"/>
              <a:ext cx="1636712" cy="5167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latinLnBrk="0"/>
              <a:r>
                <a:rPr kumimoji="0" lang="mk-MK" sz="1600" b="1" dirty="0" smtClean="0">
                  <a:solidFill>
                    <a:srgbClr val="010000"/>
                  </a:solidFill>
                  <a:latin typeface="Arial" charset="0"/>
                  <a:cs typeface="Arial" charset="0"/>
                </a:rPr>
                <a:t>Само парите се мотиватор</a:t>
              </a:r>
              <a:endParaRPr kumimoji="0" lang="en-US" sz="1600" b="1" dirty="0">
                <a:solidFill>
                  <a:srgbClr val="01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" name="Rectangle 499"/>
            <p:cNvSpPr>
              <a:spLocks noChangeArrowheads="1"/>
            </p:cNvSpPr>
            <p:nvPr/>
          </p:nvSpPr>
          <p:spPr bwMode="auto">
            <a:xfrm>
              <a:off x="5302137" y="4120023"/>
              <a:ext cx="1636712" cy="951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latinLnBrk="0"/>
              <a:r>
                <a:rPr kumimoji="0" lang="mk-MK" sz="1600" b="1" dirty="0" smtClean="0">
                  <a:solidFill>
                    <a:srgbClr val="010000"/>
                  </a:solidFill>
                  <a:latin typeface="Arial" charset="0"/>
                  <a:cs typeface="Arial" charset="0"/>
                </a:rPr>
                <a:t>Социолошките и физиолошки фактори се игнорирани</a:t>
              </a:r>
              <a:endParaRPr kumimoji="0" lang="en-US" sz="1600" b="1" dirty="0">
                <a:solidFill>
                  <a:srgbClr val="01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" name="Rectangle 500"/>
            <p:cNvSpPr>
              <a:spLocks noChangeArrowheads="1"/>
            </p:cNvSpPr>
            <p:nvPr/>
          </p:nvSpPr>
          <p:spPr bwMode="auto">
            <a:xfrm>
              <a:off x="7235187" y="3311916"/>
              <a:ext cx="1635125" cy="951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latinLnBrk="0"/>
              <a:r>
                <a:rPr kumimoji="0" lang="mk-MK" sz="1600" b="1" dirty="0" smtClean="0">
                  <a:solidFill>
                    <a:srgbClr val="010000"/>
                  </a:solidFill>
                  <a:latin typeface="Arial" charset="0"/>
                  <a:cs typeface="Arial" charset="0"/>
                </a:rPr>
                <a:t>Претерано истакнување на минатото искуство</a:t>
              </a:r>
              <a:endParaRPr kumimoji="0" lang="en-US" sz="1600" b="1" dirty="0">
                <a:solidFill>
                  <a:srgbClr val="010000"/>
                </a:solidFill>
                <a:latin typeface="Arial" charset="0"/>
                <a:cs typeface="Arial" charset="0"/>
              </a:endParaRPr>
            </a:p>
          </p:txBody>
        </p:sp>
        <p:pic>
          <p:nvPicPr>
            <p:cNvPr id="25" name="Picture 501" descr="shadow_1_m"/>
            <p:cNvPicPr>
              <a:picLocks noChangeAspect="1" noChangeArrowheads="1"/>
            </p:cNvPicPr>
            <p:nvPr/>
          </p:nvPicPr>
          <p:blipFill>
            <a:blip r:embed="rId2" cstate="print">
              <a:lum bright="12000"/>
            </a:blip>
            <a:srcRect/>
            <a:stretch>
              <a:fillRect/>
            </a:stretch>
          </p:blipFill>
          <p:spPr bwMode="gray">
            <a:xfrm>
              <a:off x="7394575" y="2906713"/>
              <a:ext cx="1190625" cy="223837"/>
            </a:xfrm>
            <a:prstGeom prst="rect">
              <a:avLst/>
            </a:prstGeom>
            <a:noFill/>
          </p:spPr>
        </p:pic>
        <p:grpSp>
          <p:nvGrpSpPr>
            <p:cNvPr id="20" name="Group 502"/>
            <p:cNvGrpSpPr>
              <a:grpSpLocks/>
            </p:cNvGrpSpPr>
            <p:nvPr/>
          </p:nvGrpSpPr>
          <p:grpSpPr bwMode="auto">
            <a:xfrm>
              <a:off x="7373938" y="1830388"/>
              <a:ext cx="1258887" cy="1217612"/>
              <a:chOff x="887" y="2040"/>
              <a:chExt cx="433" cy="422"/>
            </a:xfrm>
          </p:grpSpPr>
          <p:pic>
            <p:nvPicPr>
              <p:cNvPr id="27" name="Picture 503" descr="circuler_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>
                <a:off x="887" y="2040"/>
                <a:ext cx="430" cy="420"/>
              </a:xfrm>
              <a:prstGeom prst="rect">
                <a:avLst/>
              </a:prstGeom>
              <a:noFill/>
            </p:spPr>
          </p:pic>
          <p:sp>
            <p:nvSpPr>
              <p:cNvPr id="28" name="Oval 504"/>
              <p:cNvSpPr>
                <a:spLocks noChangeArrowheads="1"/>
              </p:cNvSpPr>
              <p:nvPr/>
            </p:nvSpPr>
            <p:spPr bwMode="gray">
              <a:xfrm>
                <a:off x="887" y="2040"/>
                <a:ext cx="433" cy="422"/>
              </a:xfrm>
              <a:prstGeom prst="ellipse">
                <a:avLst/>
              </a:prstGeom>
              <a:gradFill rotWithShape="1">
                <a:gsLst>
                  <a:gs pos="0">
                    <a:srgbClr val="99CC00">
                      <a:alpha val="55000"/>
                    </a:srgbClr>
                  </a:gs>
                  <a:gs pos="50000">
                    <a:srgbClr val="99CC00">
                      <a:gamma/>
                      <a:shade val="46275"/>
                      <a:invGamma/>
                      <a:alpha val="89999"/>
                    </a:srgbClr>
                  </a:gs>
                  <a:gs pos="100000">
                    <a:srgbClr val="99CC00">
                      <a:alpha val="55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29" name="Picture 505" descr="Picture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gray">
              <a:xfrm>
                <a:off x="930" y="2044"/>
                <a:ext cx="345" cy="149"/>
              </a:xfrm>
              <a:prstGeom prst="rect">
                <a:avLst/>
              </a:prstGeom>
              <a:noFill/>
            </p:spPr>
          </p:pic>
        </p:grpSp>
        <p:sp>
          <p:nvSpPr>
            <p:cNvPr id="30" name="Rectangle 506"/>
            <p:cNvSpPr>
              <a:spLocks noChangeArrowheads="1"/>
            </p:cNvSpPr>
            <p:nvPr/>
          </p:nvSpPr>
          <p:spPr bwMode="gray">
            <a:xfrm>
              <a:off x="7854873" y="2192338"/>
              <a:ext cx="325592" cy="462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latinLnBrk="0">
                <a:buClr>
                  <a:srgbClr val="FF0066"/>
                </a:buClr>
                <a:buSzPct val="75000"/>
                <a:buFont typeface="Arial" charset="0"/>
                <a:buNone/>
              </a:pPr>
              <a:r>
                <a:rPr kumimoji="0" lang="mk-MK" sz="2800" b="1" dirty="0" smtClean="0">
                  <a:solidFill>
                    <a:srgbClr val="FEFFFF"/>
                  </a:solidFill>
                  <a:latin typeface="Arial" charset="0"/>
                  <a:cs typeface="Arial" charset="0"/>
                </a:rPr>
                <a:t>4</a:t>
              </a:r>
              <a:endParaRPr kumimoji="0" lang="en-US" sz="2800" b="1" dirty="0">
                <a:solidFill>
                  <a:srgbClr val="FEFFFF"/>
                </a:solidFill>
                <a:latin typeface="Arial" charset="0"/>
                <a:cs typeface="Arial" charset="0"/>
              </a:endParaRPr>
            </a:p>
          </p:txBody>
        </p:sp>
        <p:pic>
          <p:nvPicPr>
            <p:cNvPr id="31" name="Picture 507" descr="shadow_1_m"/>
            <p:cNvPicPr>
              <a:picLocks noChangeAspect="1" noChangeArrowheads="1"/>
            </p:cNvPicPr>
            <p:nvPr/>
          </p:nvPicPr>
          <p:blipFill>
            <a:blip r:embed="rId5" cstate="print">
              <a:lum bright="12000"/>
            </a:blip>
            <a:srcRect/>
            <a:stretch>
              <a:fillRect/>
            </a:stretch>
          </p:blipFill>
          <p:spPr bwMode="gray">
            <a:xfrm>
              <a:off x="5487988" y="3621088"/>
              <a:ext cx="1189037" cy="223837"/>
            </a:xfrm>
            <a:prstGeom prst="rect">
              <a:avLst/>
            </a:prstGeom>
            <a:noFill/>
          </p:spPr>
        </p:pic>
        <p:grpSp>
          <p:nvGrpSpPr>
            <p:cNvPr id="26" name="Group 508"/>
            <p:cNvGrpSpPr>
              <a:grpSpLocks/>
            </p:cNvGrpSpPr>
            <p:nvPr/>
          </p:nvGrpSpPr>
          <p:grpSpPr bwMode="auto">
            <a:xfrm>
              <a:off x="5467350" y="2544763"/>
              <a:ext cx="1257300" cy="1217612"/>
              <a:chOff x="887" y="2040"/>
              <a:chExt cx="433" cy="422"/>
            </a:xfrm>
          </p:grpSpPr>
          <p:pic>
            <p:nvPicPr>
              <p:cNvPr id="33" name="Picture 509" descr="circuler_1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gray">
              <a:xfrm>
                <a:off x="887" y="2040"/>
                <a:ext cx="430" cy="420"/>
              </a:xfrm>
              <a:prstGeom prst="rect">
                <a:avLst/>
              </a:prstGeom>
              <a:noFill/>
            </p:spPr>
          </p:pic>
          <p:sp>
            <p:nvSpPr>
              <p:cNvPr id="34" name="Oval 510"/>
              <p:cNvSpPr>
                <a:spLocks noChangeArrowheads="1"/>
              </p:cNvSpPr>
              <p:nvPr/>
            </p:nvSpPr>
            <p:spPr bwMode="gray">
              <a:xfrm>
                <a:off x="887" y="2040"/>
                <a:ext cx="433" cy="422"/>
              </a:xfrm>
              <a:prstGeom prst="ellipse">
                <a:avLst/>
              </a:prstGeom>
              <a:gradFill rotWithShape="1">
                <a:gsLst>
                  <a:gs pos="0">
                    <a:srgbClr val="FF9900">
                      <a:alpha val="55000"/>
                    </a:srgbClr>
                  </a:gs>
                  <a:gs pos="50000">
                    <a:srgbClr val="FF9900">
                      <a:gamma/>
                      <a:shade val="46275"/>
                      <a:invGamma/>
                      <a:alpha val="89999"/>
                    </a:srgbClr>
                  </a:gs>
                  <a:gs pos="100000">
                    <a:srgbClr val="FF9900">
                      <a:alpha val="55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35" name="Picture 511" descr="Picture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gray">
              <a:xfrm>
                <a:off x="930" y="2044"/>
                <a:ext cx="345" cy="149"/>
              </a:xfrm>
              <a:prstGeom prst="rect">
                <a:avLst/>
              </a:prstGeom>
              <a:noFill/>
            </p:spPr>
          </p:pic>
        </p:grpSp>
        <p:sp>
          <p:nvSpPr>
            <p:cNvPr id="36" name="Rectangle 512"/>
            <p:cNvSpPr>
              <a:spLocks noChangeArrowheads="1"/>
            </p:cNvSpPr>
            <p:nvPr/>
          </p:nvSpPr>
          <p:spPr bwMode="gray">
            <a:xfrm>
              <a:off x="5946698" y="2906713"/>
              <a:ext cx="325592" cy="462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latinLnBrk="0">
                <a:buClr>
                  <a:srgbClr val="FF0066"/>
                </a:buClr>
                <a:buSzPct val="75000"/>
                <a:buFont typeface="Arial" charset="0"/>
                <a:buNone/>
              </a:pPr>
              <a:r>
                <a:rPr kumimoji="0" lang="mk-MK" sz="2800" b="1" dirty="0" smtClean="0">
                  <a:solidFill>
                    <a:srgbClr val="FEFFFF"/>
                  </a:solidFill>
                  <a:latin typeface="Arial" charset="0"/>
                  <a:cs typeface="Arial" charset="0"/>
                </a:rPr>
                <a:t>3</a:t>
              </a:r>
              <a:endParaRPr kumimoji="0" lang="en-US" sz="2800" b="1" dirty="0">
                <a:solidFill>
                  <a:srgbClr val="FEFFFF"/>
                </a:solidFill>
                <a:latin typeface="Arial" charset="0"/>
                <a:cs typeface="Arial" charset="0"/>
              </a:endParaRPr>
            </a:p>
          </p:txBody>
        </p:sp>
        <p:pic>
          <p:nvPicPr>
            <p:cNvPr id="37" name="Picture 513" descr="shadow_1_m"/>
            <p:cNvPicPr>
              <a:picLocks noChangeAspect="1" noChangeArrowheads="1"/>
            </p:cNvPicPr>
            <p:nvPr/>
          </p:nvPicPr>
          <p:blipFill>
            <a:blip r:embed="rId2" cstate="print">
              <a:lum bright="12000"/>
            </a:blip>
            <a:srcRect/>
            <a:stretch>
              <a:fillRect/>
            </a:stretch>
          </p:blipFill>
          <p:spPr bwMode="gray">
            <a:xfrm>
              <a:off x="3568700" y="4389438"/>
              <a:ext cx="1190625" cy="223837"/>
            </a:xfrm>
            <a:prstGeom prst="rect">
              <a:avLst/>
            </a:prstGeom>
            <a:noFill/>
          </p:spPr>
        </p:pic>
        <p:grpSp>
          <p:nvGrpSpPr>
            <p:cNvPr id="32" name="Group 514"/>
            <p:cNvGrpSpPr>
              <a:grpSpLocks/>
            </p:cNvGrpSpPr>
            <p:nvPr/>
          </p:nvGrpSpPr>
          <p:grpSpPr bwMode="auto">
            <a:xfrm>
              <a:off x="3549650" y="3313113"/>
              <a:ext cx="1257300" cy="1217612"/>
              <a:chOff x="887" y="2040"/>
              <a:chExt cx="433" cy="422"/>
            </a:xfrm>
          </p:grpSpPr>
          <p:pic>
            <p:nvPicPr>
              <p:cNvPr id="39" name="Picture 515" descr="circuler_1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gray">
              <a:xfrm>
                <a:off x="887" y="2040"/>
                <a:ext cx="430" cy="420"/>
              </a:xfrm>
              <a:prstGeom prst="rect">
                <a:avLst/>
              </a:prstGeom>
              <a:noFill/>
            </p:spPr>
          </p:pic>
          <p:sp>
            <p:nvSpPr>
              <p:cNvPr id="40" name="Oval 516"/>
              <p:cNvSpPr>
                <a:spLocks noChangeArrowheads="1"/>
              </p:cNvSpPr>
              <p:nvPr/>
            </p:nvSpPr>
            <p:spPr bwMode="gray">
              <a:xfrm>
                <a:off x="887" y="2040"/>
                <a:ext cx="433" cy="422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alpha val="55000"/>
                    </a:schemeClr>
                  </a:gs>
                  <a:gs pos="50000">
                    <a:schemeClr val="accent2">
                      <a:gamma/>
                      <a:shade val="46275"/>
                      <a:invGamma/>
                      <a:alpha val="89999"/>
                    </a:schemeClr>
                  </a:gs>
                  <a:gs pos="100000">
                    <a:schemeClr val="accent2">
                      <a:alpha val="55000"/>
                    </a:scheme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41" name="Picture 517" descr="Picture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gray">
              <a:xfrm>
                <a:off x="930" y="2044"/>
                <a:ext cx="345" cy="149"/>
              </a:xfrm>
              <a:prstGeom prst="rect">
                <a:avLst/>
              </a:prstGeom>
              <a:noFill/>
            </p:spPr>
          </p:pic>
        </p:grpSp>
        <p:sp>
          <p:nvSpPr>
            <p:cNvPr id="42" name="Rectangle 518"/>
            <p:cNvSpPr>
              <a:spLocks noChangeArrowheads="1"/>
            </p:cNvSpPr>
            <p:nvPr/>
          </p:nvSpPr>
          <p:spPr bwMode="gray">
            <a:xfrm>
              <a:off x="4028998" y="3675063"/>
              <a:ext cx="325592" cy="462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latinLnBrk="0">
                <a:buClr>
                  <a:srgbClr val="FF0066"/>
                </a:buClr>
                <a:buSzPct val="75000"/>
                <a:buFont typeface="Arial" charset="0"/>
                <a:buNone/>
              </a:pPr>
              <a:r>
                <a:rPr kumimoji="0" lang="mk-MK" sz="2800" b="1" dirty="0" smtClean="0">
                  <a:solidFill>
                    <a:srgbClr val="FEFFFF"/>
                  </a:solidFill>
                  <a:latin typeface="Arial" charset="0"/>
                  <a:cs typeface="Arial" charset="0"/>
                </a:rPr>
                <a:t>2</a:t>
              </a:r>
              <a:endParaRPr kumimoji="0" lang="en-US" sz="2800" b="1" dirty="0">
                <a:solidFill>
                  <a:srgbClr val="FEFFFF"/>
                </a:solidFill>
                <a:latin typeface="Arial" charset="0"/>
                <a:cs typeface="Arial" charset="0"/>
              </a:endParaRPr>
            </a:p>
          </p:txBody>
        </p:sp>
        <p:pic>
          <p:nvPicPr>
            <p:cNvPr id="43" name="Picture 519" descr="shadow_1_m"/>
            <p:cNvPicPr>
              <a:picLocks noChangeAspect="1" noChangeArrowheads="1"/>
            </p:cNvPicPr>
            <p:nvPr/>
          </p:nvPicPr>
          <p:blipFill>
            <a:blip r:embed="rId5" cstate="print">
              <a:lum bright="12000"/>
            </a:blip>
            <a:srcRect/>
            <a:stretch>
              <a:fillRect/>
            </a:stretch>
          </p:blipFill>
          <p:spPr bwMode="gray">
            <a:xfrm>
              <a:off x="1609725" y="4973638"/>
              <a:ext cx="1189038" cy="223837"/>
            </a:xfrm>
            <a:prstGeom prst="rect">
              <a:avLst/>
            </a:prstGeom>
            <a:noFill/>
          </p:spPr>
        </p:pic>
        <p:grpSp>
          <p:nvGrpSpPr>
            <p:cNvPr id="38" name="Group 520"/>
            <p:cNvGrpSpPr>
              <a:grpSpLocks/>
            </p:cNvGrpSpPr>
            <p:nvPr/>
          </p:nvGrpSpPr>
          <p:grpSpPr bwMode="auto">
            <a:xfrm>
              <a:off x="1589088" y="3897313"/>
              <a:ext cx="1258887" cy="1217612"/>
              <a:chOff x="887" y="2040"/>
              <a:chExt cx="433" cy="422"/>
            </a:xfrm>
          </p:grpSpPr>
          <p:pic>
            <p:nvPicPr>
              <p:cNvPr id="45" name="Picture 521" descr="circuler_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>
                <a:off x="887" y="2040"/>
                <a:ext cx="430" cy="420"/>
              </a:xfrm>
              <a:prstGeom prst="rect">
                <a:avLst/>
              </a:prstGeom>
              <a:noFill/>
            </p:spPr>
          </p:pic>
          <p:sp>
            <p:nvSpPr>
              <p:cNvPr id="46" name="Oval 522"/>
              <p:cNvSpPr>
                <a:spLocks noChangeArrowheads="1"/>
              </p:cNvSpPr>
              <p:nvPr/>
            </p:nvSpPr>
            <p:spPr bwMode="gray">
              <a:xfrm>
                <a:off x="887" y="2040"/>
                <a:ext cx="433" cy="42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55000"/>
                    </a:schemeClr>
                  </a:gs>
                  <a:gs pos="50000">
                    <a:schemeClr val="accent1">
                      <a:gamma/>
                      <a:shade val="46275"/>
                      <a:invGamma/>
                      <a:alpha val="89999"/>
                    </a:schemeClr>
                  </a:gs>
                  <a:gs pos="100000">
                    <a:schemeClr val="accent1">
                      <a:alpha val="55000"/>
                    </a:scheme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47" name="Picture 523" descr="Picture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gray">
              <a:xfrm>
                <a:off x="930" y="2044"/>
                <a:ext cx="345" cy="149"/>
              </a:xfrm>
              <a:prstGeom prst="rect">
                <a:avLst/>
              </a:prstGeom>
              <a:noFill/>
            </p:spPr>
          </p:pic>
        </p:grpSp>
        <p:sp>
          <p:nvSpPr>
            <p:cNvPr id="48" name="Rectangle 524"/>
            <p:cNvSpPr>
              <a:spLocks noChangeArrowheads="1"/>
            </p:cNvSpPr>
            <p:nvPr/>
          </p:nvSpPr>
          <p:spPr bwMode="gray">
            <a:xfrm>
              <a:off x="2068435" y="4259263"/>
              <a:ext cx="325592" cy="462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latinLnBrk="0">
                <a:buClr>
                  <a:srgbClr val="FF0066"/>
                </a:buClr>
                <a:buSzPct val="75000"/>
                <a:buFont typeface="Arial" charset="0"/>
                <a:buNone/>
              </a:pPr>
              <a:r>
                <a:rPr kumimoji="0" lang="mk-MK" sz="2800" b="1" dirty="0" smtClean="0">
                  <a:solidFill>
                    <a:srgbClr val="FEFFFF"/>
                  </a:solidFill>
                  <a:latin typeface="Arial" charset="0"/>
                  <a:cs typeface="Arial" charset="0"/>
                </a:rPr>
                <a:t>1</a:t>
              </a:r>
              <a:endParaRPr kumimoji="0" lang="en-US" sz="2800" b="1" dirty="0">
                <a:solidFill>
                  <a:srgbClr val="FEFFFF"/>
                </a:solidFill>
                <a:latin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1451184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2800" smtClean="0"/>
              <a:t>Teoria e menaxhmentit shkencor</a:t>
            </a:r>
          </a:p>
        </p:txBody>
      </p:sp>
      <p:grpSp>
        <p:nvGrpSpPr>
          <p:cNvPr id="10243" name="Group 6"/>
          <p:cNvGrpSpPr>
            <a:grpSpLocks/>
          </p:cNvGrpSpPr>
          <p:nvPr/>
        </p:nvGrpSpPr>
        <p:grpSpPr bwMode="auto">
          <a:xfrm>
            <a:off x="152400" y="2590800"/>
            <a:ext cx="1905000" cy="2438400"/>
            <a:chOff x="384" y="1248"/>
            <a:chExt cx="1200" cy="1536"/>
          </a:xfrm>
        </p:grpSpPr>
        <p:pic>
          <p:nvPicPr>
            <p:cNvPr id="10254" name="Picture 4" descr="200px-Frederick_Winslow_Taylo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1248"/>
              <a:ext cx="1200" cy="1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55" name="Rectangle 5"/>
            <p:cNvSpPr>
              <a:spLocks noChangeArrowheads="1"/>
            </p:cNvSpPr>
            <p:nvPr/>
          </p:nvSpPr>
          <p:spPr bwMode="auto">
            <a:xfrm>
              <a:off x="432" y="2592"/>
              <a:ext cx="110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Frederick Taylor</a:t>
              </a:r>
            </a:p>
          </p:txBody>
        </p:sp>
      </p:grpSp>
      <p:sp>
        <p:nvSpPr>
          <p:cNvPr id="10244" name="AutoShape 8" descr="Henry_ford_1919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4252913" y="3019425"/>
            <a:ext cx="63817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sq-AL" altLang="en-US"/>
          </a:p>
        </p:txBody>
      </p:sp>
      <p:sp>
        <p:nvSpPr>
          <p:cNvPr id="10245" name="AutoShape 10" descr="Henry_ford_1919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4252913" y="3019425"/>
            <a:ext cx="63817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sq-AL" altLang="en-US"/>
          </a:p>
        </p:txBody>
      </p:sp>
      <p:sp>
        <p:nvSpPr>
          <p:cNvPr id="10246" name="AutoShape 12" descr="Henry_ford_1919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4010025" y="2714625"/>
            <a:ext cx="11239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sq-AL" altLang="en-US"/>
          </a:p>
        </p:txBody>
      </p:sp>
      <p:grpSp>
        <p:nvGrpSpPr>
          <p:cNvPr id="10247" name="Group 15"/>
          <p:cNvGrpSpPr>
            <a:grpSpLocks/>
          </p:cNvGrpSpPr>
          <p:nvPr/>
        </p:nvGrpSpPr>
        <p:grpSpPr bwMode="auto">
          <a:xfrm>
            <a:off x="7010400" y="2590800"/>
            <a:ext cx="1905000" cy="2362200"/>
            <a:chOff x="3936" y="1488"/>
            <a:chExt cx="1200" cy="1488"/>
          </a:xfrm>
        </p:grpSpPr>
        <p:pic>
          <p:nvPicPr>
            <p:cNvPr id="10252" name="Picture 13" descr="imagesCA83E2B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1488"/>
              <a:ext cx="1200" cy="1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53" name="Rectangle 14"/>
            <p:cNvSpPr>
              <a:spLocks noChangeArrowheads="1"/>
            </p:cNvSpPr>
            <p:nvPr/>
          </p:nvSpPr>
          <p:spPr bwMode="auto">
            <a:xfrm>
              <a:off x="3936" y="2832"/>
              <a:ext cx="120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Henry Ford</a:t>
              </a:r>
            </a:p>
          </p:txBody>
        </p:sp>
      </p:grpSp>
      <p:sp>
        <p:nvSpPr>
          <p:cNvPr id="10248" name="AutoShape 17" descr="ford-model-t-1a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3957638" y="3043238"/>
            <a:ext cx="122872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sq-AL" altLang="en-US"/>
          </a:p>
        </p:txBody>
      </p:sp>
      <p:pic>
        <p:nvPicPr>
          <p:cNvPr id="10249" name="Picture 18" descr="imagesCAZBKGRX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1400" y="5562600"/>
            <a:ext cx="152400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0" name="Oval 19"/>
          <p:cNvSpPr>
            <a:spLocks noChangeArrowheads="1"/>
          </p:cNvSpPr>
          <p:nvPr/>
        </p:nvSpPr>
        <p:spPr bwMode="auto">
          <a:xfrm>
            <a:off x="2819400" y="4114800"/>
            <a:ext cx="3276600" cy="1066800"/>
          </a:xfrm>
          <a:prstGeom prst="ellipse">
            <a:avLst/>
          </a:prstGeom>
          <a:solidFill>
            <a:srgbClr val="000066"/>
          </a:soli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0066"/>
            </a:extrusionClr>
            <a:contourClr>
              <a:srgbClr val="000066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>
                <a:solidFill>
                  <a:srgbClr val="FFFF00"/>
                </a:solidFill>
              </a:rPr>
              <a:t>Normat</a:t>
            </a:r>
          </a:p>
        </p:txBody>
      </p:sp>
      <p:sp>
        <p:nvSpPr>
          <p:cNvPr id="10251" name="Oval 20"/>
          <p:cNvSpPr>
            <a:spLocks noChangeArrowheads="1"/>
          </p:cNvSpPr>
          <p:nvPr/>
        </p:nvSpPr>
        <p:spPr bwMode="auto">
          <a:xfrm>
            <a:off x="2819400" y="2438400"/>
            <a:ext cx="3276600" cy="1066800"/>
          </a:xfrm>
          <a:prstGeom prst="ellipse">
            <a:avLst/>
          </a:prstGeom>
          <a:solidFill>
            <a:srgbClr val="000066"/>
          </a:soli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0066"/>
            </a:extrusionClr>
            <a:contourClr>
              <a:srgbClr val="000066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>
                <a:solidFill>
                  <a:srgbClr val="FFFF00"/>
                </a:solidFill>
              </a:rPr>
              <a:t>Specializimi</a:t>
            </a:r>
          </a:p>
        </p:txBody>
      </p:sp>
    </p:spTree>
    <p:extLst>
      <p:ext uri="{BB962C8B-B14F-4D97-AF65-F5344CB8AC3E}">
        <p14:creationId xmlns:p14="http://schemas.microsoft.com/office/powerpoint/2010/main" xmlns="" val="48199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2800" smtClean="0"/>
              <a:t>Premisat e menaxhmentit shkencor</a:t>
            </a:r>
          </a:p>
        </p:txBody>
      </p:sp>
      <p:pic>
        <p:nvPicPr>
          <p:cNvPr id="11267" name="Picture 4" descr="jigsaw2_bottomlef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2975" y="3924300"/>
            <a:ext cx="4125913" cy="257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5" descr="jigsaw2_toprigh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64063" y="1371600"/>
            <a:ext cx="4108450" cy="258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6" descr="jigsaw2_bottomrigh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1400" y="3705225"/>
            <a:ext cx="3836988" cy="27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7" descr="jigsaw2_toplef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0750" y="1371600"/>
            <a:ext cx="3894138" cy="274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Text Box 8"/>
          <p:cNvSpPr txBox="1">
            <a:spLocks noChangeArrowheads="1"/>
          </p:cNvSpPr>
          <p:nvPr/>
        </p:nvSpPr>
        <p:spPr bwMode="auto">
          <a:xfrm>
            <a:off x="1071563" y="1524000"/>
            <a:ext cx="2947987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000000"/>
                </a:solidFill>
              </a:rPr>
              <a:t>Shkenctarishtë të</a:t>
            </a:r>
          </a:p>
          <a:p>
            <a:pPr algn="ctr" eaLnBrk="1" hangingPunct="1"/>
            <a:r>
              <a:rPr lang="en-US" altLang="en-US" sz="2400" b="1">
                <a:solidFill>
                  <a:srgbClr val="000000"/>
                </a:solidFill>
              </a:rPr>
              <a:t>caktoet mënyra më</a:t>
            </a:r>
          </a:p>
          <a:p>
            <a:pPr algn="ctr" eaLnBrk="1" hangingPunct="1"/>
            <a:r>
              <a:rPr lang="en-US" altLang="en-US" sz="2400" b="1">
                <a:solidFill>
                  <a:srgbClr val="000000"/>
                </a:solidFill>
              </a:rPr>
              <a:t> e mirë për</a:t>
            </a:r>
          </a:p>
          <a:p>
            <a:pPr algn="ctr" eaLnBrk="1" hangingPunct="1"/>
            <a:r>
              <a:rPr lang="en-US" altLang="en-US" sz="2400" b="1">
                <a:solidFill>
                  <a:srgbClr val="000000"/>
                </a:solidFill>
              </a:rPr>
              <a:t>kryerjen e punës</a:t>
            </a:r>
          </a:p>
        </p:txBody>
      </p:sp>
      <p:sp>
        <p:nvSpPr>
          <p:cNvPr id="11272" name="Text Box 9"/>
          <p:cNvSpPr txBox="1">
            <a:spLocks noChangeArrowheads="1"/>
          </p:cNvSpPr>
          <p:nvPr/>
        </p:nvSpPr>
        <p:spPr bwMode="auto">
          <a:xfrm>
            <a:off x="6019800" y="1905000"/>
            <a:ext cx="20605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000000"/>
                </a:solidFill>
              </a:rPr>
              <a:t>Zgjedhje dhe</a:t>
            </a:r>
          </a:p>
          <a:p>
            <a:pPr algn="ctr" eaLnBrk="1" hangingPunct="1"/>
            <a:r>
              <a:rPr lang="en-US" altLang="en-US" sz="2400" b="1">
                <a:solidFill>
                  <a:srgbClr val="000000"/>
                </a:solidFill>
              </a:rPr>
              <a:t>trajnim i </a:t>
            </a:r>
          </a:p>
          <a:p>
            <a:pPr algn="ctr" eaLnBrk="1" hangingPunct="1"/>
            <a:r>
              <a:rPr lang="en-US" altLang="en-US" sz="2400" b="1">
                <a:solidFill>
                  <a:srgbClr val="000000"/>
                </a:solidFill>
              </a:rPr>
              <a:t>punëtorëve</a:t>
            </a:r>
          </a:p>
        </p:txBody>
      </p:sp>
      <p:sp>
        <p:nvSpPr>
          <p:cNvPr id="11273" name="Text Box 10"/>
          <p:cNvSpPr txBox="1">
            <a:spLocks noChangeArrowheads="1"/>
          </p:cNvSpPr>
          <p:nvPr/>
        </p:nvSpPr>
        <p:spPr bwMode="auto">
          <a:xfrm>
            <a:off x="5683250" y="5119688"/>
            <a:ext cx="2368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000000"/>
                </a:solidFill>
              </a:rPr>
              <a:t>Ndarje e punës</a:t>
            </a:r>
          </a:p>
        </p:txBody>
      </p:sp>
      <p:sp>
        <p:nvSpPr>
          <p:cNvPr id="11274" name="Text Box 11"/>
          <p:cNvSpPr txBox="1">
            <a:spLocks noChangeArrowheads="1"/>
          </p:cNvSpPr>
          <p:nvPr/>
        </p:nvSpPr>
        <p:spPr bwMode="auto">
          <a:xfrm>
            <a:off x="1136650" y="4800600"/>
            <a:ext cx="3062288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000000"/>
                </a:solidFill>
              </a:rPr>
              <a:t>Bashkëpunim midis</a:t>
            </a:r>
          </a:p>
          <a:p>
            <a:pPr algn="ctr" eaLnBrk="1" hangingPunct="1"/>
            <a:r>
              <a:rPr lang="en-US" altLang="en-US" sz="2400" b="1">
                <a:solidFill>
                  <a:srgbClr val="000000"/>
                </a:solidFill>
              </a:rPr>
              <a:t>menaxherëve dhe</a:t>
            </a:r>
          </a:p>
          <a:p>
            <a:pPr algn="ctr" eaLnBrk="1" hangingPunct="1"/>
            <a:r>
              <a:rPr lang="en-US" altLang="en-US" sz="2400" b="1">
                <a:solidFill>
                  <a:srgbClr val="000000"/>
                </a:solidFill>
              </a:rPr>
              <a:t>punëtorëve</a:t>
            </a:r>
          </a:p>
        </p:txBody>
      </p:sp>
    </p:spTree>
    <p:extLst>
      <p:ext uri="{BB962C8B-B14F-4D97-AF65-F5344CB8AC3E}">
        <p14:creationId xmlns:p14="http://schemas.microsoft.com/office/powerpoint/2010/main" xmlns="" val="373316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3">
      <a:dk1>
        <a:srgbClr val="29698D"/>
      </a:dk1>
      <a:lt1>
        <a:srgbClr val="FFFFFF"/>
      </a:lt1>
      <a:dk2>
        <a:srgbClr val="000000"/>
      </a:dk2>
      <a:lt2>
        <a:srgbClr val="D6E1E2"/>
      </a:lt2>
      <a:accent1>
        <a:srgbClr val="0099CC"/>
      </a:accent1>
      <a:accent2>
        <a:srgbClr val="FF9900"/>
      </a:accent2>
      <a:accent3>
        <a:srgbClr val="FFFFFF"/>
      </a:accent3>
      <a:accent4>
        <a:srgbClr val="215978"/>
      </a:accent4>
      <a:accent5>
        <a:srgbClr val="AACAE2"/>
      </a:accent5>
      <a:accent6>
        <a:srgbClr val="E78A00"/>
      </a:accent6>
      <a:hlink>
        <a:srgbClr val="669900"/>
      </a:hlink>
      <a:folHlink>
        <a:srgbClr val="83A6A7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29698D"/>
        </a:dk1>
        <a:lt1>
          <a:srgbClr val="FFFFFF"/>
        </a:lt1>
        <a:dk2>
          <a:srgbClr val="000000"/>
        </a:dk2>
        <a:lt2>
          <a:srgbClr val="D6E1E2"/>
        </a:lt2>
        <a:accent1>
          <a:srgbClr val="FF5050"/>
        </a:accent1>
        <a:accent2>
          <a:srgbClr val="FF9933"/>
        </a:accent2>
        <a:accent3>
          <a:srgbClr val="FFFFFF"/>
        </a:accent3>
        <a:accent4>
          <a:srgbClr val="215978"/>
        </a:accent4>
        <a:accent5>
          <a:srgbClr val="FFB3B3"/>
        </a:accent5>
        <a:accent6>
          <a:srgbClr val="E78A2D"/>
        </a:accent6>
        <a:hlink>
          <a:srgbClr val="00CC99"/>
        </a:hlink>
        <a:folHlink>
          <a:srgbClr val="83A6A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666699"/>
        </a:dk1>
        <a:lt1>
          <a:srgbClr val="FFFFFF"/>
        </a:lt1>
        <a:dk2>
          <a:srgbClr val="000000"/>
        </a:dk2>
        <a:lt2>
          <a:srgbClr val="F7F4D5"/>
        </a:lt2>
        <a:accent1>
          <a:srgbClr val="72B88E"/>
        </a:accent1>
        <a:accent2>
          <a:srgbClr val="917FC9"/>
        </a:accent2>
        <a:accent3>
          <a:srgbClr val="FFFFFF"/>
        </a:accent3>
        <a:accent4>
          <a:srgbClr val="565682"/>
        </a:accent4>
        <a:accent5>
          <a:srgbClr val="BCD8C6"/>
        </a:accent5>
        <a:accent6>
          <a:srgbClr val="8372B6"/>
        </a:accent6>
        <a:hlink>
          <a:srgbClr val="3197BB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29698D"/>
        </a:dk1>
        <a:lt1>
          <a:srgbClr val="FFFFFF"/>
        </a:lt1>
        <a:dk2>
          <a:srgbClr val="000000"/>
        </a:dk2>
        <a:lt2>
          <a:srgbClr val="D6E1E2"/>
        </a:lt2>
        <a:accent1>
          <a:srgbClr val="0099CC"/>
        </a:accent1>
        <a:accent2>
          <a:srgbClr val="FF9900"/>
        </a:accent2>
        <a:accent3>
          <a:srgbClr val="FFFFFF"/>
        </a:accent3>
        <a:accent4>
          <a:srgbClr val="215978"/>
        </a:accent4>
        <a:accent5>
          <a:srgbClr val="AACAE2"/>
        </a:accent5>
        <a:accent6>
          <a:srgbClr val="E78A00"/>
        </a:accent6>
        <a:hlink>
          <a:srgbClr val="669900"/>
        </a:hlink>
        <a:folHlink>
          <a:srgbClr val="83A6A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029TGp_edu_biz_red_v3</Template>
  <TotalTime>463</TotalTime>
  <Words>592</Words>
  <Application>Microsoft Office PowerPoint</Application>
  <PresentationFormat>On-screen Show (4:3)</PresentationFormat>
  <Paragraphs>162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Default Design</vt:lpstr>
      <vt:lpstr>ZHVILLIMI I TEORISË DHE PRAKTIKËS TË MENAXHIMIT</vt:lpstr>
      <vt:lpstr>Leksioni paraprak</vt:lpstr>
      <vt:lpstr>Drejtimet në teorinë mbi menaxhmenin</vt:lpstr>
      <vt:lpstr>Teoritë kryesore të menaxhmentit</vt:lpstr>
      <vt:lpstr>Класични теории</vt:lpstr>
      <vt:lpstr>Позитивности на научниот менаџмент</vt:lpstr>
      <vt:lpstr>Негативности на научниот менаџмент</vt:lpstr>
      <vt:lpstr>Teoria e menaxhmentit shkencor</vt:lpstr>
      <vt:lpstr>Premisat e menaxhmentit shkencor</vt:lpstr>
      <vt:lpstr>Tejlorizmi në praktikë</vt:lpstr>
      <vt:lpstr>Pyetje</vt:lpstr>
      <vt:lpstr>Pyetje</vt:lpstr>
      <vt:lpstr>Gilberthët . . .</vt:lpstr>
      <vt:lpstr>Teoria e menaxhmentit administrativ</vt:lpstr>
      <vt:lpstr>Por para së gjithash . . .</vt:lpstr>
      <vt:lpstr>Burokracia</vt:lpstr>
      <vt:lpstr>Por sipas Veberit</vt:lpstr>
      <vt:lpstr>Henry Fayol (1841-1925)</vt:lpstr>
      <vt:lpstr>Parimet e menaxhmentit</vt:lpstr>
      <vt:lpstr>Aktivitetet e ndërmarjes industriale sipas Fajollit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Windows User</dc:creator>
  <cp:lastModifiedBy>Isak</cp:lastModifiedBy>
  <cp:revision>59</cp:revision>
  <dcterms:created xsi:type="dcterms:W3CDTF">2018-03-04T13:14:48Z</dcterms:created>
  <dcterms:modified xsi:type="dcterms:W3CDTF">2020-03-30T10:20:47Z</dcterms:modified>
</cp:coreProperties>
</file>