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166E"/>
    <a:srgbClr val="B2B2B2"/>
    <a:srgbClr val="692AA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5" d="100"/>
          <a:sy n="75" d="100"/>
        </p:scale>
        <p:origin x="-12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6" name="Picture 44" descr="e_1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4461"/>
          <a:stretch>
            <a:fillRect/>
          </a:stretch>
        </p:blipFill>
        <p:spPr bwMode="auto">
          <a:xfrm>
            <a:off x="0" y="0"/>
            <a:ext cx="9144000" cy="51577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17" name="Rectangle 45"/>
          <p:cNvSpPr>
            <a:spLocks noChangeArrowheads="1"/>
          </p:cNvSpPr>
          <p:nvPr userDrawn="1"/>
        </p:nvSpPr>
        <p:spPr bwMode="ltGray">
          <a:xfrm>
            <a:off x="0" y="6611938"/>
            <a:ext cx="9144000" cy="260350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86200" y="1371600"/>
            <a:ext cx="4876800" cy="3276600"/>
          </a:xfrm>
          <a:effectLst>
            <a:outerShdw dist="53882" dir="2700000" algn="ctr" rotWithShape="0">
              <a:schemeClr val="tx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algn="r">
              <a:defRPr sz="4000">
                <a:solidFill>
                  <a:srgbClr val="FFFFCC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752600" y="5638800"/>
            <a:ext cx="6172200" cy="4572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486525"/>
            <a:ext cx="2895600" cy="298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276600" y="6480175"/>
            <a:ext cx="2133600" cy="2921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FA3CDC2-D1DC-4F56-8C6B-37CA7E26FB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617968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0764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76950" cy="6172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486525"/>
            <a:ext cx="2895600" cy="298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276600" y="6480175"/>
            <a:ext cx="2133600" cy="2921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2E057CE-9C80-4C93-9997-473681B66F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140089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153400" cy="50292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486525"/>
            <a:ext cx="2895600" cy="298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276600" y="6480175"/>
            <a:ext cx="2133600" cy="2921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0357CFE-20D5-4382-B7F4-96F8A9B684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048056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137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486525"/>
            <a:ext cx="2895600" cy="298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276600" y="6480175"/>
            <a:ext cx="2133600" cy="2921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F674C47-587E-4579-9133-5BC0C6E69E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196837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00500" cy="5029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000500" cy="5029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943600" y="6486525"/>
            <a:ext cx="2895600" cy="298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276600" y="6480175"/>
            <a:ext cx="2133600" cy="2921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449E338-4F10-4D3D-B066-09785B77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218762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5943600" y="6486525"/>
            <a:ext cx="2895600" cy="298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3276600" y="6480175"/>
            <a:ext cx="2133600" cy="2921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D482AA-D025-4684-9C34-CA519ACB04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399162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5943600" y="6486525"/>
            <a:ext cx="2895600" cy="298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276600" y="6480175"/>
            <a:ext cx="2133600" cy="2921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28F1AF0-67F3-4AB8-844B-8BF74C158E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845754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5943600" y="6486525"/>
            <a:ext cx="2895600" cy="298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3276600" y="6480175"/>
            <a:ext cx="2133600" cy="2921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94B03DB-478F-4A5E-9086-672E0C4208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935621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943600" y="6486525"/>
            <a:ext cx="2895600" cy="298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276600" y="6480175"/>
            <a:ext cx="2133600" cy="2921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BF4B62A-19A0-471F-BFF9-F4CC273D0D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23387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943600" y="6486525"/>
            <a:ext cx="2895600" cy="298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276600" y="6480175"/>
            <a:ext cx="2133600" cy="2921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62901F1-A1B9-4F2E-BA81-221564785B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742331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7" name="Picture 43" descr="e_11p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6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153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152400"/>
            <a:ext cx="83058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2B166E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45791" dir="2021404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err="1" smtClean="0">
                <a:solidFill>
                  <a:srgbClr val="2B166E"/>
                </a:solidFill>
                <a:latin typeface="Bauhaus 93" panose="04030905020B02020C02" pitchFamily="82" charset="0"/>
              </a:rPr>
              <a:t>Prof.dr</a:t>
            </a:r>
            <a:r>
              <a:rPr lang="en-US" sz="1100" b="1" dirty="0" smtClean="0">
                <a:solidFill>
                  <a:srgbClr val="2B166E"/>
                </a:solidFill>
                <a:latin typeface="Bauhaus 93" panose="04030905020B02020C02" pitchFamily="82" charset="0"/>
              </a:rPr>
              <a:t>. </a:t>
            </a:r>
            <a:r>
              <a:rPr lang="en-US" sz="1100" b="1" dirty="0" err="1" smtClean="0">
                <a:solidFill>
                  <a:srgbClr val="2B166E"/>
                </a:solidFill>
                <a:latin typeface="Bauhaus 93" panose="04030905020B02020C02" pitchFamily="82" charset="0"/>
              </a:rPr>
              <a:t>Brikend</a:t>
            </a:r>
            <a:r>
              <a:rPr lang="en-US" sz="1100" b="1" dirty="0" smtClean="0">
                <a:solidFill>
                  <a:srgbClr val="2B166E"/>
                </a:solidFill>
                <a:latin typeface="Bauhaus 93" panose="04030905020B02020C02" pitchFamily="82" charset="0"/>
              </a:rPr>
              <a:t> Aziri</a:t>
            </a:r>
            <a:r>
              <a:rPr lang="en-US" sz="1100" b="1" baseline="0" dirty="0" smtClean="0">
                <a:solidFill>
                  <a:srgbClr val="2B166E"/>
                </a:solidFill>
                <a:latin typeface="Bauhaus 93" panose="04030905020B02020C02" pitchFamily="82" charset="0"/>
              </a:rPr>
              <a:t> / </a:t>
            </a:r>
            <a:r>
              <a:rPr lang="en-US" sz="1100" b="1" baseline="0" dirty="0" err="1" smtClean="0">
                <a:solidFill>
                  <a:srgbClr val="2B166E"/>
                </a:solidFill>
                <a:latin typeface="Bauhaus 93" panose="04030905020B02020C02" pitchFamily="82" charset="0"/>
              </a:rPr>
              <a:t>Bazat</a:t>
            </a:r>
            <a:r>
              <a:rPr lang="en-US" sz="1100" b="1" baseline="0" dirty="0" smtClean="0">
                <a:solidFill>
                  <a:srgbClr val="2B166E"/>
                </a:solidFill>
                <a:latin typeface="Bauhaus 93" panose="04030905020B02020C02" pitchFamily="82" charset="0"/>
              </a:rPr>
              <a:t> e </a:t>
            </a:r>
            <a:r>
              <a:rPr lang="en-US" sz="1100" b="1" baseline="0" dirty="0" err="1" smtClean="0">
                <a:solidFill>
                  <a:srgbClr val="2B166E"/>
                </a:solidFill>
                <a:latin typeface="Bauhaus 93" panose="04030905020B02020C02" pitchFamily="82" charset="0"/>
              </a:rPr>
              <a:t>menaxhimit</a:t>
            </a:r>
            <a:r>
              <a:rPr lang="en-US" sz="1100" b="1" baseline="0" dirty="0" smtClean="0">
                <a:solidFill>
                  <a:srgbClr val="2B166E"/>
                </a:solidFill>
                <a:latin typeface="Bauhaus 93" panose="04030905020B02020C02" pitchFamily="82" charset="0"/>
              </a:rPr>
              <a:t> / Moduli 1 / </a:t>
            </a:r>
            <a:r>
              <a:rPr lang="en-US" sz="1100" b="1" baseline="0" dirty="0" err="1" smtClean="0">
                <a:solidFill>
                  <a:srgbClr val="2B166E"/>
                </a:solidFill>
                <a:latin typeface="Bauhaus 93" panose="04030905020B02020C02" pitchFamily="82" charset="0"/>
              </a:rPr>
              <a:t>Ndërmarësia</a:t>
            </a:r>
            <a:r>
              <a:rPr lang="en-US" sz="1100" b="1" baseline="0" dirty="0" smtClean="0">
                <a:solidFill>
                  <a:srgbClr val="2B166E"/>
                </a:solidFill>
                <a:latin typeface="Bauhaus 93" panose="04030905020B02020C02" pitchFamily="82" charset="0"/>
              </a:rPr>
              <a:t> </a:t>
            </a:r>
            <a:r>
              <a:rPr lang="en-US" sz="1100" b="1" baseline="0" dirty="0" err="1" smtClean="0">
                <a:solidFill>
                  <a:srgbClr val="2B166E"/>
                </a:solidFill>
                <a:latin typeface="Bauhaus 93" panose="04030905020B02020C02" pitchFamily="82" charset="0"/>
              </a:rPr>
              <a:t>dhe</a:t>
            </a:r>
            <a:r>
              <a:rPr lang="en-US" sz="1100" b="1" baseline="0" dirty="0" smtClean="0">
                <a:solidFill>
                  <a:srgbClr val="2B166E"/>
                </a:solidFill>
                <a:latin typeface="Bauhaus 93" panose="04030905020B02020C02" pitchFamily="82" charset="0"/>
              </a:rPr>
              <a:t> </a:t>
            </a:r>
            <a:r>
              <a:rPr lang="en-US" sz="1100" b="1" baseline="0" dirty="0" err="1" smtClean="0">
                <a:solidFill>
                  <a:srgbClr val="2B166E"/>
                </a:solidFill>
                <a:latin typeface="Bauhaus 93" panose="04030905020B02020C02" pitchFamily="82" charset="0"/>
              </a:rPr>
              <a:t>qeverisja</a:t>
            </a:r>
            <a:r>
              <a:rPr lang="en-US" sz="1100" b="1" baseline="0" dirty="0" smtClean="0">
                <a:solidFill>
                  <a:srgbClr val="2B166E"/>
                </a:solidFill>
                <a:latin typeface="Bauhaus 93" panose="04030905020B02020C02" pitchFamily="82" charset="0"/>
              </a:rPr>
              <a:t> me </a:t>
            </a:r>
            <a:r>
              <a:rPr lang="en-US" sz="1100" b="1" baseline="0" dirty="0" err="1" smtClean="0">
                <a:solidFill>
                  <a:srgbClr val="2B166E"/>
                </a:solidFill>
                <a:latin typeface="Bauhaus 93" panose="04030905020B02020C02" pitchFamily="82" charset="0"/>
              </a:rPr>
              <a:t>ndryshimet</a:t>
            </a:r>
            <a:endParaRPr lang="en-US" sz="1100" b="1" dirty="0">
              <a:solidFill>
                <a:srgbClr val="2B166E"/>
              </a:solidFill>
              <a:latin typeface="Bauhaus 93" panose="04030905020B02020C02" pitchFamily="8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0" y="1575514"/>
            <a:ext cx="5334000" cy="3048000"/>
          </a:xfrm>
        </p:spPr>
        <p:txBody>
          <a:bodyPr/>
          <a:lstStyle/>
          <a:p>
            <a:pPr algn="ctr"/>
            <a:r>
              <a:rPr lang="en-US" altLang="en-US" dirty="0" smtClean="0">
                <a:solidFill>
                  <a:schemeClr val="bg1"/>
                </a:solidFill>
              </a:rPr>
              <a:t>NDËRRMARËSIA DHE QEVERISJA ME NDRYSHIMET</a:t>
            </a:r>
            <a:endParaRPr lang="en-US" alt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5181600"/>
            <a:ext cx="1256211" cy="12562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5250975"/>
            <a:ext cx="2171428" cy="11174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5293858"/>
            <a:ext cx="1752209" cy="116681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724400" y="366940"/>
            <a:ext cx="41148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 Rounded MT Bold" panose="020F0704030504030204" pitchFamily="34" charset="0"/>
              </a:rPr>
              <a:t>Universiteti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i</a:t>
            </a:r>
            <a:r>
              <a:rPr lang="en-US" dirty="0" smtClean="0">
                <a:latin typeface="Arial Rounded MT Bold" panose="020F0704030504030204" pitchFamily="34" charset="0"/>
              </a:rPr>
              <a:t> Novi </a:t>
            </a:r>
            <a:r>
              <a:rPr lang="en-US" dirty="0" err="1" smtClean="0">
                <a:latin typeface="Arial Rounded MT Bold" panose="020F0704030504030204" pitchFamily="34" charset="0"/>
              </a:rPr>
              <a:t>Sadit</a:t>
            </a:r>
            <a:endParaRPr lang="en-US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en-US" dirty="0" err="1" smtClean="0">
                <a:latin typeface="Arial Rounded MT Bold" panose="020F0704030504030204" pitchFamily="34" charset="0"/>
              </a:rPr>
              <a:t>Fakulteti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Ekonomik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në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Suboticë</a:t>
            </a:r>
            <a:endParaRPr lang="en-US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en-US" dirty="0" err="1" smtClean="0">
                <a:latin typeface="Arial Rounded MT Bold" panose="020F0704030504030204" pitchFamily="34" charset="0"/>
              </a:rPr>
              <a:t>Dega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në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Bujanoc</a:t>
            </a:r>
            <a:endParaRPr lang="en-US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en-US" dirty="0" err="1" smtClean="0">
                <a:latin typeface="Arial Rounded MT Bold" panose="020F0704030504030204" pitchFamily="34" charset="0"/>
              </a:rPr>
              <a:t>Bazat</a:t>
            </a:r>
            <a:r>
              <a:rPr lang="en-US" dirty="0" smtClean="0">
                <a:latin typeface="Arial Rounded MT Bold" panose="020F0704030504030204" pitchFamily="34" charset="0"/>
              </a:rPr>
              <a:t> e </a:t>
            </a:r>
            <a:r>
              <a:rPr lang="en-US" dirty="0" err="1" smtClean="0">
                <a:latin typeface="Arial Rounded MT Bold" panose="020F0704030504030204" pitchFamily="34" charset="0"/>
              </a:rPr>
              <a:t>menaxhimit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5000" y="1575514"/>
            <a:ext cx="2133600" cy="5201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Moduli 3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Përmbajtja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0" y="1905000"/>
            <a:ext cx="8894825" cy="3544085"/>
            <a:chOff x="20575" y="951715"/>
            <a:chExt cx="8894825" cy="3160464"/>
          </a:xfrm>
        </p:grpSpPr>
        <p:sp>
          <p:nvSpPr>
            <p:cNvPr id="11" name="Rounded Rectangle 10"/>
            <p:cNvSpPr/>
            <p:nvPr/>
          </p:nvSpPr>
          <p:spPr>
            <a:xfrm>
              <a:off x="304800" y="974420"/>
              <a:ext cx="8610600" cy="68715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 smtClean="0">
                  <a:solidFill>
                    <a:schemeClr val="tx2"/>
                  </a:solidFill>
                </a:rPr>
                <a:t>Evolucioni</a:t>
              </a:r>
              <a:r>
                <a:rPr lang="en-US" sz="2000" b="1" dirty="0" smtClean="0">
                  <a:solidFill>
                    <a:schemeClr val="tx2"/>
                  </a:solidFill>
                </a:rPr>
                <a:t> </a:t>
              </a:r>
              <a:r>
                <a:rPr lang="en-US" sz="2000" b="1" dirty="0" err="1" smtClean="0">
                  <a:solidFill>
                    <a:schemeClr val="tx2"/>
                  </a:solidFill>
                </a:rPr>
                <a:t>i</a:t>
              </a:r>
              <a:r>
                <a:rPr lang="en-US" sz="2000" b="1" dirty="0" smtClean="0">
                  <a:solidFill>
                    <a:schemeClr val="tx2"/>
                  </a:solidFill>
                </a:rPr>
                <a:t> </a:t>
              </a:r>
              <a:r>
                <a:rPr lang="en-US" sz="2000" b="1" dirty="0" err="1" smtClean="0">
                  <a:solidFill>
                    <a:schemeClr val="tx2"/>
                  </a:solidFill>
                </a:rPr>
                <a:t>ideve</a:t>
              </a:r>
              <a:r>
                <a:rPr lang="en-US" sz="2000" b="1" dirty="0" smtClean="0">
                  <a:solidFill>
                    <a:schemeClr val="tx2"/>
                  </a:solidFill>
                </a:rPr>
                <a:t> </a:t>
              </a:r>
              <a:r>
                <a:rPr lang="en-US" sz="2000" b="1" dirty="0" err="1" smtClean="0">
                  <a:solidFill>
                    <a:schemeClr val="tx2"/>
                  </a:solidFill>
                </a:rPr>
                <a:t>mbi</a:t>
              </a:r>
              <a:r>
                <a:rPr lang="en-US" sz="2000" b="1" dirty="0" smtClean="0">
                  <a:solidFill>
                    <a:schemeClr val="tx2"/>
                  </a:solidFill>
                </a:rPr>
                <a:t> </a:t>
              </a:r>
              <a:r>
                <a:rPr lang="en-US" sz="2000" b="1" dirty="0" err="1" smtClean="0">
                  <a:solidFill>
                    <a:schemeClr val="tx2"/>
                  </a:solidFill>
                </a:rPr>
                <a:t>ndërmarësinë</a:t>
              </a:r>
              <a:endParaRPr lang="en-US" sz="2000" b="1" dirty="0">
                <a:solidFill>
                  <a:schemeClr val="tx2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02623" y="1780587"/>
              <a:ext cx="8610600" cy="68715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 smtClean="0">
                  <a:solidFill>
                    <a:schemeClr val="tx2"/>
                  </a:solidFill>
                </a:rPr>
                <a:t>Ndërmarësia</a:t>
              </a:r>
              <a:r>
                <a:rPr lang="en-US" sz="2000" b="1" dirty="0" smtClean="0">
                  <a:solidFill>
                    <a:schemeClr val="tx2"/>
                  </a:solidFill>
                </a:rPr>
                <a:t> </a:t>
              </a:r>
              <a:r>
                <a:rPr lang="en-US" sz="2000" b="1" dirty="0" err="1" smtClean="0">
                  <a:solidFill>
                    <a:schemeClr val="tx2"/>
                  </a:solidFill>
                </a:rPr>
                <a:t>dhe</a:t>
              </a:r>
              <a:r>
                <a:rPr lang="en-US" sz="2000" b="1" dirty="0" smtClean="0">
                  <a:solidFill>
                    <a:schemeClr val="tx2"/>
                  </a:solidFill>
                </a:rPr>
                <a:t> </a:t>
              </a:r>
              <a:r>
                <a:rPr lang="en-US" sz="2000" b="1" dirty="0" err="1" smtClean="0">
                  <a:solidFill>
                    <a:schemeClr val="tx2"/>
                  </a:solidFill>
                </a:rPr>
                <a:t>veprimtaria</a:t>
              </a:r>
              <a:r>
                <a:rPr lang="en-US" sz="2000" b="1" dirty="0" smtClean="0">
                  <a:solidFill>
                    <a:schemeClr val="tx2"/>
                  </a:solidFill>
                </a:rPr>
                <a:t> </a:t>
              </a:r>
              <a:r>
                <a:rPr lang="en-US" sz="2000" b="1" dirty="0" err="1" smtClean="0">
                  <a:solidFill>
                    <a:schemeClr val="tx2"/>
                  </a:solidFill>
                </a:rPr>
                <a:t>ndërmarëse</a:t>
              </a:r>
              <a:endParaRPr lang="en-US" sz="2000" b="1" dirty="0">
                <a:solidFill>
                  <a:schemeClr val="tx2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02623" y="2586753"/>
              <a:ext cx="8610600" cy="68715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 smtClean="0">
                  <a:solidFill>
                    <a:schemeClr val="tx2"/>
                  </a:solidFill>
                </a:rPr>
                <a:t>Veçoritë</a:t>
              </a:r>
              <a:r>
                <a:rPr lang="en-US" sz="2000" b="1" dirty="0" smtClean="0">
                  <a:solidFill>
                    <a:schemeClr val="tx2"/>
                  </a:solidFill>
                </a:rPr>
                <a:t> </a:t>
              </a:r>
              <a:r>
                <a:rPr lang="en-US" sz="2000" b="1" dirty="0" err="1" smtClean="0">
                  <a:solidFill>
                    <a:schemeClr val="tx2"/>
                  </a:solidFill>
                </a:rPr>
                <a:t>dhe</a:t>
              </a:r>
              <a:r>
                <a:rPr lang="en-US" sz="2000" b="1" dirty="0" smtClean="0">
                  <a:solidFill>
                    <a:schemeClr val="tx2"/>
                  </a:solidFill>
                </a:rPr>
                <a:t> profile </a:t>
              </a:r>
              <a:r>
                <a:rPr lang="en-US" sz="2000" b="1" dirty="0" err="1" smtClean="0">
                  <a:solidFill>
                    <a:schemeClr val="tx2"/>
                  </a:solidFill>
                </a:rPr>
                <a:t>i</a:t>
              </a:r>
              <a:r>
                <a:rPr lang="en-US" sz="2000" b="1" dirty="0" smtClean="0">
                  <a:solidFill>
                    <a:schemeClr val="tx2"/>
                  </a:solidFill>
                </a:rPr>
                <a:t> </a:t>
              </a:r>
              <a:r>
                <a:rPr lang="en-US" sz="2000" b="1" dirty="0" err="1" smtClean="0">
                  <a:solidFill>
                    <a:schemeClr val="tx2"/>
                  </a:solidFill>
                </a:rPr>
                <a:t>ndërmarësit</a:t>
              </a:r>
              <a:r>
                <a:rPr lang="en-US" sz="2000" b="1" dirty="0" smtClean="0">
                  <a:solidFill>
                    <a:schemeClr val="tx2"/>
                  </a:solidFill>
                </a:rPr>
                <a:t> </a:t>
              </a:r>
              <a:r>
                <a:rPr lang="en-US" sz="2000" b="1" dirty="0" err="1" smtClean="0">
                  <a:solidFill>
                    <a:schemeClr val="tx2"/>
                  </a:solidFill>
                </a:rPr>
                <a:t>të</a:t>
              </a:r>
              <a:r>
                <a:rPr lang="en-US" sz="2000" b="1" dirty="0" smtClean="0">
                  <a:solidFill>
                    <a:schemeClr val="tx2"/>
                  </a:solidFill>
                </a:rPr>
                <a:t> </a:t>
              </a:r>
              <a:r>
                <a:rPr lang="en-US" sz="2000" b="1" dirty="0" err="1" smtClean="0">
                  <a:solidFill>
                    <a:schemeClr val="tx2"/>
                  </a:solidFill>
                </a:rPr>
                <a:t>sukseshëm</a:t>
              </a:r>
              <a:endParaRPr lang="en-US" sz="2000" b="1" dirty="0">
                <a:solidFill>
                  <a:schemeClr val="tx2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02623" y="3368475"/>
              <a:ext cx="8610600" cy="68715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 smtClean="0">
                  <a:solidFill>
                    <a:schemeClr val="tx2"/>
                  </a:solidFill>
                </a:rPr>
                <a:t>Menaxhimi</a:t>
              </a:r>
              <a:r>
                <a:rPr lang="en-US" sz="2000" b="1" dirty="0" smtClean="0">
                  <a:solidFill>
                    <a:schemeClr val="tx2"/>
                  </a:solidFill>
                </a:rPr>
                <a:t> </a:t>
              </a:r>
              <a:r>
                <a:rPr lang="en-US" sz="2000" b="1" dirty="0" err="1" smtClean="0">
                  <a:solidFill>
                    <a:schemeClr val="tx2"/>
                  </a:solidFill>
                </a:rPr>
                <a:t>ndërmarës</a:t>
              </a:r>
              <a:endParaRPr lang="en-US" sz="2000" b="1" dirty="0">
                <a:solidFill>
                  <a:schemeClr val="tx2"/>
                </a:solidFill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366" y="951715"/>
              <a:ext cx="779666" cy="736594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75" y="1731697"/>
              <a:ext cx="834062" cy="80025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366" y="2522279"/>
              <a:ext cx="725271" cy="782063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69" y="3311929"/>
              <a:ext cx="834062" cy="8002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324750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63563"/>
          </a:xfrm>
        </p:spPr>
        <p:txBody>
          <a:bodyPr/>
          <a:lstStyle/>
          <a:p>
            <a:r>
              <a:rPr lang="en-US" dirty="0" err="1" smtClean="0"/>
              <a:t>Liria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veprimtarinë</a:t>
            </a:r>
            <a:r>
              <a:rPr lang="en-US" dirty="0" smtClean="0"/>
              <a:t> </a:t>
            </a:r>
            <a:r>
              <a:rPr lang="en-US" dirty="0" err="1" smtClean="0"/>
              <a:t>ndërmarëse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5334000"/>
          </a:xfrm>
        </p:spPr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Zgjedhja</a:t>
            </a:r>
            <a:r>
              <a:rPr lang="en-US" dirty="0" smtClean="0">
                <a:solidFill>
                  <a:schemeClr val="tx2"/>
                </a:solidFill>
              </a:rPr>
              <a:t> e </a:t>
            </a:r>
            <a:r>
              <a:rPr lang="en-US" dirty="0" err="1" smtClean="0">
                <a:solidFill>
                  <a:schemeClr val="tx2"/>
                </a:solidFill>
              </a:rPr>
              <a:t>sferës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së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veprimtarisë</a:t>
            </a:r>
            <a:r>
              <a:rPr lang="en-US" dirty="0" smtClean="0">
                <a:solidFill>
                  <a:schemeClr val="tx2"/>
                </a:solidFill>
              </a:rPr>
              <a:t>;</a:t>
            </a:r>
          </a:p>
          <a:p>
            <a:r>
              <a:rPr lang="en-US" dirty="0" err="1" smtClean="0">
                <a:solidFill>
                  <a:schemeClr val="tx2"/>
                </a:solidFill>
              </a:rPr>
              <a:t>Zgjedhje</a:t>
            </a:r>
            <a:r>
              <a:rPr lang="en-US" dirty="0" smtClean="0">
                <a:solidFill>
                  <a:schemeClr val="tx2"/>
                </a:solidFill>
              </a:rPr>
              <a:t> e </a:t>
            </a:r>
            <a:r>
              <a:rPr lang="en-US" dirty="0" err="1" smtClean="0">
                <a:solidFill>
                  <a:schemeClr val="tx2"/>
                </a:solidFill>
              </a:rPr>
              <a:t>drejtimeve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dhe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metodave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të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veprimit</a:t>
            </a:r>
            <a:r>
              <a:rPr lang="en-US" dirty="0" smtClean="0">
                <a:solidFill>
                  <a:schemeClr val="tx2"/>
                </a:solidFill>
              </a:rPr>
              <a:t>;</a:t>
            </a:r>
          </a:p>
          <a:p>
            <a:r>
              <a:rPr lang="en-US" dirty="0" err="1" smtClean="0">
                <a:solidFill>
                  <a:schemeClr val="tx2"/>
                </a:solidFill>
              </a:rPr>
              <a:t>Marje</a:t>
            </a:r>
            <a:r>
              <a:rPr lang="en-US" dirty="0" smtClean="0">
                <a:solidFill>
                  <a:schemeClr val="tx2"/>
                </a:solidFill>
              </a:rPr>
              <a:t> e </a:t>
            </a:r>
            <a:r>
              <a:rPr lang="en-US" dirty="0" err="1" smtClean="0">
                <a:solidFill>
                  <a:schemeClr val="tx2"/>
                </a:solidFill>
              </a:rPr>
              <a:t>vendimeve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dhe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zgjedhje</a:t>
            </a:r>
            <a:r>
              <a:rPr lang="en-US" dirty="0" smtClean="0">
                <a:solidFill>
                  <a:schemeClr val="tx2"/>
                </a:solidFill>
              </a:rPr>
              <a:t> e </a:t>
            </a:r>
            <a:r>
              <a:rPr lang="en-US" dirty="0" err="1" smtClean="0">
                <a:solidFill>
                  <a:schemeClr val="tx2"/>
                </a:solidFill>
              </a:rPr>
              <a:t>mjeteve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për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sendërtimin</a:t>
            </a:r>
            <a:r>
              <a:rPr lang="en-US" dirty="0" smtClean="0">
                <a:solidFill>
                  <a:schemeClr val="tx2"/>
                </a:solidFill>
              </a:rPr>
              <a:t> e </a:t>
            </a:r>
            <a:r>
              <a:rPr lang="en-US" dirty="0" err="1" smtClean="0">
                <a:solidFill>
                  <a:schemeClr val="tx2"/>
                </a:solidFill>
              </a:rPr>
              <a:t>tyre</a:t>
            </a:r>
            <a:r>
              <a:rPr lang="en-US" dirty="0" smtClean="0">
                <a:solidFill>
                  <a:schemeClr val="tx2"/>
                </a:solidFill>
              </a:rPr>
              <a:t>;</a:t>
            </a:r>
          </a:p>
          <a:p>
            <a:r>
              <a:rPr lang="en-US" dirty="0" err="1" smtClean="0">
                <a:solidFill>
                  <a:schemeClr val="tx2"/>
                </a:solidFill>
              </a:rPr>
              <a:t>Përcaktim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programit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prodhues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zgjedhje</a:t>
            </a:r>
            <a:r>
              <a:rPr lang="en-US" dirty="0" smtClean="0">
                <a:solidFill>
                  <a:schemeClr val="tx2"/>
                </a:solidFill>
              </a:rPr>
              <a:t> e </a:t>
            </a:r>
            <a:r>
              <a:rPr lang="en-US" dirty="0" err="1" smtClean="0">
                <a:solidFill>
                  <a:schemeClr val="tx2"/>
                </a:solidFill>
              </a:rPr>
              <a:t>burimeve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të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financimit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zgjedhje</a:t>
            </a:r>
            <a:r>
              <a:rPr lang="en-US" dirty="0" smtClean="0">
                <a:solidFill>
                  <a:schemeClr val="tx2"/>
                </a:solidFill>
              </a:rPr>
              <a:t> e </a:t>
            </a:r>
            <a:r>
              <a:rPr lang="en-US" dirty="0" err="1" smtClean="0">
                <a:solidFill>
                  <a:schemeClr val="tx2"/>
                </a:solidFill>
              </a:rPr>
              <a:t>furnizuesve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të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produkteve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dhe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shërbimeve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sigurim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fuqisë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punëtore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zgjedhje</a:t>
            </a:r>
            <a:r>
              <a:rPr lang="en-US" dirty="0" smtClean="0">
                <a:solidFill>
                  <a:schemeClr val="tx2"/>
                </a:solidFill>
              </a:rPr>
              <a:t> e </a:t>
            </a:r>
            <a:r>
              <a:rPr lang="en-US" dirty="0" err="1" smtClean="0">
                <a:solidFill>
                  <a:schemeClr val="tx2"/>
                </a:solidFill>
              </a:rPr>
              <a:t>kanaleve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dhe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metodave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të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shitjes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6242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63563"/>
          </a:xfrm>
        </p:spPr>
        <p:txBody>
          <a:bodyPr/>
          <a:lstStyle/>
          <a:p>
            <a:r>
              <a:rPr lang="en-US" dirty="0" err="1" smtClean="0"/>
              <a:t>Liria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veprimtarinë</a:t>
            </a:r>
            <a:r>
              <a:rPr lang="en-US" dirty="0" smtClean="0"/>
              <a:t> </a:t>
            </a:r>
            <a:r>
              <a:rPr lang="en-US" dirty="0" err="1" smtClean="0"/>
              <a:t>ndërmarëse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334000"/>
          </a:xfrm>
        </p:spPr>
        <p:txBody>
          <a:bodyPr/>
          <a:lstStyle/>
          <a:p>
            <a:r>
              <a:rPr lang="en-US" sz="40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Vendosje</a:t>
            </a:r>
            <a:r>
              <a:rPr lang="en-US" sz="40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e </a:t>
            </a:r>
            <a:r>
              <a:rPr lang="en-US" sz="40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sistemit</a:t>
            </a:r>
            <a:r>
              <a:rPr lang="en-US" sz="40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të</a:t>
            </a:r>
            <a:r>
              <a:rPr lang="en-US" sz="40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normave</a:t>
            </a:r>
            <a:r>
              <a:rPr lang="en-US" sz="40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të</a:t>
            </a:r>
            <a:r>
              <a:rPr lang="en-US" sz="40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shpërblimit</a:t>
            </a:r>
            <a:r>
              <a:rPr lang="en-US" sz="40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të</a:t>
            </a:r>
            <a:r>
              <a:rPr lang="en-US" sz="40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punës</a:t>
            </a:r>
            <a:r>
              <a:rPr lang="en-US" sz="40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dhe</a:t>
            </a:r>
            <a:r>
              <a:rPr lang="en-US" sz="40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formave</a:t>
            </a:r>
            <a:r>
              <a:rPr lang="en-US" sz="40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tjera</a:t>
            </a:r>
            <a:r>
              <a:rPr lang="en-US" sz="40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të</a:t>
            </a:r>
            <a:r>
              <a:rPr lang="en-US" sz="40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pagave</a:t>
            </a:r>
            <a:r>
              <a:rPr lang="en-US" sz="40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të</a:t>
            </a:r>
            <a:r>
              <a:rPr lang="en-US" sz="40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punësuarve</a:t>
            </a:r>
            <a:r>
              <a:rPr lang="en-US" sz="40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;</a:t>
            </a:r>
          </a:p>
          <a:p>
            <a:r>
              <a:rPr lang="en-US" sz="40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Përcaktim</a:t>
            </a:r>
            <a:r>
              <a:rPr lang="en-US" sz="40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i</a:t>
            </a:r>
            <a:r>
              <a:rPr lang="en-US" sz="40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nivelit</a:t>
            </a:r>
            <a:r>
              <a:rPr lang="en-US" sz="40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të</a:t>
            </a:r>
            <a:r>
              <a:rPr lang="en-US" sz="40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çmimeve</a:t>
            </a:r>
            <a:r>
              <a:rPr lang="en-US" sz="40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dhe</a:t>
            </a:r>
            <a:r>
              <a:rPr lang="en-US" sz="40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kushteve</a:t>
            </a:r>
            <a:r>
              <a:rPr lang="en-US" sz="40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të</a:t>
            </a:r>
            <a:r>
              <a:rPr lang="en-US" sz="40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shitjes</a:t>
            </a:r>
            <a:r>
              <a:rPr lang="en-US" sz="40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për</a:t>
            </a:r>
            <a:r>
              <a:rPr lang="en-US" sz="40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produktet</a:t>
            </a:r>
            <a:r>
              <a:rPr lang="en-US" sz="40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dhe</a:t>
            </a:r>
            <a:r>
              <a:rPr lang="en-US" sz="40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shërbimet</a:t>
            </a:r>
            <a:r>
              <a:rPr lang="en-US" sz="40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;</a:t>
            </a:r>
          </a:p>
          <a:p>
            <a:r>
              <a:rPr lang="en-US" sz="40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Shpërndarje</a:t>
            </a:r>
            <a:r>
              <a:rPr lang="en-US" sz="40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e </a:t>
            </a:r>
            <a:r>
              <a:rPr lang="en-US" sz="40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fitimit</a:t>
            </a:r>
            <a:r>
              <a:rPr lang="en-US" sz="40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ndërmarrës</a:t>
            </a:r>
            <a:r>
              <a:rPr lang="en-US" sz="40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.</a:t>
            </a:r>
            <a:endParaRPr lang="en-US" sz="4000" dirty="0">
              <a:solidFill>
                <a:schemeClr val="tx2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400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Nivelet</a:t>
            </a:r>
            <a:r>
              <a:rPr lang="en-US" dirty="0" smtClean="0"/>
              <a:t> e </a:t>
            </a:r>
            <a:r>
              <a:rPr lang="en-US" dirty="0" err="1" smtClean="0"/>
              <a:t>rrezikut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kreativitetit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76700" y="6050493"/>
            <a:ext cx="2362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Kreativiteti</a:t>
            </a:r>
            <a:endParaRPr lang="en-US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66700" y="1066800"/>
            <a:ext cx="8496300" cy="5181600"/>
            <a:chOff x="266700" y="1066800"/>
            <a:chExt cx="8496300" cy="4800600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685800" y="1066800"/>
              <a:ext cx="0" cy="48006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304800" y="5638800"/>
              <a:ext cx="8458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 rot="16200000">
              <a:off x="-723900" y="2986881"/>
              <a:ext cx="23622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 w="0"/>
                  <a:solidFill>
                    <a:srgbClr val="C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Rreziku</a:t>
              </a:r>
              <a:endParaRPr lang="en-US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248400" y="1468165"/>
              <a:ext cx="20574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tx2"/>
                  </a:solidFill>
                </a:rPr>
                <a:t>Shpikësi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667000" y="3870326"/>
              <a:ext cx="20574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tx2"/>
                  </a:solidFill>
                </a:rPr>
                <a:t>Menaxheri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381500" y="2597014"/>
              <a:ext cx="20574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tx2"/>
                  </a:solidFill>
                </a:rPr>
                <a:t>Përtëritësi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90600" y="4906963"/>
              <a:ext cx="20574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tx2"/>
                  </a:solidFill>
                </a:rPr>
                <a:t>Administratori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080252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63563"/>
          </a:xfrm>
        </p:spPr>
        <p:txBody>
          <a:bodyPr/>
          <a:lstStyle/>
          <a:p>
            <a:r>
              <a:rPr lang="en-US" sz="2800" dirty="0" err="1" smtClean="0"/>
              <a:t>Kualitetet</a:t>
            </a:r>
            <a:r>
              <a:rPr lang="en-US" sz="2800" dirty="0" smtClean="0"/>
              <a:t> e </a:t>
            </a:r>
            <a:r>
              <a:rPr lang="en-US" sz="2800" dirty="0" err="1" smtClean="0"/>
              <a:t>ndërmarrësit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sukseshëm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410200"/>
          </a:xfrm>
        </p:spPr>
        <p:txBody>
          <a:bodyPr/>
          <a:lstStyle/>
          <a:p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Ndërmarrësit</a:t>
            </a:r>
            <a:r>
              <a:rPr lang="en-US" sz="31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janë</a:t>
            </a:r>
            <a:r>
              <a:rPr lang="en-US" sz="31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“</a:t>
            </a:r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gjurmues</a:t>
            </a:r>
            <a:r>
              <a:rPr lang="en-US" sz="31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” </a:t>
            </a:r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të</a:t>
            </a:r>
            <a:r>
              <a:rPr lang="en-US" sz="31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mundësive</a:t>
            </a:r>
            <a:r>
              <a:rPr lang="en-US" sz="31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të</a:t>
            </a:r>
            <a:r>
              <a:rPr lang="en-US" sz="31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reja</a:t>
            </a:r>
            <a:r>
              <a:rPr lang="en-US" sz="31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, </a:t>
            </a:r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si</a:t>
            </a:r>
            <a:r>
              <a:rPr lang="en-US" sz="31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shanse</a:t>
            </a:r>
            <a:r>
              <a:rPr lang="en-US" sz="31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të</a:t>
            </a:r>
            <a:r>
              <a:rPr lang="en-US" sz="31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zhvillimit</a:t>
            </a:r>
            <a:endParaRPr lang="en-US" sz="3100" dirty="0" smtClean="0">
              <a:solidFill>
                <a:schemeClr val="tx2"/>
              </a:solidFill>
              <a:latin typeface="Arial Rounded MT Bold" panose="020F0704030504030204" pitchFamily="34" charset="0"/>
            </a:endParaRPr>
          </a:p>
          <a:p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Janë</a:t>
            </a:r>
            <a:r>
              <a:rPr lang="en-US" sz="31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të</a:t>
            </a:r>
            <a:r>
              <a:rPr lang="en-US" sz="31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orientuar</a:t>
            </a:r>
            <a:r>
              <a:rPr lang="en-US" sz="31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kah</a:t>
            </a:r>
            <a:r>
              <a:rPr lang="en-US" sz="31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sfidat</a:t>
            </a:r>
            <a:r>
              <a:rPr lang="en-US" sz="31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dhe</a:t>
            </a:r>
            <a:r>
              <a:rPr lang="en-US" sz="31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ndryshimet</a:t>
            </a:r>
            <a:r>
              <a:rPr lang="en-US" sz="31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, </a:t>
            </a:r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si</a:t>
            </a:r>
            <a:r>
              <a:rPr lang="en-US" sz="31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shprehjes</a:t>
            </a:r>
            <a:r>
              <a:rPr lang="en-US" sz="31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të</a:t>
            </a:r>
            <a:r>
              <a:rPr lang="en-US" sz="31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së</a:t>
            </a:r>
            <a:r>
              <a:rPr lang="en-US" sz="31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ardhmes</a:t>
            </a:r>
            <a:r>
              <a:rPr lang="en-US" sz="31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që</a:t>
            </a:r>
            <a:r>
              <a:rPr lang="en-US" sz="31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vjen</a:t>
            </a:r>
            <a:endParaRPr lang="en-US" sz="3100" dirty="0" smtClean="0">
              <a:solidFill>
                <a:schemeClr val="tx2"/>
              </a:solidFill>
              <a:latin typeface="Arial Rounded MT Bold" panose="020F0704030504030204" pitchFamily="34" charset="0"/>
            </a:endParaRPr>
          </a:p>
          <a:p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Nevoja</a:t>
            </a:r>
            <a:r>
              <a:rPr lang="en-US" sz="31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e </a:t>
            </a:r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theksuar</a:t>
            </a:r>
            <a:r>
              <a:rPr lang="en-US" sz="31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për</a:t>
            </a:r>
            <a:r>
              <a:rPr lang="en-US" sz="31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të</a:t>
            </a:r>
            <a:r>
              <a:rPr lang="en-US" sz="31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qenë</a:t>
            </a:r>
            <a:r>
              <a:rPr lang="en-US" sz="31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më</a:t>
            </a:r>
            <a:r>
              <a:rPr lang="en-US" sz="31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i</a:t>
            </a:r>
            <a:r>
              <a:rPr lang="en-US" sz="31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miri</a:t>
            </a:r>
            <a:endParaRPr lang="en-US" sz="3100" dirty="0" smtClean="0">
              <a:solidFill>
                <a:schemeClr val="tx2"/>
              </a:solidFill>
              <a:latin typeface="Arial Rounded MT Bold" panose="020F0704030504030204" pitchFamily="34" charset="0"/>
            </a:endParaRPr>
          </a:p>
          <a:p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Të</a:t>
            </a:r>
            <a:r>
              <a:rPr lang="en-US" sz="31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orientuar</a:t>
            </a:r>
            <a:r>
              <a:rPr lang="en-US" sz="31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në</a:t>
            </a:r>
            <a:r>
              <a:rPr lang="en-US" sz="31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treg</a:t>
            </a:r>
            <a:endParaRPr lang="en-US" sz="3100" dirty="0" smtClean="0">
              <a:solidFill>
                <a:schemeClr val="tx2"/>
              </a:solidFill>
              <a:latin typeface="Arial Rounded MT Bold" panose="020F0704030504030204" pitchFamily="34" charset="0"/>
            </a:endParaRPr>
          </a:p>
          <a:p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Shkathtësi</a:t>
            </a:r>
            <a:r>
              <a:rPr lang="en-US" sz="31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në</a:t>
            </a:r>
            <a:r>
              <a:rPr lang="en-US" sz="31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shpërblimin</a:t>
            </a:r>
            <a:r>
              <a:rPr lang="en-US" sz="31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e </a:t>
            </a:r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bashkëpunëtorëve</a:t>
            </a:r>
            <a:endParaRPr lang="en-US" sz="3100" dirty="0" smtClean="0">
              <a:solidFill>
                <a:schemeClr val="tx2"/>
              </a:solidFill>
              <a:latin typeface="Arial Rounded MT Bold" panose="020F0704030504030204" pitchFamily="34" charset="0"/>
            </a:endParaRPr>
          </a:p>
          <a:p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Punëtorë</a:t>
            </a:r>
            <a:r>
              <a:rPr lang="en-US" sz="31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dhe</a:t>
            </a:r>
            <a:r>
              <a:rPr lang="en-US" sz="31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të</a:t>
            </a:r>
            <a:r>
              <a:rPr lang="en-US" sz="31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përgjegjëshëm</a:t>
            </a:r>
            <a:endParaRPr lang="en-US" sz="3100" dirty="0" smtClean="0">
              <a:solidFill>
                <a:schemeClr val="tx2"/>
              </a:solidFill>
              <a:latin typeface="Arial Rounded MT Bold" panose="020F0704030504030204" pitchFamily="34" charset="0"/>
            </a:endParaRPr>
          </a:p>
          <a:p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Dinamik</a:t>
            </a:r>
            <a:r>
              <a:rPr lang="en-US" sz="31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dhe</a:t>
            </a:r>
            <a:r>
              <a:rPr lang="en-US" sz="31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“plot </a:t>
            </a:r>
            <a:r>
              <a:rPr lang="en-US" sz="31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jetë</a:t>
            </a:r>
            <a:r>
              <a:rPr lang="en-US" sz="31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”.</a:t>
            </a:r>
            <a:endParaRPr lang="en-US" sz="3100" dirty="0">
              <a:solidFill>
                <a:schemeClr val="tx2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4886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63563"/>
          </a:xfrm>
        </p:spPr>
        <p:txBody>
          <a:bodyPr/>
          <a:lstStyle/>
          <a:p>
            <a:r>
              <a:rPr lang="en-US" sz="2800" dirty="0" err="1" smtClean="0"/>
              <a:t>Kualitetet</a:t>
            </a:r>
            <a:r>
              <a:rPr lang="en-US" sz="2800" dirty="0" smtClean="0"/>
              <a:t> e </a:t>
            </a:r>
            <a:r>
              <a:rPr lang="en-US" sz="2800" dirty="0" err="1" smtClean="0"/>
              <a:t>ndërmarrësit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sukseshëm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410200"/>
          </a:xfrm>
        </p:spPr>
        <p:txBody>
          <a:bodyPr/>
          <a:lstStyle/>
          <a:p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Gadishmëri</a:t>
            </a:r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për</a:t>
            </a:r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të</a:t>
            </a:r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pranuar</a:t>
            </a:r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rrezikun</a:t>
            </a:r>
            <a:endParaRPr lang="en-US" sz="2700" dirty="0" smtClean="0">
              <a:solidFill>
                <a:schemeClr val="tx2"/>
              </a:solidFill>
              <a:latin typeface="Arial Rounded MT Bold" panose="020F0704030504030204" pitchFamily="34" charset="0"/>
            </a:endParaRPr>
          </a:p>
          <a:p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Nevoja</a:t>
            </a:r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për</a:t>
            </a:r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konkurencën</a:t>
            </a:r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e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fortë</a:t>
            </a:r>
            <a:endParaRPr lang="en-US" sz="2700" dirty="0" smtClean="0">
              <a:solidFill>
                <a:schemeClr val="tx2"/>
              </a:solidFill>
              <a:latin typeface="Arial Rounded MT Bold" panose="020F0704030504030204" pitchFamily="34" charset="0"/>
            </a:endParaRPr>
          </a:p>
          <a:p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Aftësija</a:t>
            </a:r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e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zotërimit</a:t>
            </a:r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të</a:t>
            </a:r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sresit</a:t>
            </a:r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dhe</a:t>
            </a:r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të</a:t>
            </a:r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situatave</a:t>
            </a:r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stresuese</a:t>
            </a:r>
            <a:endParaRPr lang="en-US" sz="2700" dirty="0" smtClean="0">
              <a:solidFill>
                <a:schemeClr val="tx2"/>
              </a:solidFill>
              <a:latin typeface="Arial Rounded MT Bold" panose="020F0704030504030204" pitchFamily="34" charset="0"/>
            </a:endParaRPr>
          </a:p>
          <a:p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Biznesin</a:t>
            </a:r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e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përjeton</a:t>
            </a:r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edhe</a:t>
            </a:r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si</a:t>
            </a:r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zbavitje</a:t>
            </a:r>
            <a:endParaRPr lang="en-US" sz="2700" dirty="0" smtClean="0">
              <a:solidFill>
                <a:schemeClr val="tx2"/>
              </a:solidFill>
              <a:latin typeface="Arial Rounded MT Bold" panose="020F0704030504030204" pitchFamily="34" charset="0"/>
            </a:endParaRPr>
          </a:p>
          <a:p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Problemet</a:t>
            </a:r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i</a:t>
            </a:r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zgjidh</a:t>
            </a:r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në</a:t>
            </a:r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mënyrë</a:t>
            </a:r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kreative</a:t>
            </a:r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dhe</a:t>
            </a:r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origjinale</a:t>
            </a:r>
            <a:endParaRPr lang="en-US" sz="2700" dirty="0" smtClean="0">
              <a:solidFill>
                <a:schemeClr val="tx2"/>
              </a:solidFill>
              <a:latin typeface="Arial Rounded MT Bold" panose="020F0704030504030204" pitchFamily="34" charset="0"/>
            </a:endParaRPr>
          </a:p>
          <a:p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Posedon</a:t>
            </a:r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ndjesi</a:t>
            </a:r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për</a:t>
            </a:r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perceptimin</a:t>
            </a:r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e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shansit</a:t>
            </a:r>
            <a:endParaRPr lang="en-US" sz="2700" dirty="0" smtClean="0">
              <a:solidFill>
                <a:schemeClr val="tx2"/>
              </a:solidFill>
              <a:latin typeface="Arial Rounded MT Bold" panose="020F0704030504030204" pitchFamily="34" charset="0"/>
            </a:endParaRPr>
          </a:p>
          <a:p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Përkushtim</a:t>
            </a:r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ndaj</a:t>
            </a:r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punës</a:t>
            </a:r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dhe</a:t>
            </a:r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biznesit</a:t>
            </a:r>
            <a:endParaRPr lang="en-US" sz="2700" dirty="0" smtClean="0">
              <a:solidFill>
                <a:schemeClr val="tx2"/>
              </a:solidFill>
              <a:latin typeface="Arial Rounded MT Bold" panose="020F0704030504030204" pitchFamily="34" charset="0"/>
            </a:endParaRPr>
          </a:p>
          <a:p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Orientimi</a:t>
            </a:r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kah</a:t>
            </a:r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caqet-sfida</a:t>
            </a:r>
            <a:endParaRPr lang="en-US" sz="2700" dirty="0" smtClean="0">
              <a:solidFill>
                <a:schemeClr val="tx2"/>
              </a:solidFill>
              <a:latin typeface="Arial Rounded MT Bold" panose="020F0704030504030204" pitchFamily="34" charset="0"/>
            </a:endParaRPr>
          </a:p>
          <a:p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Real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në</a:t>
            </a:r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vlerësime</a:t>
            </a:r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dhe</a:t>
            </a:r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prognozim</a:t>
            </a:r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të</a:t>
            </a:r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shanseve</a:t>
            </a:r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dhe</a:t>
            </a:r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të</a:t>
            </a:r>
            <a:r>
              <a:rPr lang="en-US" sz="27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700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suksesit</a:t>
            </a:r>
            <a:endParaRPr lang="en-US" sz="2700" dirty="0" smtClean="0">
              <a:solidFill>
                <a:schemeClr val="tx2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8803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Koncepti</a:t>
            </a:r>
            <a:r>
              <a:rPr lang="en-US" dirty="0" smtClean="0"/>
              <a:t> 10D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914400"/>
            <a:ext cx="4343400" cy="54102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Dream</a:t>
            </a:r>
          </a:p>
          <a:p>
            <a:r>
              <a:rPr lang="en-US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Decisiveness</a:t>
            </a:r>
          </a:p>
          <a:p>
            <a:r>
              <a:rPr lang="en-US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Doer</a:t>
            </a:r>
          </a:p>
          <a:p>
            <a:r>
              <a:rPr lang="en-US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Determination</a:t>
            </a:r>
          </a:p>
          <a:p>
            <a:r>
              <a:rPr lang="en-US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Dedication</a:t>
            </a:r>
          </a:p>
          <a:p>
            <a:r>
              <a:rPr lang="en-US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Devotion</a:t>
            </a:r>
          </a:p>
          <a:p>
            <a:r>
              <a:rPr lang="en-US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Details</a:t>
            </a:r>
          </a:p>
          <a:p>
            <a:r>
              <a:rPr lang="en-US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Destiny</a:t>
            </a:r>
          </a:p>
          <a:p>
            <a:r>
              <a:rPr lang="en-US" dirty="0" err="1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Dolars</a:t>
            </a:r>
            <a:endParaRPr lang="en-US" dirty="0" smtClean="0">
              <a:solidFill>
                <a:schemeClr val="tx2"/>
              </a:solidFill>
              <a:latin typeface="Arial Rounded MT Bold" panose="020F0704030504030204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Distribute</a:t>
            </a:r>
            <a:endParaRPr lang="en-US" dirty="0">
              <a:solidFill>
                <a:schemeClr val="tx2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8" y="1003663"/>
            <a:ext cx="4585758" cy="5334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8526038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29698D"/>
      </a:dk1>
      <a:lt1>
        <a:srgbClr val="FFFFFF"/>
      </a:lt1>
      <a:dk2>
        <a:srgbClr val="000000"/>
      </a:dk2>
      <a:lt2>
        <a:srgbClr val="D6E1E2"/>
      </a:lt2>
      <a:accent1>
        <a:srgbClr val="0099CC"/>
      </a:accent1>
      <a:accent2>
        <a:srgbClr val="FF9900"/>
      </a:accent2>
      <a:accent3>
        <a:srgbClr val="FFFFFF"/>
      </a:accent3>
      <a:accent4>
        <a:srgbClr val="215978"/>
      </a:accent4>
      <a:accent5>
        <a:srgbClr val="AACAE2"/>
      </a:accent5>
      <a:accent6>
        <a:srgbClr val="E78A00"/>
      </a:accent6>
      <a:hlink>
        <a:srgbClr val="669900"/>
      </a:hlink>
      <a:folHlink>
        <a:srgbClr val="83A6A7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FF5050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FFB3B3"/>
        </a:accent5>
        <a:accent6>
          <a:srgbClr val="E78A2D"/>
        </a:accent6>
        <a:hlink>
          <a:srgbClr val="00CC99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666699"/>
        </a:dk1>
        <a:lt1>
          <a:srgbClr val="FFFFFF"/>
        </a:lt1>
        <a:dk2>
          <a:srgbClr val="000000"/>
        </a:dk2>
        <a:lt2>
          <a:srgbClr val="F7F4D5"/>
        </a:lt2>
        <a:accent1>
          <a:srgbClr val="72B88E"/>
        </a:accent1>
        <a:accent2>
          <a:srgbClr val="917FC9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8372B6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0099CC"/>
        </a:accent1>
        <a:accent2>
          <a:srgbClr val="FF9900"/>
        </a:accent2>
        <a:accent3>
          <a:srgbClr val="FFFFFF"/>
        </a:accent3>
        <a:accent4>
          <a:srgbClr val="215978"/>
        </a:accent4>
        <a:accent5>
          <a:srgbClr val="AACAE2"/>
        </a:accent5>
        <a:accent6>
          <a:srgbClr val="E78A00"/>
        </a:accent6>
        <a:hlink>
          <a:srgbClr val="669900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029TGp_edu_biz_red_v3</Template>
  <TotalTime>702</TotalTime>
  <Words>289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NDËRRMARËSIA DHE QEVERISJA ME NDRYSHIMET</vt:lpstr>
      <vt:lpstr>Përmbajtja</vt:lpstr>
      <vt:lpstr>Liria në veprimtarinë ndërmarëse</vt:lpstr>
      <vt:lpstr>Liria në veprimtarinë ndërmarëse</vt:lpstr>
      <vt:lpstr>Nivelet e rrezikut dhe kreativitetit</vt:lpstr>
      <vt:lpstr>Kualitetet e ndërmarrësit të sukseshëm</vt:lpstr>
      <vt:lpstr>Kualitetet e ndërmarrësit të sukseshëm</vt:lpstr>
      <vt:lpstr>Koncepti 10D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Windows User</dc:creator>
  <cp:lastModifiedBy>Isak</cp:lastModifiedBy>
  <cp:revision>82</cp:revision>
  <dcterms:created xsi:type="dcterms:W3CDTF">2018-03-04T13:14:48Z</dcterms:created>
  <dcterms:modified xsi:type="dcterms:W3CDTF">2020-03-30T10:21:33Z</dcterms:modified>
</cp:coreProperties>
</file>