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  <p:sldId id="269" r:id="rId6"/>
    <p:sldId id="270" r:id="rId7"/>
    <p:sldId id="271" r:id="rId8"/>
    <p:sldId id="272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166E"/>
    <a:srgbClr val="B2B2B2"/>
    <a:srgbClr val="692AA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5" d="100"/>
          <a:sy n="75" d="100"/>
        </p:scale>
        <p:origin x="-126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16" name="Picture 44" descr="e_1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4461"/>
          <a:stretch>
            <a:fillRect/>
          </a:stretch>
        </p:blipFill>
        <p:spPr bwMode="auto">
          <a:xfrm>
            <a:off x="0" y="0"/>
            <a:ext cx="9144000" cy="51577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17" name="Rectangle 45"/>
          <p:cNvSpPr>
            <a:spLocks noChangeArrowheads="1"/>
          </p:cNvSpPr>
          <p:nvPr userDrawn="1"/>
        </p:nvSpPr>
        <p:spPr bwMode="ltGray">
          <a:xfrm>
            <a:off x="0" y="6611938"/>
            <a:ext cx="9144000" cy="260350"/>
          </a:xfrm>
          <a:prstGeom prst="rect">
            <a:avLst/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86200" y="1371600"/>
            <a:ext cx="4876800" cy="3276600"/>
          </a:xfrm>
          <a:effectLst>
            <a:outerShdw dist="53882" dir="2700000" algn="ctr" rotWithShape="0">
              <a:schemeClr val="tx2">
                <a:alpha val="50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algn="r">
              <a:defRPr sz="4000">
                <a:solidFill>
                  <a:srgbClr val="FFFFCC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752600" y="5638800"/>
            <a:ext cx="6172200" cy="4572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486525"/>
            <a:ext cx="2895600" cy="298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276600" y="6480175"/>
            <a:ext cx="2133600" cy="292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FA3CDC2-D1DC-4F56-8C6B-37CA7E26FB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617968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0764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76950" cy="6172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486525"/>
            <a:ext cx="2895600" cy="298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276600" y="6480175"/>
            <a:ext cx="2133600" cy="292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2E057CE-9C80-4C93-9997-473681B66F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140089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563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153400" cy="50292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486525"/>
            <a:ext cx="2895600" cy="298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276600" y="6480175"/>
            <a:ext cx="2133600" cy="292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0357CFE-20D5-4382-B7F4-96F8A9B684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048056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1374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486525"/>
            <a:ext cx="2895600" cy="298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276600" y="6480175"/>
            <a:ext cx="2133600" cy="292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F674C47-587E-4579-9133-5BC0C6E69E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196837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00500" cy="5029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95400"/>
            <a:ext cx="4000500" cy="5029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943600" y="6486525"/>
            <a:ext cx="2895600" cy="298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276600" y="6480175"/>
            <a:ext cx="2133600" cy="292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449E338-4F10-4D3D-B066-09785B77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218762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5943600" y="6486525"/>
            <a:ext cx="2895600" cy="298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3276600" y="6480175"/>
            <a:ext cx="2133600" cy="292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CD482AA-D025-4684-9C34-CA519ACB04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399162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5943600" y="6486525"/>
            <a:ext cx="2895600" cy="298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276600" y="6480175"/>
            <a:ext cx="2133600" cy="292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28F1AF0-67F3-4AB8-844B-8BF74C158E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845754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5943600" y="6486525"/>
            <a:ext cx="2895600" cy="298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3276600" y="6480175"/>
            <a:ext cx="2133600" cy="292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94B03DB-478F-4A5E-9086-672E0C4208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935621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943600" y="6486525"/>
            <a:ext cx="2895600" cy="298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276600" y="6480175"/>
            <a:ext cx="2133600" cy="292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BF4B62A-19A0-471F-BFF9-F4CC273D0D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233876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943600" y="6486525"/>
            <a:ext cx="2895600" cy="298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276600" y="6480175"/>
            <a:ext cx="2133600" cy="292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62901F1-A1B9-4F2E-BA81-221564785B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742331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7" name="Picture 43" descr="e_11p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366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153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457200" y="152400"/>
            <a:ext cx="8305800" cy="56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2B166E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45791" dir="2021404" algn="ctr" rotWithShape="0">
                    <a:schemeClr val="tx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err="1" smtClean="0">
                <a:solidFill>
                  <a:srgbClr val="2B166E"/>
                </a:solidFill>
                <a:latin typeface="Bauhaus 93" panose="04030905020B02020C02" pitchFamily="82" charset="0"/>
              </a:rPr>
              <a:t>Prof.dr</a:t>
            </a:r>
            <a:r>
              <a:rPr lang="en-US" sz="1100" b="1" dirty="0" smtClean="0">
                <a:solidFill>
                  <a:srgbClr val="2B166E"/>
                </a:solidFill>
                <a:latin typeface="Bauhaus 93" panose="04030905020B02020C02" pitchFamily="82" charset="0"/>
              </a:rPr>
              <a:t>. </a:t>
            </a:r>
            <a:r>
              <a:rPr lang="en-US" sz="1100" b="1" dirty="0" err="1" smtClean="0">
                <a:solidFill>
                  <a:srgbClr val="2B166E"/>
                </a:solidFill>
                <a:latin typeface="Bauhaus 93" panose="04030905020B02020C02" pitchFamily="82" charset="0"/>
              </a:rPr>
              <a:t>Brikend</a:t>
            </a:r>
            <a:r>
              <a:rPr lang="en-US" sz="1100" b="1" dirty="0" smtClean="0">
                <a:solidFill>
                  <a:srgbClr val="2B166E"/>
                </a:solidFill>
                <a:latin typeface="Bauhaus 93" panose="04030905020B02020C02" pitchFamily="82" charset="0"/>
              </a:rPr>
              <a:t> Aziri</a:t>
            </a:r>
            <a:r>
              <a:rPr lang="en-US" sz="1100" b="1" baseline="0" dirty="0" smtClean="0">
                <a:solidFill>
                  <a:srgbClr val="2B166E"/>
                </a:solidFill>
                <a:latin typeface="Bauhaus 93" panose="04030905020B02020C02" pitchFamily="82" charset="0"/>
              </a:rPr>
              <a:t> / </a:t>
            </a:r>
            <a:r>
              <a:rPr lang="en-US" sz="1100" b="1" baseline="0" dirty="0" err="1" smtClean="0">
                <a:solidFill>
                  <a:srgbClr val="2B166E"/>
                </a:solidFill>
                <a:latin typeface="Bauhaus 93" panose="04030905020B02020C02" pitchFamily="82" charset="0"/>
              </a:rPr>
              <a:t>Bazat</a:t>
            </a:r>
            <a:r>
              <a:rPr lang="en-US" sz="1100" b="1" baseline="0" dirty="0" smtClean="0">
                <a:solidFill>
                  <a:srgbClr val="2B166E"/>
                </a:solidFill>
                <a:latin typeface="Bauhaus 93" panose="04030905020B02020C02" pitchFamily="82" charset="0"/>
              </a:rPr>
              <a:t> e </a:t>
            </a:r>
            <a:r>
              <a:rPr lang="en-US" sz="1100" b="1" baseline="0" dirty="0" err="1" smtClean="0">
                <a:solidFill>
                  <a:srgbClr val="2B166E"/>
                </a:solidFill>
                <a:latin typeface="Bauhaus 93" panose="04030905020B02020C02" pitchFamily="82" charset="0"/>
              </a:rPr>
              <a:t>menaxhimit</a:t>
            </a:r>
            <a:r>
              <a:rPr lang="en-US" sz="1100" b="1" baseline="0" dirty="0" smtClean="0">
                <a:solidFill>
                  <a:srgbClr val="2B166E"/>
                </a:solidFill>
                <a:latin typeface="Bauhaus 93" panose="04030905020B02020C02" pitchFamily="82" charset="0"/>
              </a:rPr>
              <a:t> / Moduli 1 / </a:t>
            </a:r>
            <a:r>
              <a:rPr lang="en-US" sz="1100" b="1" baseline="0" dirty="0" err="1" smtClean="0">
                <a:solidFill>
                  <a:srgbClr val="2B166E"/>
                </a:solidFill>
                <a:latin typeface="Bauhaus 93" panose="04030905020B02020C02" pitchFamily="82" charset="0"/>
              </a:rPr>
              <a:t>Ndërmarësia</a:t>
            </a:r>
            <a:r>
              <a:rPr lang="en-US" sz="1100" b="1" baseline="0" dirty="0" smtClean="0">
                <a:solidFill>
                  <a:srgbClr val="2B166E"/>
                </a:solidFill>
                <a:latin typeface="Bauhaus 93" panose="04030905020B02020C02" pitchFamily="82" charset="0"/>
              </a:rPr>
              <a:t> </a:t>
            </a:r>
            <a:r>
              <a:rPr lang="en-US" sz="1100" b="1" baseline="0" dirty="0" err="1" smtClean="0">
                <a:solidFill>
                  <a:srgbClr val="2B166E"/>
                </a:solidFill>
                <a:latin typeface="Bauhaus 93" panose="04030905020B02020C02" pitchFamily="82" charset="0"/>
              </a:rPr>
              <a:t>dhe</a:t>
            </a:r>
            <a:r>
              <a:rPr lang="en-US" sz="1100" b="1" baseline="0" dirty="0" smtClean="0">
                <a:solidFill>
                  <a:srgbClr val="2B166E"/>
                </a:solidFill>
                <a:latin typeface="Bauhaus 93" panose="04030905020B02020C02" pitchFamily="82" charset="0"/>
              </a:rPr>
              <a:t> </a:t>
            </a:r>
            <a:r>
              <a:rPr lang="en-US" sz="1100" b="1" baseline="0" dirty="0" err="1" smtClean="0">
                <a:solidFill>
                  <a:srgbClr val="2B166E"/>
                </a:solidFill>
                <a:latin typeface="Bauhaus 93" panose="04030905020B02020C02" pitchFamily="82" charset="0"/>
              </a:rPr>
              <a:t>qeverisja</a:t>
            </a:r>
            <a:r>
              <a:rPr lang="en-US" sz="1100" b="1" baseline="0" dirty="0" smtClean="0">
                <a:solidFill>
                  <a:srgbClr val="2B166E"/>
                </a:solidFill>
                <a:latin typeface="Bauhaus 93" panose="04030905020B02020C02" pitchFamily="82" charset="0"/>
              </a:rPr>
              <a:t> me </a:t>
            </a:r>
            <a:r>
              <a:rPr lang="en-US" sz="1100" b="1" baseline="0" dirty="0" err="1" smtClean="0">
                <a:solidFill>
                  <a:srgbClr val="2B166E"/>
                </a:solidFill>
                <a:latin typeface="Bauhaus 93" panose="04030905020B02020C02" pitchFamily="82" charset="0"/>
              </a:rPr>
              <a:t>ndryshimet</a:t>
            </a:r>
            <a:endParaRPr lang="en-US" sz="1100" b="1" dirty="0">
              <a:solidFill>
                <a:srgbClr val="2B166E"/>
              </a:solidFill>
              <a:latin typeface="Bauhaus 93" panose="04030905020B02020C02" pitchFamily="82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0" y="1575514"/>
            <a:ext cx="5334000" cy="3048000"/>
          </a:xfrm>
        </p:spPr>
        <p:txBody>
          <a:bodyPr/>
          <a:lstStyle/>
          <a:p>
            <a:pPr algn="ctr"/>
            <a:r>
              <a:rPr lang="en-US" altLang="en-US" dirty="0" smtClean="0">
                <a:solidFill>
                  <a:schemeClr val="bg1"/>
                </a:solidFill>
              </a:rPr>
              <a:t>NDËRRMARËSIA DHE QEVERISJA ME NDRYSHIMET</a:t>
            </a:r>
            <a:endParaRPr lang="en-US" altLang="en-US" sz="4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5181600"/>
            <a:ext cx="1256211" cy="125621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5250975"/>
            <a:ext cx="2171428" cy="11174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5293858"/>
            <a:ext cx="1752209" cy="116681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724400" y="366940"/>
            <a:ext cx="4114800" cy="76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 Rounded MT Bold" panose="020F0704030504030204" pitchFamily="34" charset="0"/>
              </a:rPr>
              <a:t>Universiteti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i</a:t>
            </a:r>
            <a:r>
              <a:rPr lang="en-US" dirty="0" smtClean="0">
                <a:latin typeface="Arial Rounded MT Bold" panose="020F0704030504030204" pitchFamily="34" charset="0"/>
              </a:rPr>
              <a:t> Novi </a:t>
            </a:r>
            <a:r>
              <a:rPr lang="en-US" dirty="0" err="1" smtClean="0">
                <a:latin typeface="Arial Rounded MT Bold" panose="020F0704030504030204" pitchFamily="34" charset="0"/>
              </a:rPr>
              <a:t>Sadit</a:t>
            </a:r>
            <a:endParaRPr lang="en-US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n-US" dirty="0" err="1" smtClean="0">
                <a:latin typeface="Arial Rounded MT Bold" panose="020F0704030504030204" pitchFamily="34" charset="0"/>
              </a:rPr>
              <a:t>Fakulteti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Ekonomik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në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Suboticë</a:t>
            </a:r>
            <a:endParaRPr lang="en-US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n-US" dirty="0" err="1" smtClean="0">
                <a:latin typeface="Arial Rounded MT Bold" panose="020F0704030504030204" pitchFamily="34" charset="0"/>
              </a:rPr>
              <a:t>Dega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në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Bujanoc</a:t>
            </a:r>
            <a:endParaRPr lang="en-US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n-US" dirty="0" err="1" smtClean="0">
                <a:latin typeface="Arial Rounded MT Bold" panose="020F0704030504030204" pitchFamily="34" charset="0"/>
              </a:rPr>
              <a:t>Bazat</a:t>
            </a:r>
            <a:r>
              <a:rPr lang="en-US" dirty="0" smtClean="0">
                <a:latin typeface="Arial Rounded MT Bold" panose="020F0704030504030204" pitchFamily="34" charset="0"/>
              </a:rPr>
              <a:t> e </a:t>
            </a:r>
            <a:r>
              <a:rPr lang="en-US" dirty="0" err="1" smtClean="0">
                <a:latin typeface="Arial Rounded MT Bold" panose="020F0704030504030204" pitchFamily="34" charset="0"/>
              </a:rPr>
              <a:t>menaxhimit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15000" y="1575514"/>
            <a:ext cx="2133600" cy="5201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Moduli 3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Përmbajtja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0" y="1905000"/>
            <a:ext cx="8894825" cy="3544085"/>
            <a:chOff x="20575" y="951715"/>
            <a:chExt cx="8894825" cy="3160464"/>
          </a:xfrm>
        </p:grpSpPr>
        <p:sp>
          <p:nvSpPr>
            <p:cNvPr id="11" name="Rounded Rectangle 10"/>
            <p:cNvSpPr/>
            <p:nvPr/>
          </p:nvSpPr>
          <p:spPr>
            <a:xfrm>
              <a:off x="304800" y="974420"/>
              <a:ext cx="8610600" cy="687158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err="1" smtClean="0">
                  <a:solidFill>
                    <a:schemeClr val="tx2"/>
                  </a:solidFill>
                </a:rPr>
                <a:t>Evolucioni</a:t>
              </a:r>
              <a:r>
                <a:rPr lang="en-US" sz="2000" b="1" dirty="0" smtClean="0">
                  <a:solidFill>
                    <a:schemeClr val="tx2"/>
                  </a:solidFill>
                </a:rPr>
                <a:t> </a:t>
              </a:r>
              <a:r>
                <a:rPr lang="en-US" sz="2000" b="1" dirty="0" err="1" smtClean="0">
                  <a:solidFill>
                    <a:schemeClr val="tx2"/>
                  </a:solidFill>
                </a:rPr>
                <a:t>i</a:t>
              </a:r>
              <a:r>
                <a:rPr lang="en-US" sz="2000" b="1" dirty="0" smtClean="0">
                  <a:solidFill>
                    <a:schemeClr val="tx2"/>
                  </a:solidFill>
                </a:rPr>
                <a:t> </a:t>
              </a:r>
              <a:r>
                <a:rPr lang="en-US" sz="2000" b="1" dirty="0" err="1" smtClean="0">
                  <a:solidFill>
                    <a:schemeClr val="tx2"/>
                  </a:solidFill>
                </a:rPr>
                <a:t>ideve</a:t>
              </a:r>
              <a:r>
                <a:rPr lang="en-US" sz="2000" b="1" dirty="0" smtClean="0">
                  <a:solidFill>
                    <a:schemeClr val="tx2"/>
                  </a:solidFill>
                </a:rPr>
                <a:t> </a:t>
              </a:r>
              <a:r>
                <a:rPr lang="en-US" sz="2000" b="1" dirty="0" err="1" smtClean="0">
                  <a:solidFill>
                    <a:schemeClr val="tx2"/>
                  </a:solidFill>
                </a:rPr>
                <a:t>mbi</a:t>
              </a:r>
              <a:r>
                <a:rPr lang="en-US" sz="2000" b="1" dirty="0" smtClean="0">
                  <a:solidFill>
                    <a:schemeClr val="tx2"/>
                  </a:solidFill>
                </a:rPr>
                <a:t> </a:t>
              </a:r>
              <a:r>
                <a:rPr lang="en-US" sz="2000" b="1" dirty="0" err="1" smtClean="0">
                  <a:solidFill>
                    <a:schemeClr val="tx2"/>
                  </a:solidFill>
                </a:rPr>
                <a:t>ndërmarësinë</a:t>
              </a:r>
              <a:endParaRPr lang="en-US" sz="2000" b="1" dirty="0">
                <a:solidFill>
                  <a:schemeClr val="tx2"/>
                </a:solidFill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302623" y="1780587"/>
              <a:ext cx="8610600" cy="687158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err="1" smtClean="0">
                  <a:solidFill>
                    <a:schemeClr val="tx2"/>
                  </a:solidFill>
                </a:rPr>
                <a:t>Ndërmarësia</a:t>
              </a:r>
              <a:r>
                <a:rPr lang="en-US" sz="2000" b="1" dirty="0" smtClean="0">
                  <a:solidFill>
                    <a:schemeClr val="tx2"/>
                  </a:solidFill>
                </a:rPr>
                <a:t> </a:t>
              </a:r>
              <a:r>
                <a:rPr lang="en-US" sz="2000" b="1" dirty="0" err="1" smtClean="0">
                  <a:solidFill>
                    <a:schemeClr val="tx2"/>
                  </a:solidFill>
                </a:rPr>
                <a:t>dhe</a:t>
              </a:r>
              <a:r>
                <a:rPr lang="en-US" sz="2000" b="1" dirty="0" smtClean="0">
                  <a:solidFill>
                    <a:schemeClr val="tx2"/>
                  </a:solidFill>
                </a:rPr>
                <a:t> </a:t>
              </a:r>
              <a:r>
                <a:rPr lang="en-US" sz="2000" b="1" dirty="0" err="1" smtClean="0">
                  <a:solidFill>
                    <a:schemeClr val="tx2"/>
                  </a:solidFill>
                </a:rPr>
                <a:t>veprimtaria</a:t>
              </a:r>
              <a:r>
                <a:rPr lang="en-US" sz="2000" b="1" dirty="0" smtClean="0">
                  <a:solidFill>
                    <a:schemeClr val="tx2"/>
                  </a:solidFill>
                </a:rPr>
                <a:t> </a:t>
              </a:r>
              <a:r>
                <a:rPr lang="en-US" sz="2000" b="1" dirty="0" err="1" smtClean="0">
                  <a:solidFill>
                    <a:schemeClr val="tx2"/>
                  </a:solidFill>
                </a:rPr>
                <a:t>ndërmarëse</a:t>
              </a:r>
              <a:endParaRPr lang="en-US" sz="2000" b="1" dirty="0">
                <a:solidFill>
                  <a:schemeClr val="tx2"/>
                </a:solidFill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02623" y="2586753"/>
              <a:ext cx="8610600" cy="687158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err="1" smtClean="0">
                  <a:solidFill>
                    <a:schemeClr val="tx2"/>
                  </a:solidFill>
                </a:rPr>
                <a:t>Veçoritë</a:t>
              </a:r>
              <a:r>
                <a:rPr lang="en-US" sz="2000" b="1" dirty="0" smtClean="0">
                  <a:solidFill>
                    <a:schemeClr val="tx2"/>
                  </a:solidFill>
                </a:rPr>
                <a:t> </a:t>
              </a:r>
              <a:r>
                <a:rPr lang="en-US" sz="2000" b="1" dirty="0" err="1" smtClean="0">
                  <a:solidFill>
                    <a:schemeClr val="tx2"/>
                  </a:solidFill>
                </a:rPr>
                <a:t>dhe</a:t>
              </a:r>
              <a:r>
                <a:rPr lang="en-US" sz="2000" b="1" dirty="0" smtClean="0">
                  <a:solidFill>
                    <a:schemeClr val="tx2"/>
                  </a:solidFill>
                </a:rPr>
                <a:t> profile </a:t>
              </a:r>
              <a:r>
                <a:rPr lang="en-US" sz="2000" b="1" dirty="0" err="1" smtClean="0">
                  <a:solidFill>
                    <a:schemeClr val="tx2"/>
                  </a:solidFill>
                </a:rPr>
                <a:t>i</a:t>
              </a:r>
              <a:r>
                <a:rPr lang="en-US" sz="2000" b="1" dirty="0" smtClean="0">
                  <a:solidFill>
                    <a:schemeClr val="tx2"/>
                  </a:solidFill>
                </a:rPr>
                <a:t> </a:t>
              </a:r>
              <a:r>
                <a:rPr lang="en-US" sz="2000" b="1" dirty="0" err="1" smtClean="0">
                  <a:solidFill>
                    <a:schemeClr val="tx2"/>
                  </a:solidFill>
                </a:rPr>
                <a:t>ndërmarësit</a:t>
              </a:r>
              <a:r>
                <a:rPr lang="en-US" sz="2000" b="1" dirty="0" smtClean="0">
                  <a:solidFill>
                    <a:schemeClr val="tx2"/>
                  </a:solidFill>
                </a:rPr>
                <a:t> </a:t>
              </a:r>
              <a:r>
                <a:rPr lang="en-US" sz="2000" b="1" dirty="0" err="1" smtClean="0">
                  <a:solidFill>
                    <a:schemeClr val="tx2"/>
                  </a:solidFill>
                </a:rPr>
                <a:t>të</a:t>
              </a:r>
              <a:r>
                <a:rPr lang="en-US" sz="2000" b="1" dirty="0" smtClean="0">
                  <a:solidFill>
                    <a:schemeClr val="tx2"/>
                  </a:solidFill>
                </a:rPr>
                <a:t> </a:t>
              </a:r>
              <a:r>
                <a:rPr lang="en-US" sz="2000" b="1" dirty="0" err="1" smtClean="0">
                  <a:solidFill>
                    <a:schemeClr val="tx2"/>
                  </a:solidFill>
                </a:rPr>
                <a:t>sukseshëm</a:t>
              </a:r>
              <a:endParaRPr lang="en-US" sz="2000" b="1" dirty="0">
                <a:solidFill>
                  <a:schemeClr val="tx2"/>
                </a:solidFill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302623" y="3368475"/>
              <a:ext cx="8610600" cy="687158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err="1" smtClean="0">
                  <a:solidFill>
                    <a:schemeClr val="tx2"/>
                  </a:solidFill>
                </a:rPr>
                <a:t>Menaxhimi</a:t>
              </a:r>
              <a:r>
                <a:rPr lang="en-US" sz="2000" b="1" dirty="0" smtClean="0">
                  <a:solidFill>
                    <a:schemeClr val="tx2"/>
                  </a:solidFill>
                </a:rPr>
                <a:t> </a:t>
              </a:r>
              <a:r>
                <a:rPr lang="en-US" sz="2000" b="1" dirty="0" err="1" smtClean="0">
                  <a:solidFill>
                    <a:schemeClr val="tx2"/>
                  </a:solidFill>
                </a:rPr>
                <a:t>ndërmarës</a:t>
              </a:r>
              <a:endParaRPr lang="en-US" sz="2000" b="1" dirty="0">
                <a:solidFill>
                  <a:schemeClr val="tx2"/>
                </a:solidFill>
              </a:endParaRP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9366" y="951715"/>
              <a:ext cx="779666" cy="736594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75" y="1731697"/>
              <a:ext cx="834062" cy="80025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9366" y="2522279"/>
              <a:ext cx="725271" cy="782063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69" y="3311929"/>
              <a:ext cx="834062" cy="8002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324750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63563"/>
          </a:xfrm>
        </p:spPr>
        <p:txBody>
          <a:bodyPr/>
          <a:lstStyle/>
          <a:p>
            <a:r>
              <a:rPr lang="en-US" dirty="0" err="1" smtClean="0"/>
              <a:t>Liria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veprimtarinë</a:t>
            </a:r>
            <a:r>
              <a:rPr lang="en-US" dirty="0" smtClean="0"/>
              <a:t> </a:t>
            </a:r>
            <a:r>
              <a:rPr lang="en-US" dirty="0" err="1" smtClean="0"/>
              <a:t>ndërmarëse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991600" cy="5334000"/>
          </a:xfrm>
        </p:spPr>
        <p:txBody>
          <a:bodyPr/>
          <a:lstStyle/>
          <a:p>
            <a:r>
              <a:rPr lang="en-US" dirty="0" err="1" smtClean="0">
                <a:solidFill>
                  <a:schemeClr val="tx2"/>
                </a:solidFill>
              </a:rPr>
              <a:t>Zgjedhja</a:t>
            </a:r>
            <a:r>
              <a:rPr lang="en-US" dirty="0" smtClean="0">
                <a:solidFill>
                  <a:schemeClr val="tx2"/>
                </a:solidFill>
              </a:rPr>
              <a:t> e </a:t>
            </a:r>
            <a:r>
              <a:rPr lang="en-US" dirty="0" err="1" smtClean="0">
                <a:solidFill>
                  <a:schemeClr val="tx2"/>
                </a:solidFill>
              </a:rPr>
              <a:t>sferës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së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veprimtarisë</a:t>
            </a:r>
            <a:r>
              <a:rPr lang="en-US" dirty="0" smtClean="0">
                <a:solidFill>
                  <a:schemeClr val="tx2"/>
                </a:solidFill>
              </a:rPr>
              <a:t>;</a:t>
            </a:r>
          </a:p>
          <a:p>
            <a:r>
              <a:rPr lang="en-US" dirty="0" err="1" smtClean="0">
                <a:solidFill>
                  <a:schemeClr val="tx2"/>
                </a:solidFill>
              </a:rPr>
              <a:t>Zgjedhje</a:t>
            </a:r>
            <a:r>
              <a:rPr lang="en-US" dirty="0" smtClean="0">
                <a:solidFill>
                  <a:schemeClr val="tx2"/>
                </a:solidFill>
              </a:rPr>
              <a:t> e </a:t>
            </a:r>
            <a:r>
              <a:rPr lang="en-US" dirty="0" err="1" smtClean="0">
                <a:solidFill>
                  <a:schemeClr val="tx2"/>
                </a:solidFill>
              </a:rPr>
              <a:t>drejtimeve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dhe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metodave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të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veprimit</a:t>
            </a:r>
            <a:r>
              <a:rPr lang="en-US" dirty="0" smtClean="0">
                <a:solidFill>
                  <a:schemeClr val="tx2"/>
                </a:solidFill>
              </a:rPr>
              <a:t>;</a:t>
            </a:r>
          </a:p>
          <a:p>
            <a:r>
              <a:rPr lang="en-US" dirty="0" err="1" smtClean="0">
                <a:solidFill>
                  <a:schemeClr val="tx2"/>
                </a:solidFill>
              </a:rPr>
              <a:t>Marje</a:t>
            </a:r>
            <a:r>
              <a:rPr lang="en-US" dirty="0" smtClean="0">
                <a:solidFill>
                  <a:schemeClr val="tx2"/>
                </a:solidFill>
              </a:rPr>
              <a:t> e </a:t>
            </a:r>
            <a:r>
              <a:rPr lang="en-US" dirty="0" err="1" smtClean="0">
                <a:solidFill>
                  <a:schemeClr val="tx2"/>
                </a:solidFill>
              </a:rPr>
              <a:t>vendimeve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dhe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zgjedhje</a:t>
            </a:r>
            <a:r>
              <a:rPr lang="en-US" dirty="0" smtClean="0">
                <a:solidFill>
                  <a:schemeClr val="tx2"/>
                </a:solidFill>
              </a:rPr>
              <a:t> e </a:t>
            </a:r>
            <a:r>
              <a:rPr lang="en-US" dirty="0" err="1" smtClean="0">
                <a:solidFill>
                  <a:schemeClr val="tx2"/>
                </a:solidFill>
              </a:rPr>
              <a:t>mjeteve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për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sendërtimin</a:t>
            </a:r>
            <a:r>
              <a:rPr lang="en-US" dirty="0" smtClean="0">
                <a:solidFill>
                  <a:schemeClr val="tx2"/>
                </a:solidFill>
              </a:rPr>
              <a:t> e </a:t>
            </a:r>
            <a:r>
              <a:rPr lang="en-US" dirty="0" err="1" smtClean="0">
                <a:solidFill>
                  <a:schemeClr val="tx2"/>
                </a:solidFill>
              </a:rPr>
              <a:t>tyre</a:t>
            </a:r>
            <a:r>
              <a:rPr lang="en-US" dirty="0" smtClean="0">
                <a:solidFill>
                  <a:schemeClr val="tx2"/>
                </a:solidFill>
              </a:rPr>
              <a:t>;</a:t>
            </a:r>
          </a:p>
          <a:p>
            <a:r>
              <a:rPr lang="en-US" dirty="0" err="1" smtClean="0">
                <a:solidFill>
                  <a:schemeClr val="tx2"/>
                </a:solidFill>
              </a:rPr>
              <a:t>Përcaktim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i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programit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prodhues</a:t>
            </a:r>
            <a:r>
              <a:rPr lang="en-US" dirty="0" smtClean="0">
                <a:solidFill>
                  <a:schemeClr val="tx2"/>
                </a:solidFill>
              </a:rPr>
              <a:t>, </a:t>
            </a:r>
            <a:r>
              <a:rPr lang="en-US" dirty="0" err="1" smtClean="0">
                <a:solidFill>
                  <a:schemeClr val="tx2"/>
                </a:solidFill>
              </a:rPr>
              <a:t>zgjedhje</a:t>
            </a:r>
            <a:r>
              <a:rPr lang="en-US" dirty="0" smtClean="0">
                <a:solidFill>
                  <a:schemeClr val="tx2"/>
                </a:solidFill>
              </a:rPr>
              <a:t> e </a:t>
            </a:r>
            <a:r>
              <a:rPr lang="en-US" dirty="0" err="1" smtClean="0">
                <a:solidFill>
                  <a:schemeClr val="tx2"/>
                </a:solidFill>
              </a:rPr>
              <a:t>burimeve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të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financimit</a:t>
            </a:r>
            <a:r>
              <a:rPr lang="en-US" dirty="0" smtClean="0">
                <a:solidFill>
                  <a:schemeClr val="tx2"/>
                </a:solidFill>
              </a:rPr>
              <a:t>, </a:t>
            </a:r>
            <a:r>
              <a:rPr lang="en-US" dirty="0" err="1" smtClean="0">
                <a:solidFill>
                  <a:schemeClr val="tx2"/>
                </a:solidFill>
              </a:rPr>
              <a:t>zgjedhje</a:t>
            </a:r>
            <a:r>
              <a:rPr lang="en-US" dirty="0" smtClean="0">
                <a:solidFill>
                  <a:schemeClr val="tx2"/>
                </a:solidFill>
              </a:rPr>
              <a:t> e </a:t>
            </a:r>
            <a:r>
              <a:rPr lang="en-US" dirty="0" err="1" smtClean="0">
                <a:solidFill>
                  <a:schemeClr val="tx2"/>
                </a:solidFill>
              </a:rPr>
              <a:t>furnizuesve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të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produkteve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dhe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shërbimeve</a:t>
            </a:r>
            <a:r>
              <a:rPr lang="en-US" dirty="0" smtClean="0">
                <a:solidFill>
                  <a:schemeClr val="tx2"/>
                </a:solidFill>
              </a:rPr>
              <a:t>, </a:t>
            </a:r>
            <a:r>
              <a:rPr lang="en-US" dirty="0" err="1" smtClean="0">
                <a:solidFill>
                  <a:schemeClr val="tx2"/>
                </a:solidFill>
              </a:rPr>
              <a:t>sigurim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i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fuqisë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punëtore</a:t>
            </a:r>
            <a:r>
              <a:rPr lang="en-US" dirty="0" smtClean="0">
                <a:solidFill>
                  <a:schemeClr val="tx2"/>
                </a:solidFill>
              </a:rPr>
              <a:t>, </a:t>
            </a:r>
            <a:r>
              <a:rPr lang="en-US" dirty="0" err="1" smtClean="0">
                <a:solidFill>
                  <a:schemeClr val="tx2"/>
                </a:solidFill>
              </a:rPr>
              <a:t>zgjedhje</a:t>
            </a:r>
            <a:r>
              <a:rPr lang="en-US" dirty="0" smtClean="0">
                <a:solidFill>
                  <a:schemeClr val="tx2"/>
                </a:solidFill>
              </a:rPr>
              <a:t> e </a:t>
            </a:r>
            <a:r>
              <a:rPr lang="en-US" dirty="0" err="1" smtClean="0">
                <a:solidFill>
                  <a:schemeClr val="tx2"/>
                </a:solidFill>
              </a:rPr>
              <a:t>kanaleve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dhe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metodave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të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shitjes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6242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63563"/>
          </a:xfrm>
        </p:spPr>
        <p:txBody>
          <a:bodyPr/>
          <a:lstStyle/>
          <a:p>
            <a:r>
              <a:rPr lang="en-US" dirty="0" err="1" smtClean="0"/>
              <a:t>Liria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veprimtarinë</a:t>
            </a:r>
            <a:r>
              <a:rPr lang="en-US" dirty="0" smtClean="0"/>
              <a:t> </a:t>
            </a:r>
            <a:r>
              <a:rPr lang="en-US" dirty="0" err="1" smtClean="0"/>
              <a:t>ndërmarëse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334000"/>
          </a:xfrm>
        </p:spPr>
        <p:txBody>
          <a:bodyPr/>
          <a:lstStyle/>
          <a:p>
            <a:r>
              <a:rPr lang="en-US" sz="40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Vendosje</a:t>
            </a:r>
            <a:r>
              <a:rPr lang="en-US" sz="4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e </a:t>
            </a:r>
            <a:r>
              <a:rPr lang="en-US" sz="40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sistemit</a:t>
            </a:r>
            <a:r>
              <a:rPr lang="en-US" sz="4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të</a:t>
            </a:r>
            <a:r>
              <a:rPr lang="en-US" sz="4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normave</a:t>
            </a:r>
            <a:r>
              <a:rPr lang="en-US" sz="4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të</a:t>
            </a:r>
            <a:r>
              <a:rPr lang="en-US" sz="4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shpërblimit</a:t>
            </a:r>
            <a:r>
              <a:rPr lang="en-US" sz="4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të</a:t>
            </a:r>
            <a:r>
              <a:rPr lang="en-US" sz="4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punës</a:t>
            </a:r>
            <a:r>
              <a:rPr lang="en-US" sz="4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dhe</a:t>
            </a:r>
            <a:r>
              <a:rPr lang="en-US" sz="4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formave</a:t>
            </a:r>
            <a:r>
              <a:rPr lang="en-US" sz="4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tjera</a:t>
            </a:r>
            <a:r>
              <a:rPr lang="en-US" sz="4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të</a:t>
            </a:r>
            <a:r>
              <a:rPr lang="en-US" sz="4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pagave</a:t>
            </a:r>
            <a:r>
              <a:rPr lang="en-US" sz="4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të</a:t>
            </a:r>
            <a:r>
              <a:rPr lang="en-US" sz="4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punësuarve</a:t>
            </a:r>
            <a:r>
              <a:rPr lang="en-US" sz="4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;</a:t>
            </a:r>
          </a:p>
          <a:p>
            <a:r>
              <a:rPr lang="en-US" sz="40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Përcaktim</a:t>
            </a:r>
            <a:r>
              <a:rPr lang="en-US" sz="4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i</a:t>
            </a:r>
            <a:r>
              <a:rPr lang="en-US" sz="4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nivelit</a:t>
            </a:r>
            <a:r>
              <a:rPr lang="en-US" sz="4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të</a:t>
            </a:r>
            <a:r>
              <a:rPr lang="en-US" sz="4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çmimeve</a:t>
            </a:r>
            <a:r>
              <a:rPr lang="en-US" sz="4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dhe</a:t>
            </a:r>
            <a:r>
              <a:rPr lang="en-US" sz="4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kushteve</a:t>
            </a:r>
            <a:r>
              <a:rPr lang="en-US" sz="4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të</a:t>
            </a:r>
            <a:r>
              <a:rPr lang="en-US" sz="4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shitjes</a:t>
            </a:r>
            <a:r>
              <a:rPr lang="en-US" sz="4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për</a:t>
            </a:r>
            <a:r>
              <a:rPr lang="en-US" sz="4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produktet</a:t>
            </a:r>
            <a:r>
              <a:rPr lang="en-US" sz="4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dhe</a:t>
            </a:r>
            <a:r>
              <a:rPr lang="en-US" sz="4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shërbimet</a:t>
            </a:r>
            <a:r>
              <a:rPr lang="en-US" sz="4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;</a:t>
            </a:r>
          </a:p>
          <a:p>
            <a:r>
              <a:rPr lang="en-US" sz="40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Shpërndarje</a:t>
            </a:r>
            <a:r>
              <a:rPr lang="en-US" sz="4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e </a:t>
            </a:r>
            <a:r>
              <a:rPr lang="en-US" sz="40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fitimit</a:t>
            </a:r>
            <a:r>
              <a:rPr lang="en-US" sz="4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ndërmarrës</a:t>
            </a:r>
            <a:r>
              <a:rPr lang="en-US" sz="40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.</a:t>
            </a:r>
            <a:endParaRPr lang="en-US" sz="4000" dirty="0">
              <a:solidFill>
                <a:schemeClr val="tx2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400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Nivelet</a:t>
            </a:r>
            <a:r>
              <a:rPr lang="en-US" dirty="0" smtClean="0"/>
              <a:t> e </a:t>
            </a:r>
            <a:r>
              <a:rPr lang="en-US" dirty="0" err="1" smtClean="0"/>
              <a:t>rrezikut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kreativitetit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76700" y="6050493"/>
            <a:ext cx="2362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Kreativiteti</a:t>
            </a:r>
            <a:endParaRPr lang="en-US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66700" y="1066800"/>
            <a:ext cx="8496300" cy="5181600"/>
            <a:chOff x="266700" y="1066800"/>
            <a:chExt cx="8496300" cy="4800600"/>
          </a:xfrm>
        </p:grpSpPr>
        <p:cxnSp>
          <p:nvCxnSpPr>
            <p:cNvPr id="9" name="Straight Arrow Connector 8"/>
            <p:cNvCxnSpPr/>
            <p:nvPr/>
          </p:nvCxnSpPr>
          <p:spPr>
            <a:xfrm flipV="1">
              <a:off x="685800" y="1066800"/>
              <a:ext cx="0" cy="48006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304800" y="5638800"/>
              <a:ext cx="84582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 rot="16200000">
              <a:off x="-723900" y="2986881"/>
              <a:ext cx="2362200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n w="0"/>
                  <a:solidFill>
                    <a:srgbClr val="C0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Rreziku</a:t>
              </a:r>
              <a:endParaRPr lang="en-US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248400" y="1468165"/>
              <a:ext cx="2057400" cy="533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solidFill>
                    <a:schemeClr val="tx2"/>
                  </a:solidFill>
                </a:rPr>
                <a:t>Shpikësi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667000" y="3870326"/>
              <a:ext cx="2057400" cy="533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solidFill>
                    <a:schemeClr val="tx2"/>
                  </a:solidFill>
                </a:rPr>
                <a:t>Menaxheri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381500" y="2597014"/>
              <a:ext cx="2057400" cy="533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solidFill>
                    <a:schemeClr val="tx2"/>
                  </a:solidFill>
                </a:rPr>
                <a:t>Përtëritësi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990600" y="4906963"/>
              <a:ext cx="2057400" cy="533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solidFill>
                    <a:schemeClr val="tx2"/>
                  </a:solidFill>
                </a:rPr>
                <a:t>Administratori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080252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63563"/>
          </a:xfrm>
        </p:spPr>
        <p:txBody>
          <a:bodyPr/>
          <a:lstStyle/>
          <a:p>
            <a:r>
              <a:rPr lang="en-US" sz="2800" dirty="0" err="1" smtClean="0"/>
              <a:t>Kualitetet</a:t>
            </a:r>
            <a:r>
              <a:rPr lang="en-US" sz="2800" dirty="0" smtClean="0"/>
              <a:t> e </a:t>
            </a:r>
            <a:r>
              <a:rPr lang="en-US" sz="2800" dirty="0" err="1" smtClean="0"/>
              <a:t>ndërmarrësit</a:t>
            </a:r>
            <a:r>
              <a:rPr lang="en-US" sz="2800" dirty="0" smtClean="0"/>
              <a:t> </a:t>
            </a:r>
            <a:r>
              <a:rPr lang="en-US" sz="2800" dirty="0" err="1" smtClean="0"/>
              <a:t>të</a:t>
            </a:r>
            <a:r>
              <a:rPr lang="en-US" sz="2800" dirty="0" smtClean="0"/>
              <a:t> </a:t>
            </a:r>
            <a:r>
              <a:rPr lang="en-US" sz="2800" dirty="0" err="1" smtClean="0"/>
              <a:t>sukseshëm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410200"/>
          </a:xfrm>
        </p:spPr>
        <p:txBody>
          <a:bodyPr/>
          <a:lstStyle/>
          <a:p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Ndërmarrësit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janë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“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gjurmues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”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të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mundësive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të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reja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,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si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shanse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të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zhvillimit</a:t>
            </a:r>
            <a:endParaRPr lang="en-US" sz="3100" dirty="0" smtClean="0">
              <a:solidFill>
                <a:schemeClr val="tx2"/>
              </a:solidFill>
              <a:latin typeface="Arial Rounded MT Bold" panose="020F0704030504030204" pitchFamily="34" charset="0"/>
            </a:endParaRPr>
          </a:p>
          <a:p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Janë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të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orientuar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kah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sfidat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dhe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ndryshimet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,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si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shprehjes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të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së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ardhmes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që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vjen</a:t>
            </a:r>
            <a:endParaRPr lang="en-US" sz="3100" dirty="0" smtClean="0">
              <a:solidFill>
                <a:schemeClr val="tx2"/>
              </a:solidFill>
              <a:latin typeface="Arial Rounded MT Bold" panose="020F0704030504030204" pitchFamily="34" charset="0"/>
            </a:endParaRPr>
          </a:p>
          <a:p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Nevoja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e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theksuar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për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të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qenë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më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i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miri</a:t>
            </a:r>
            <a:endParaRPr lang="en-US" sz="3100" dirty="0" smtClean="0">
              <a:solidFill>
                <a:schemeClr val="tx2"/>
              </a:solidFill>
              <a:latin typeface="Arial Rounded MT Bold" panose="020F0704030504030204" pitchFamily="34" charset="0"/>
            </a:endParaRPr>
          </a:p>
          <a:p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Të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orientuar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në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treg</a:t>
            </a:r>
            <a:endParaRPr lang="en-US" sz="3100" dirty="0" smtClean="0">
              <a:solidFill>
                <a:schemeClr val="tx2"/>
              </a:solidFill>
              <a:latin typeface="Arial Rounded MT Bold" panose="020F0704030504030204" pitchFamily="34" charset="0"/>
            </a:endParaRPr>
          </a:p>
          <a:p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Shkathtësi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në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shpërblimin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e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bashkëpunëtorëve</a:t>
            </a:r>
            <a:endParaRPr lang="en-US" sz="3100" dirty="0" smtClean="0">
              <a:solidFill>
                <a:schemeClr val="tx2"/>
              </a:solidFill>
              <a:latin typeface="Arial Rounded MT Bold" panose="020F0704030504030204" pitchFamily="34" charset="0"/>
            </a:endParaRPr>
          </a:p>
          <a:p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Punëtorë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dhe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të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përgjegjëshëm</a:t>
            </a:r>
            <a:endParaRPr lang="en-US" sz="3100" dirty="0" smtClean="0">
              <a:solidFill>
                <a:schemeClr val="tx2"/>
              </a:solidFill>
              <a:latin typeface="Arial Rounded MT Bold" panose="020F0704030504030204" pitchFamily="34" charset="0"/>
            </a:endParaRPr>
          </a:p>
          <a:p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Dinamik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dhe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“plot </a:t>
            </a:r>
            <a:r>
              <a:rPr lang="en-US" sz="31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jetë</a:t>
            </a:r>
            <a:r>
              <a:rPr lang="en-US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”.</a:t>
            </a:r>
            <a:endParaRPr lang="en-US" sz="3100" dirty="0">
              <a:solidFill>
                <a:schemeClr val="tx2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34886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63563"/>
          </a:xfrm>
        </p:spPr>
        <p:txBody>
          <a:bodyPr/>
          <a:lstStyle/>
          <a:p>
            <a:r>
              <a:rPr lang="en-US" sz="2800" dirty="0" err="1" smtClean="0"/>
              <a:t>Kualitetet</a:t>
            </a:r>
            <a:r>
              <a:rPr lang="en-US" sz="2800" dirty="0" smtClean="0"/>
              <a:t> e </a:t>
            </a:r>
            <a:r>
              <a:rPr lang="en-US" sz="2800" dirty="0" err="1" smtClean="0"/>
              <a:t>ndërmarrësit</a:t>
            </a:r>
            <a:r>
              <a:rPr lang="en-US" sz="2800" dirty="0" smtClean="0"/>
              <a:t> </a:t>
            </a:r>
            <a:r>
              <a:rPr lang="en-US" sz="2800" dirty="0" err="1" smtClean="0"/>
              <a:t>të</a:t>
            </a:r>
            <a:r>
              <a:rPr lang="en-US" sz="2800" dirty="0" smtClean="0"/>
              <a:t> </a:t>
            </a:r>
            <a:r>
              <a:rPr lang="en-US" sz="2800" dirty="0" err="1" smtClean="0"/>
              <a:t>sukseshëm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410200"/>
          </a:xfrm>
        </p:spPr>
        <p:txBody>
          <a:bodyPr/>
          <a:lstStyle/>
          <a:p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Gadishmëri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për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të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pranuar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rrezikun</a:t>
            </a:r>
            <a:endParaRPr lang="en-US" sz="2700" dirty="0" smtClean="0">
              <a:solidFill>
                <a:schemeClr val="tx2"/>
              </a:solidFill>
              <a:latin typeface="Arial Rounded MT Bold" panose="020F0704030504030204" pitchFamily="34" charset="0"/>
            </a:endParaRPr>
          </a:p>
          <a:p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Nevoja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për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konkurencën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e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fortë</a:t>
            </a:r>
            <a:endParaRPr lang="en-US" sz="2700" dirty="0" smtClean="0">
              <a:solidFill>
                <a:schemeClr val="tx2"/>
              </a:solidFill>
              <a:latin typeface="Arial Rounded MT Bold" panose="020F0704030504030204" pitchFamily="34" charset="0"/>
            </a:endParaRPr>
          </a:p>
          <a:p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Aftësija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e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zotërimit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të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sresit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dhe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të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situatave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stresuese</a:t>
            </a:r>
            <a:endParaRPr lang="en-US" sz="2700" dirty="0" smtClean="0">
              <a:solidFill>
                <a:schemeClr val="tx2"/>
              </a:solidFill>
              <a:latin typeface="Arial Rounded MT Bold" panose="020F0704030504030204" pitchFamily="34" charset="0"/>
            </a:endParaRPr>
          </a:p>
          <a:p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Biznesin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e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përjeton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edhe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si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zbavitje</a:t>
            </a:r>
            <a:endParaRPr lang="en-US" sz="2700" dirty="0" smtClean="0">
              <a:solidFill>
                <a:schemeClr val="tx2"/>
              </a:solidFill>
              <a:latin typeface="Arial Rounded MT Bold" panose="020F0704030504030204" pitchFamily="34" charset="0"/>
            </a:endParaRPr>
          </a:p>
          <a:p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Problemet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i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zgjidh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në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mënyrë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kreative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dhe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origjinale</a:t>
            </a:r>
            <a:endParaRPr lang="en-US" sz="2700" dirty="0" smtClean="0">
              <a:solidFill>
                <a:schemeClr val="tx2"/>
              </a:solidFill>
              <a:latin typeface="Arial Rounded MT Bold" panose="020F0704030504030204" pitchFamily="34" charset="0"/>
            </a:endParaRPr>
          </a:p>
          <a:p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Posedon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ndjesi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për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perceptimin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e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shansit</a:t>
            </a:r>
            <a:endParaRPr lang="en-US" sz="2700" dirty="0" smtClean="0">
              <a:solidFill>
                <a:schemeClr val="tx2"/>
              </a:solidFill>
              <a:latin typeface="Arial Rounded MT Bold" panose="020F0704030504030204" pitchFamily="34" charset="0"/>
            </a:endParaRPr>
          </a:p>
          <a:p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Përkushtim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ndaj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punës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dhe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biznesit</a:t>
            </a:r>
            <a:endParaRPr lang="en-US" sz="2700" dirty="0" smtClean="0">
              <a:solidFill>
                <a:schemeClr val="tx2"/>
              </a:solidFill>
              <a:latin typeface="Arial Rounded MT Bold" panose="020F0704030504030204" pitchFamily="34" charset="0"/>
            </a:endParaRPr>
          </a:p>
          <a:p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Orientimi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kah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caqet-sfida</a:t>
            </a:r>
            <a:endParaRPr lang="en-US" sz="2700" dirty="0" smtClean="0">
              <a:solidFill>
                <a:schemeClr val="tx2"/>
              </a:solidFill>
              <a:latin typeface="Arial Rounded MT Bold" panose="020F0704030504030204" pitchFamily="34" charset="0"/>
            </a:endParaRPr>
          </a:p>
          <a:p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Real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në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vlerësime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dhe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prognozim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të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shanseve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dhe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të</a:t>
            </a:r>
            <a:r>
              <a:rPr lang="en-US" sz="27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suksesit</a:t>
            </a:r>
            <a:endParaRPr lang="en-US" sz="2700" dirty="0" smtClean="0">
              <a:solidFill>
                <a:schemeClr val="tx2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8803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Koncepti</a:t>
            </a:r>
            <a:r>
              <a:rPr lang="en-US" dirty="0" smtClean="0"/>
              <a:t> 10D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914400"/>
            <a:ext cx="4343400" cy="54102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Dream</a:t>
            </a:r>
          </a:p>
          <a:p>
            <a:r>
              <a:rPr lang="en-US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Decisiveness</a:t>
            </a:r>
          </a:p>
          <a:p>
            <a:r>
              <a:rPr lang="en-US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Doer</a:t>
            </a:r>
          </a:p>
          <a:p>
            <a:r>
              <a:rPr lang="en-US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Determination</a:t>
            </a:r>
          </a:p>
          <a:p>
            <a:r>
              <a:rPr lang="en-US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Dedication</a:t>
            </a:r>
          </a:p>
          <a:p>
            <a:r>
              <a:rPr lang="en-US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Devotion</a:t>
            </a:r>
          </a:p>
          <a:p>
            <a:r>
              <a:rPr lang="en-US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Details</a:t>
            </a:r>
          </a:p>
          <a:p>
            <a:r>
              <a:rPr lang="en-US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Destiny</a:t>
            </a:r>
          </a:p>
          <a:p>
            <a:r>
              <a:rPr lang="en-US" dirty="0" err="1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Dolars</a:t>
            </a:r>
            <a:endParaRPr lang="en-US" dirty="0" smtClean="0">
              <a:solidFill>
                <a:schemeClr val="tx2"/>
              </a:solidFill>
              <a:latin typeface="Arial Rounded MT Bold" panose="020F0704030504030204" pitchFamily="34" charset="0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Distribute</a:t>
            </a:r>
            <a:endParaRPr lang="en-US" dirty="0">
              <a:solidFill>
                <a:schemeClr val="tx2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8" y="1003663"/>
            <a:ext cx="4585758" cy="5334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8526038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29698D"/>
      </a:dk1>
      <a:lt1>
        <a:srgbClr val="FFFFFF"/>
      </a:lt1>
      <a:dk2>
        <a:srgbClr val="000000"/>
      </a:dk2>
      <a:lt2>
        <a:srgbClr val="D6E1E2"/>
      </a:lt2>
      <a:accent1>
        <a:srgbClr val="0099CC"/>
      </a:accent1>
      <a:accent2>
        <a:srgbClr val="FF9900"/>
      </a:accent2>
      <a:accent3>
        <a:srgbClr val="FFFFFF"/>
      </a:accent3>
      <a:accent4>
        <a:srgbClr val="215978"/>
      </a:accent4>
      <a:accent5>
        <a:srgbClr val="AACAE2"/>
      </a:accent5>
      <a:accent6>
        <a:srgbClr val="E78A00"/>
      </a:accent6>
      <a:hlink>
        <a:srgbClr val="669900"/>
      </a:hlink>
      <a:folHlink>
        <a:srgbClr val="83A6A7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29698D"/>
        </a:dk1>
        <a:lt1>
          <a:srgbClr val="FFFFFF"/>
        </a:lt1>
        <a:dk2>
          <a:srgbClr val="000000"/>
        </a:dk2>
        <a:lt2>
          <a:srgbClr val="D6E1E2"/>
        </a:lt2>
        <a:accent1>
          <a:srgbClr val="FF5050"/>
        </a:accent1>
        <a:accent2>
          <a:srgbClr val="FF9933"/>
        </a:accent2>
        <a:accent3>
          <a:srgbClr val="FFFFFF"/>
        </a:accent3>
        <a:accent4>
          <a:srgbClr val="215978"/>
        </a:accent4>
        <a:accent5>
          <a:srgbClr val="FFB3B3"/>
        </a:accent5>
        <a:accent6>
          <a:srgbClr val="E78A2D"/>
        </a:accent6>
        <a:hlink>
          <a:srgbClr val="00CC99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666699"/>
        </a:dk1>
        <a:lt1>
          <a:srgbClr val="FFFFFF"/>
        </a:lt1>
        <a:dk2>
          <a:srgbClr val="000000"/>
        </a:dk2>
        <a:lt2>
          <a:srgbClr val="F7F4D5"/>
        </a:lt2>
        <a:accent1>
          <a:srgbClr val="72B88E"/>
        </a:accent1>
        <a:accent2>
          <a:srgbClr val="917FC9"/>
        </a:accent2>
        <a:accent3>
          <a:srgbClr val="FFFFFF"/>
        </a:accent3>
        <a:accent4>
          <a:srgbClr val="565682"/>
        </a:accent4>
        <a:accent5>
          <a:srgbClr val="BCD8C6"/>
        </a:accent5>
        <a:accent6>
          <a:srgbClr val="8372B6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29698D"/>
        </a:dk1>
        <a:lt1>
          <a:srgbClr val="FFFFFF"/>
        </a:lt1>
        <a:dk2>
          <a:srgbClr val="000000"/>
        </a:dk2>
        <a:lt2>
          <a:srgbClr val="D6E1E2"/>
        </a:lt2>
        <a:accent1>
          <a:srgbClr val="0099CC"/>
        </a:accent1>
        <a:accent2>
          <a:srgbClr val="FF9900"/>
        </a:accent2>
        <a:accent3>
          <a:srgbClr val="FFFFFF"/>
        </a:accent3>
        <a:accent4>
          <a:srgbClr val="215978"/>
        </a:accent4>
        <a:accent5>
          <a:srgbClr val="AACAE2"/>
        </a:accent5>
        <a:accent6>
          <a:srgbClr val="E78A00"/>
        </a:accent6>
        <a:hlink>
          <a:srgbClr val="669900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029TGp_edu_biz_red_v3</Template>
  <TotalTime>702</TotalTime>
  <Words>289</Words>
  <Application>Microsoft Office PowerPoint</Application>
  <PresentationFormat>On-screen Show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NDËRRMARËSIA DHE QEVERISJA ME NDRYSHIMET</vt:lpstr>
      <vt:lpstr>Përmbajtja</vt:lpstr>
      <vt:lpstr>Liria në veprimtarinë ndërmarëse</vt:lpstr>
      <vt:lpstr>Liria në veprimtarinë ndërmarëse</vt:lpstr>
      <vt:lpstr>Nivelet e rrezikut dhe kreativitetit</vt:lpstr>
      <vt:lpstr>Kualitetet e ndërmarrësit të sukseshëm</vt:lpstr>
      <vt:lpstr>Kualitetet e ndërmarrësit të sukseshëm</vt:lpstr>
      <vt:lpstr>Koncepti 10D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Windows User</dc:creator>
  <cp:lastModifiedBy>Isak</cp:lastModifiedBy>
  <cp:revision>82</cp:revision>
  <dcterms:created xsi:type="dcterms:W3CDTF">2018-03-04T13:14:48Z</dcterms:created>
  <dcterms:modified xsi:type="dcterms:W3CDTF">2020-03-30T10:21:33Z</dcterms:modified>
</cp:coreProperties>
</file>