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3" r:id="rId3"/>
    <p:sldId id="265" r:id="rId4"/>
    <p:sldId id="283" r:id="rId5"/>
    <p:sldId id="284" r:id="rId6"/>
    <p:sldId id="274" r:id="rId7"/>
    <p:sldId id="281" r:id="rId8"/>
    <p:sldId id="270" r:id="rId9"/>
    <p:sldId id="282" r:id="rId10"/>
    <p:sldId id="276" r:id="rId11"/>
    <p:sldId id="280" r:id="rId12"/>
  </p:sldIdLst>
  <p:sldSz cx="9144000" cy="6858000" type="screen4x3"/>
  <p:notesSz cx="6980238" cy="9144000"/>
  <p:defaultTextStyle>
    <a:defPPr>
      <a:defRPr lang="sr-Latn-C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rgbClr val="3333FF"/>
        </a:solidFill>
        <a:latin typeface="Bookman Old Style" panose="020506040505050202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3333FF"/>
        </a:solidFill>
        <a:latin typeface="Bookman Old Style" panose="020506040505050202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3333FF"/>
        </a:solidFill>
        <a:latin typeface="Bookman Old Style" panose="020506040505050202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3333FF"/>
        </a:solidFill>
        <a:latin typeface="Bookman Old Style" panose="020506040505050202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3333FF"/>
        </a:solidFill>
        <a:latin typeface="Bookman Old Style" panose="020506040505050202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3333FF"/>
        </a:solidFill>
        <a:latin typeface="Bookman Old Style" panose="020506040505050202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3333FF"/>
        </a:solidFill>
        <a:latin typeface="Bookman Old Style" panose="020506040505050202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3333FF"/>
        </a:solidFill>
        <a:latin typeface="Bookman Old Style" panose="020506040505050202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3333FF"/>
        </a:solidFill>
        <a:latin typeface="Bookman Old Style" panose="0205060405050502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33FF"/>
    <a:srgbClr val="FFFF66"/>
    <a:srgbClr val="800000"/>
    <a:srgbClr val="66FF33"/>
    <a:srgbClr val="FFCC99"/>
    <a:srgbClr val="FF505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27" autoAdjust="0"/>
  </p:normalViewPr>
  <p:slideViewPr>
    <p:cSldViewPr>
      <p:cViewPr varScale="1">
        <p:scale>
          <a:sx n="87" d="100"/>
          <a:sy n="87" d="100"/>
        </p:scale>
        <p:origin x="90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4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4463" y="0"/>
            <a:ext cx="3024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3024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4463" y="8685213"/>
            <a:ext cx="3024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7C3DF41-A832-4F47-B77A-F41802C9FC57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677820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4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4463" y="0"/>
            <a:ext cx="3024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3325" y="685800"/>
            <a:ext cx="4573588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343400"/>
            <a:ext cx="558323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noProof="0" smtClean="0"/>
              <a:t>Click to edit Master text styles</a:t>
            </a:r>
          </a:p>
          <a:p>
            <a:pPr lvl="1"/>
            <a:r>
              <a:rPr lang="sr-Latn-CS" noProof="0" smtClean="0"/>
              <a:t>Second level</a:t>
            </a:r>
          </a:p>
          <a:p>
            <a:pPr lvl="2"/>
            <a:r>
              <a:rPr lang="sr-Latn-CS" noProof="0" smtClean="0"/>
              <a:t>Third level</a:t>
            </a:r>
          </a:p>
          <a:p>
            <a:pPr lvl="3"/>
            <a:r>
              <a:rPr lang="sr-Latn-CS" noProof="0" smtClean="0"/>
              <a:t>Fourth level</a:t>
            </a:r>
          </a:p>
          <a:p>
            <a:pPr lvl="4"/>
            <a:r>
              <a:rPr lang="sr-Latn-C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3024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4463" y="8685213"/>
            <a:ext cx="3024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59668A7-EB90-407A-8945-A5342BB17102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371323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2BC5BA-055E-4409-A74A-5D0D20E6B1A1}" type="slidenum">
              <a:rPr lang="sr-Latn-CS" altLang="en-US" smtClean="0"/>
              <a:pPr>
                <a:spcBef>
                  <a:spcPct val="0"/>
                </a:spcBef>
              </a:pPr>
              <a:t>1</a:t>
            </a:fld>
            <a:endParaRPr lang="sr-Latn-C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256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24AB04-8B29-4C0A-BCD6-69C0053E8C18}" type="slidenum">
              <a:rPr lang="sr-Latn-CS" altLang="en-US" smtClean="0"/>
              <a:pPr>
                <a:spcBef>
                  <a:spcPct val="0"/>
                </a:spcBef>
              </a:pPr>
              <a:t>2</a:t>
            </a:fld>
            <a:endParaRPr lang="sr-Latn-C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02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4D63716-5DB2-444D-970F-ED5880A40C32}" type="slidenum">
              <a:rPr lang="sr-Latn-CS" altLang="en-US" smtClean="0"/>
              <a:pPr>
                <a:spcBef>
                  <a:spcPct val="0"/>
                </a:spcBef>
              </a:pPr>
              <a:t>3</a:t>
            </a:fld>
            <a:endParaRPr lang="sr-Latn-C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541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68FAA4-AB49-4C6C-B47B-8342C21F19DE}" type="slidenum">
              <a:rPr lang="sr-Latn-CS" altLang="en-US" smtClean="0"/>
              <a:pPr>
                <a:spcBef>
                  <a:spcPct val="0"/>
                </a:spcBef>
              </a:pPr>
              <a:t>6</a:t>
            </a:fld>
            <a:endParaRPr lang="sr-Latn-C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723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4CEF4D-3539-43DA-BC6A-3BA161F09716}" type="slidenum">
              <a:rPr lang="sr-Latn-CS" altLang="en-US" smtClean="0"/>
              <a:pPr>
                <a:spcBef>
                  <a:spcPct val="0"/>
                </a:spcBef>
              </a:pPr>
              <a:t>7</a:t>
            </a:fld>
            <a:endParaRPr lang="sr-Latn-C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174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9D40F31-AF0E-4C89-9709-05C493E27BE9}" type="slidenum">
              <a:rPr lang="sr-Latn-CS" altLang="en-US" smtClean="0"/>
              <a:pPr>
                <a:spcBef>
                  <a:spcPct val="0"/>
                </a:spcBef>
              </a:pPr>
              <a:t>8</a:t>
            </a:fld>
            <a:endParaRPr lang="sr-Latn-C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1522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57CBB1-47D9-4EFC-B845-C23D3B7188FA}" type="slidenum">
              <a:rPr lang="sr-Latn-CS" altLang="en-US" smtClean="0"/>
              <a:pPr>
                <a:spcBef>
                  <a:spcPct val="0"/>
                </a:spcBef>
              </a:pPr>
              <a:t>9</a:t>
            </a:fld>
            <a:endParaRPr lang="sr-Latn-C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118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A0ECF-3047-4279-870F-44FD3355AD41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638185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7D15B-F37D-4BEF-BE9E-90AB02B807BC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272277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8DECB-0D4F-425A-A5FC-5D62CC5DDE2B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82361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1EF66-EDE5-473F-9EC1-A18A3DD1A86E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010462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52724-1010-4B20-883C-6ECC7468FFA8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89184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6BAA9-C6BA-4F17-A541-8205CFE3593D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413599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05715-6B2B-4329-AB6C-CE8BFD543647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48852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01EEC-12A3-41AD-AE1E-81701C702AAA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824823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D856C-0176-441A-B5CA-BC467E494687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427156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65526-73D1-405D-AD50-887F96BF20DE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556858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r-Latn-C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A77AD-8809-4AC2-A828-42EAC881C845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24192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altLang="en-US" smtClean="0"/>
              <a:t>Click to edit Master text styles</a:t>
            </a:r>
          </a:p>
          <a:p>
            <a:pPr lvl="1"/>
            <a:r>
              <a:rPr lang="sr-Latn-CS" altLang="en-US" smtClean="0"/>
              <a:t>Second level</a:t>
            </a:r>
          </a:p>
          <a:p>
            <a:pPr lvl="2"/>
            <a:r>
              <a:rPr lang="sr-Latn-CS" altLang="en-US" smtClean="0"/>
              <a:t>Third level</a:t>
            </a:r>
          </a:p>
          <a:p>
            <a:pPr lvl="3"/>
            <a:r>
              <a:rPr lang="sr-Latn-CS" altLang="en-US" smtClean="0"/>
              <a:t>Fourth level</a:t>
            </a:r>
          </a:p>
          <a:p>
            <a:pPr lvl="4"/>
            <a:r>
              <a:rPr lang="sr-Latn-C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86CB7F1-8906-4935-8520-3CCF00FBE9EF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3.xml"/><Relationship Id="rId7" Type="http://schemas.openxmlformats.org/officeDocument/2006/relationships/slide" Target="slide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10.xml"/><Relationship Id="rId4" Type="http://schemas.openxmlformats.org/officeDocument/2006/relationships/slide" Target="slide8.xml"/><Relationship Id="rId9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If82TVZqOw" TargetMode="External"/><Relationship Id="rId2" Type="http://schemas.openxmlformats.org/officeDocument/2006/relationships/hyperlink" Target="Primer%20ishoda%20ucenja.xlsx" TargetMode="Externa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hyperlink" Target="Primer%20baze%20podataka.xls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8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slide" Target="slide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slide" Target="slide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625676" y="513936"/>
            <a:ext cx="33131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sr-Latn-CS" sz="44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Kurikulum</a:t>
            </a:r>
            <a:endParaRPr lang="sr-Latn-CS" sz="4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975594" y="1288464"/>
            <a:ext cx="46132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STATISTIKA</a:t>
            </a:r>
            <a:endParaRPr lang="sr-Latn-CS" sz="5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4813"/>
            <a:ext cx="1008062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72"/>
          <a:stretch>
            <a:fillRect/>
          </a:stretch>
        </p:blipFill>
        <p:spPr bwMode="auto">
          <a:xfrm>
            <a:off x="7812088" y="404813"/>
            <a:ext cx="1008062" cy="90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4139952" y="2420888"/>
            <a:ext cx="4896544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sr-Latn-C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Predavači: </a:t>
            </a:r>
            <a:endParaRPr lang="en-GB" sz="24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en-US" sz="2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Dr</a:t>
            </a:r>
            <a:r>
              <a:rPr lang="sr-Latn-C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r-Latn-C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Mirko </a:t>
            </a:r>
            <a:r>
              <a:rPr lang="sr-Latn-C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Savić </a:t>
            </a:r>
            <a:endParaRPr lang="en-GB" sz="24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en-US" altLang="en-US" sz="1400" b="1" i="1" dirty="0" err="1" smtClean="0"/>
              <a:t>savicmirko</a:t>
            </a:r>
            <a:r>
              <a:rPr lang="en-US" altLang="en-US" sz="1400" b="1" i="1" dirty="0"/>
              <a:t>@ </a:t>
            </a:r>
            <a:r>
              <a:rPr lang="sr-Latn-CS" altLang="en-US" sz="1400" b="1" i="1" dirty="0"/>
              <a:t>ef.uns</a:t>
            </a:r>
            <a:r>
              <a:rPr lang="en-US" altLang="en-US" sz="1400" b="1" i="1" dirty="0"/>
              <a:t>.ac.</a:t>
            </a:r>
            <a:r>
              <a:rPr lang="sr-Latn-CS" altLang="en-US" sz="1400" b="1" i="1" dirty="0"/>
              <a:t>rs</a:t>
            </a:r>
          </a:p>
          <a:p>
            <a:pPr eaLnBrk="1" hangingPunct="1">
              <a:defRPr/>
            </a:pPr>
            <a:r>
              <a:rPr lang="sr-Latn-C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Dr </a:t>
            </a:r>
            <a:r>
              <a:rPr lang="sr-Latn-C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Dejan </a:t>
            </a:r>
            <a:r>
              <a:rPr lang="sr-Latn-C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Brcanov </a:t>
            </a:r>
            <a:r>
              <a:rPr lang="en-GB" altLang="en-US" sz="1400" b="1" i="1" dirty="0"/>
              <a:t>brcanovd@ef.uns.ac.rs</a:t>
            </a:r>
          </a:p>
          <a:p>
            <a:pPr eaLnBrk="1" hangingPunct="1">
              <a:defRPr/>
            </a:pPr>
            <a:r>
              <a:rPr lang="sr-Latn-C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Dr </a:t>
            </a:r>
            <a:r>
              <a:rPr lang="sr-Latn-C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Tinde Dobrodolac </a:t>
            </a:r>
            <a:r>
              <a:rPr lang="sr-Latn-C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Šeregelj </a:t>
            </a:r>
            <a:r>
              <a:rPr lang="en-GB" sz="1400" b="1" i="1" dirty="0"/>
              <a:t>tinde@ef.uns.ac.rs</a:t>
            </a:r>
            <a:endParaRPr lang="sr-Latn-CS" sz="1400" b="1" i="1" dirty="0"/>
          </a:p>
          <a:p>
            <a:pPr eaLnBrk="1" hangingPunct="1">
              <a:defRPr/>
            </a:pPr>
            <a:r>
              <a:rPr lang="en-GB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Dr </a:t>
            </a:r>
            <a:r>
              <a:rPr lang="en-GB" sz="2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Stojanka</a:t>
            </a:r>
            <a:r>
              <a:rPr lang="en-GB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r-Latn-R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Dakić </a:t>
            </a:r>
            <a:r>
              <a:rPr lang="sr-Latn-RS" altLang="en-US" sz="1400" b="1" i="1" dirty="0"/>
              <a:t>stojanka</a:t>
            </a:r>
            <a:r>
              <a:rPr lang="en-GB" altLang="en-US" sz="1400" b="1" i="1" dirty="0" smtClean="0"/>
              <a:t>d@ef.uns.ac.rs</a:t>
            </a:r>
            <a:endParaRPr lang="en-GB" altLang="en-US" sz="1400" b="1" i="1" dirty="0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4139952" y="5933009"/>
            <a:ext cx="2292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i="1" dirty="0">
                <a:solidFill>
                  <a:srgbClr val="3333FF"/>
                </a:solidFill>
                <a:latin typeface="Bookman Old Style" panose="02050604050505020204" pitchFamily="18" charset="0"/>
              </a:rPr>
              <a:t>www.e</a:t>
            </a:r>
            <a:r>
              <a:rPr lang="sr-Latn-CS" altLang="en-US" sz="1800" b="1" i="1" dirty="0">
                <a:solidFill>
                  <a:srgbClr val="3333FF"/>
                </a:solidFill>
                <a:latin typeface="Bookman Old Style" panose="02050604050505020204" pitchFamily="18" charset="0"/>
              </a:rPr>
              <a:t>f.unc.ac.rs</a:t>
            </a:r>
          </a:p>
        </p:txBody>
      </p:sp>
      <p:pic>
        <p:nvPicPr>
          <p:cNvPr id="1028" name="Picture 4" descr="Image result for keep calm and be significan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92896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68" grpId="0"/>
      <p:bldP spid="207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700213"/>
            <a:ext cx="446405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</a:rPr>
              <a:t>Malcolm S. Forbes</a:t>
            </a: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323850" y="3789363"/>
            <a:ext cx="8569325" cy="228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The purpose of education is to replace an empty mind with and open one.</a:t>
            </a:r>
          </a:p>
        </p:txBody>
      </p:sp>
      <p:pic>
        <p:nvPicPr>
          <p:cNvPr id="59398" name="Picture 6" descr="Stud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76250"/>
            <a:ext cx="2224087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988441_473808106082577_831143161_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88913"/>
            <a:ext cx="5548313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 descr="Konkurencij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437063"/>
            <a:ext cx="2089150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23850" y="188913"/>
            <a:ext cx="8496300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CS" altLang="en-US" sz="2000" b="1" u="sng">
                <a:solidFill>
                  <a:srgbClr val="3333FF"/>
                </a:solidFill>
                <a:latin typeface="Bookman Old Style" panose="02050604050505020204" pitchFamily="18" charset="0"/>
              </a:rPr>
              <a:t>Predavanja i vežbe</a:t>
            </a:r>
            <a:r>
              <a:rPr lang="en-US" altLang="en-US" sz="2000" b="1">
                <a:solidFill>
                  <a:srgbClr val="3333FF"/>
                </a:solidFill>
                <a:latin typeface="Bookman Old Style" panose="02050604050505020204" pitchFamily="18" charset="0"/>
              </a:rPr>
              <a:t>  </a:t>
            </a:r>
            <a:r>
              <a:rPr lang="sr-Latn-CS" altLang="en-US" sz="2000" b="1">
                <a:solidFill>
                  <a:srgbClr val="3333FF"/>
                </a:solidFill>
                <a:latin typeface="Bookman Old Style" panose="02050604050505020204" pitchFamily="18" charset="0"/>
              </a:rPr>
              <a:t> </a:t>
            </a:r>
            <a:r>
              <a:rPr lang="en-US" altLang="en-US" sz="2000" b="1">
                <a:solidFill>
                  <a:srgbClr val="3333FF"/>
                </a:solidFill>
                <a:latin typeface="Bookman Old Style" panose="02050604050505020204" pitchFamily="18" charset="0"/>
              </a:rPr>
              <a:t> </a:t>
            </a:r>
            <a:r>
              <a:rPr lang="sr-Latn-CS" altLang="en-US" sz="2000" b="1">
                <a:solidFill>
                  <a:srgbClr val="3333FF"/>
                </a:solidFill>
                <a:latin typeface="Bookman Old Style" panose="02050604050505020204" pitchFamily="18" charset="0"/>
              </a:rPr>
              <a:t>              </a:t>
            </a:r>
            <a:endParaRPr lang="sr-Latn-CS" altLang="en-US" sz="2000" b="1">
              <a:solidFill>
                <a:srgbClr val="66FF33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3254" name="Text Box 6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503807" y="4757298"/>
            <a:ext cx="7127875" cy="40011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CS" altLang="en-US" sz="2000" b="1" u="sng" dirty="0">
                <a:solidFill>
                  <a:srgbClr val="3333FF"/>
                </a:solidFill>
                <a:latin typeface="Bookman Old Style" panose="02050604050505020204" pitchFamily="18" charset="0"/>
              </a:rPr>
              <a:t>Ponuđena ocena </a:t>
            </a:r>
          </a:p>
        </p:txBody>
      </p:sp>
      <p:sp>
        <p:nvSpPr>
          <p:cNvPr id="53258" name="Text Box 10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431576" y="5518974"/>
            <a:ext cx="7272338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CS" altLang="en-US" sz="2000" b="1" u="sng" dirty="0">
                <a:solidFill>
                  <a:srgbClr val="3333FF"/>
                </a:solidFill>
                <a:latin typeface="Bookman Old Style" panose="02050604050505020204" pitchFamily="18" charset="0"/>
              </a:rPr>
              <a:t>Upis ocene u indeks</a:t>
            </a:r>
            <a:endParaRPr lang="en-US" altLang="en-US" sz="2000" b="1" u="sng" dirty="0">
              <a:solidFill>
                <a:srgbClr val="3333FF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3260" name="Text Box 12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2259626" y="3922204"/>
            <a:ext cx="3919896" cy="7078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CS" altLang="en-US" sz="2000" b="1" u="sng" dirty="0" smtClean="0">
                <a:solidFill>
                  <a:srgbClr val="3333FF"/>
                </a:solidFill>
                <a:latin typeface="Bookman Old Style" panose="02050604050505020204" pitchFamily="18" charset="0"/>
              </a:rPr>
              <a:t>Teorijski deo </a:t>
            </a:r>
            <a:endParaRPr lang="sr-Latn-CS" altLang="en-US" sz="2000" b="1" u="sng" dirty="0">
              <a:solidFill>
                <a:srgbClr val="3333FF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CS" altLang="en-US" sz="2000" b="1" u="sng" dirty="0" smtClean="0">
                <a:solidFill>
                  <a:srgbClr val="FF5050"/>
                </a:solidFill>
                <a:latin typeface="Bookman Old Style" panose="02050604050505020204" pitchFamily="18" charset="0"/>
              </a:rPr>
              <a:t>(</a:t>
            </a:r>
            <a:r>
              <a:rPr lang="sr-Latn-RS" altLang="en-US" sz="2000" b="1" u="sng" dirty="0" smtClean="0">
                <a:solidFill>
                  <a:srgbClr val="FF5050"/>
                </a:solidFill>
                <a:latin typeface="Bookman Old Style" panose="02050604050505020204" pitchFamily="18" charset="0"/>
              </a:rPr>
              <a:t>2</a:t>
            </a:r>
            <a:r>
              <a:rPr lang="sr-Latn-CS" altLang="en-US" sz="2000" b="1" u="sng" dirty="0" smtClean="0">
                <a:solidFill>
                  <a:srgbClr val="FF5050"/>
                </a:solidFill>
                <a:latin typeface="Bookman Old Style" panose="02050604050505020204" pitchFamily="18" charset="0"/>
              </a:rPr>
              <a:t>0</a:t>
            </a:r>
            <a:r>
              <a:rPr lang="en-US" altLang="en-US" sz="2000" b="1" u="sng" dirty="0" smtClean="0">
                <a:solidFill>
                  <a:srgbClr val="FF5050"/>
                </a:solidFill>
                <a:latin typeface="Bookman Old Style" panose="02050604050505020204" pitchFamily="18" charset="0"/>
              </a:rPr>
              <a:t> </a:t>
            </a:r>
            <a:r>
              <a:rPr lang="en-US" altLang="en-US" sz="2000" b="1" u="sng" dirty="0" err="1" smtClean="0">
                <a:solidFill>
                  <a:srgbClr val="FF5050"/>
                </a:solidFill>
                <a:latin typeface="Bookman Old Style" panose="02050604050505020204" pitchFamily="18" charset="0"/>
              </a:rPr>
              <a:t>poena</a:t>
            </a:r>
            <a:r>
              <a:rPr lang="en-US" altLang="en-US" sz="2000" b="1" u="sng" dirty="0" smtClean="0">
                <a:solidFill>
                  <a:srgbClr val="FF5050"/>
                </a:solidFill>
                <a:latin typeface="Bookman Old Style" panose="02050604050505020204" pitchFamily="18" charset="0"/>
              </a:rPr>
              <a:t>, minimum 50%</a:t>
            </a:r>
            <a:r>
              <a:rPr lang="sr-Latn-CS" altLang="en-US" sz="2000" b="1" u="sng" dirty="0" smtClean="0">
                <a:solidFill>
                  <a:srgbClr val="FF5050"/>
                </a:solidFill>
                <a:latin typeface="Bookman Old Style" panose="02050604050505020204" pitchFamily="18" charset="0"/>
              </a:rPr>
              <a:t>)</a:t>
            </a:r>
            <a:endParaRPr lang="en-GB" altLang="en-US" sz="2000" b="1" u="sng" dirty="0">
              <a:solidFill>
                <a:srgbClr val="FF505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3261" name="Text Box 13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1259632" y="734182"/>
            <a:ext cx="1928812" cy="101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CS" altLang="en-US" sz="2000" b="1" u="sng" dirty="0">
                <a:solidFill>
                  <a:srgbClr val="3333FF"/>
                </a:solidFill>
                <a:latin typeface="Bookman Old Style" panose="02050604050505020204" pitchFamily="18" charset="0"/>
              </a:rPr>
              <a:t>Kolokvijum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CS" altLang="en-US" sz="2000" b="1" u="sng" dirty="0" smtClean="0">
                <a:solidFill>
                  <a:srgbClr val="FF5050"/>
                </a:solidFill>
                <a:latin typeface="Bookman Old Style" panose="02050604050505020204" pitchFamily="18" charset="0"/>
              </a:rPr>
              <a:t>(</a:t>
            </a:r>
            <a:r>
              <a:rPr lang="sr-Latn-RS" altLang="en-US" sz="2000" b="1" u="sng" dirty="0" smtClean="0">
                <a:solidFill>
                  <a:srgbClr val="FF5050"/>
                </a:solidFill>
                <a:latin typeface="Bookman Old Style" panose="02050604050505020204" pitchFamily="18" charset="0"/>
              </a:rPr>
              <a:t>4</a:t>
            </a:r>
            <a:r>
              <a:rPr lang="sr-Latn-CS" altLang="en-US" sz="2000" b="1" u="sng" dirty="0" smtClean="0">
                <a:solidFill>
                  <a:srgbClr val="FF5050"/>
                </a:solidFill>
                <a:latin typeface="Bookman Old Style" panose="02050604050505020204" pitchFamily="18" charset="0"/>
              </a:rPr>
              <a:t>0</a:t>
            </a:r>
            <a:r>
              <a:rPr lang="en-US" altLang="en-US" sz="2000" b="1" u="sng" dirty="0" smtClean="0">
                <a:solidFill>
                  <a:srgbClr val="FF5050"/>
                </a:solidFill>
                <a:latin typeface="Bookman Old Style" panose="020506040505050202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5050"/>
                </a:solidFill>
                <a:latin typeface="Bookman Old Style" panose="02050604050505020204" pitchFamily="18" charset="0"/>
              </a:rPr>
              <a:t>poena</a:t>
            </a:r>
            <a:r>
              <a:rPr lang="sr-Latn-CS" altLang="en-US" sz="2000" b="1" u="sng" dirty="0">
                <a:solidFill>
                  <a:srgbClr val="FF5050"/>
                </a:solidFill>
                <a:latin typeface="Bookman Old Style" panose="02050604050505020204" pitchFamily="18" charset="0"/>
              </a:rPr>
              <a:t>)</a:t>
            </a:r>
            <a:endParaRPr lang="sr-Latn-CS" altLang="en-US" sz="2000" b="1" dirty="0">
              <a:solidFill>
                <a:srgbClr val="FF505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53267" name="Picture 19" descr="Olovk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4488" y="4103688"/>
            <a:ext cx="931862" cy="273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13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5795740" y="752661"/>
            <a:ext cx="1785937" cy="101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CS" altLang="en-US" sz="2000" b="1" u="sng" dirty="0">
                <a:solidFill>
                  <a:srgbClr val="3333FF"/>
                </a:solidFill>
                <a:latin typeface="Bookman Old Style" panose="02050604050505020204" pitchFamily="18" charset="0"/>
              </a:rPr>
              <a:t>Kolokvijum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CS" altLang="en-US" sz="2000" b="1" u="sng" dirty="0" smtClean="0">
                <a:solidFill>
                  <a:srgbClr val="FF5050"/>
                </a:solidFill>
                <a:latin typeface="Bookman Old Style" panose="02050604050505020204" pitchFamily="18" charset="0"/>
              </a:rPr>
              <a:t>(40</a:t>
            </a:r>
            <a:r>
              <a:rPr lang="en-US" altLang="en-US" sz="2000" b="1" u="sng" dirty="0" smtClean="0">
                <a:solidFill>
                  <a:srgbClr val="FF5050"/>
                </a:solidFill>
                <a:latin typeface="Bookman Old Style" panose="02050604050505020204" pitchFamily="18" charset="0"/>
              </a:rPr>
              <a:t> </a:t>
            </a:r>
            <a:r>
              <a:rPr lang="en-US" altLang="en-US" sz="2000" b="1" u="sng" dirty="0" err="1">
                <a:solidFill>
                  <a:srgbClr val="FF5050"/>
                </a:solidFill>
                <a:latin typeface="Bookman Old Style" panose="02050604050505020204" pitchFamily="18" charset="0"/>
              </a:rPr>
              <a:t>poena</a:t>
            </a:r>
            <a:r>
              <a:rPr lang="sr-Latn-CS" altLang="en-US" sz="2000" b="1" u="sng" dirty="0">
                <a:solidFill>
                  <a:srgbClr val="FF5050"/>
                </a:solidFill>
                <a:latin typeface="Bookman Old Style" panose="02050604050505020204" pitchFamily="18" charset="0"/>
              </a:rPr>
              <a:t>)</a:t>
            </a:r>
            <a:endParaRPr lang="sr-Latn-CS" altLang="en-US" sz="2000" b="1" dirty="0">
              <a:solidFill>
                <a:srgbClr val="FF505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8" name="Text Box 13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1459991" y="3352838"/>
            <a:ext cx="5519167" cy="40011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RS" altLang="en-US" sz="2000" b="1" u="sng" dirty="0" smtClean="0">
                <a:solidFill>
                  <a:srgbClr val="3333FF"/>
                </a:solidFill>
                <a:latin typeface="Bookman Old Style" panose="02050604050505020204" pitchFamily="18" charset="0"/>
              </a:rPr>
              <a:t>Ispit (praktični deo u laboratoriji)</a:t>
            </a:r>
            <a:endParaRPr lang="sr-Latn-CS" altLang="en-US" sz="2000" b="1" u="sng" dirty="0">
              <a:solidFill>
                <a:srgbClr val="3333FF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50825" y="2605088"/>
            <a:ext cx="8496300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CS" altLang="en-US" sz="2000" b="1" u="sng">
                <a:solidFill>
                  <a:srgbClr val="3333FF"/>
                </a:solidFill>
                <a:latin typeface="Bookman Old Style" panose="02050604050505020204" pitchFamily="18" charset="0"/>
              </a:rPr>
              <a:t>Kraj semestra i podela potpisa</a:t>
            </a:r>
            <a:endParaRPr lang="sr-Latn-CS" altLang="en-US" sz="2000" b="1">
              <a:solidFill>
                <a:srgbClr val="66FF33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189696" y="1986819"/>
            <a:ext cx="461855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RS" altLang="en-US" sz="2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Minimum </a:t>
            </a:r>
            <a:r>
              <a:rPr lang="sr-Latn-RS" altLang="en-US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50% </a:t>
            </a:r>
            <a:r>
              <a:rPr lang="sr-Latn-RS" altLang="en-US" sz="2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bodova za </a:t>
            </a:r>
            <a:r>
              <a:rPr lang="sr-Latn-RS" altLang="en-US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prolaz!</a:t>
            </a:r>
            <a:endParaRPr lang="en-GB" altLang="en-US" sz="20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3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nimBg="1"/>
      <p:bldP spid="53254" grpId="0" animBg="1"/>
      <p:bldP spid="53258" grpId="0" animBg="1"/>
      <p:bldP spid="53260" grpId="0" animBg="1"/>
      <p:bldP spid="53261" grpId="0" animBg="1"/>
      <p:bldP spid="17" grpId="0" animBg="1"/>
      <p:bldP spid="18" grpId="0" animBg="1"/>
      <p:bldP spid="19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0" y="1142984"/>
            <a:ext cx="43829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sr-Latn-CS" sz="2400" b="1" dirty="0"/>
              <a:t>Termini predavanja</a:t>
            </a:r>
          </a:p>
          <a:p>
            <a:pPr eaLnBrk="1" hangingPunct="1">
              <a:defRPr/>
            </a:pPr>
            <a:r>
              <a:rPr lang="sr-Latn-RS" sz="2400" dirty="0" smtClean="0"/>
              <a:t>Subotica</a:t>
            </a:r>
            <a:r>
              <a:rPr lang="sr-Latn-RS" sz="2400" dirty="0" smtClean="0"/>
              <a:t>: na sajtu fakulteta</a:t>
            </a:r>
            <a:endParaRPr lang="en-GB" sz="2400" dirty="0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0" y="3626677"/>
            <a:ext cx="83534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sr-Latn-CS" altLang="en-US" sz="2400" b="1" dirty="0">
                <a:solidFill>
                  <a:srgbClr val="3333FF"/>
                </a:solidFill>
                <a:latin typeface="Bookman Old Style" panose="02050604050505020204" pitchFamily="18" charset="0"/>
              </a:rPr>
              <a:t>Literatura</a:t>
            </a:r>
          </a:p>
          <a:p>
            <a:pPr algn="just" eaLnBrk="1" hangingPunct="1">
              <a:spcBef>
                <a:spcPct val="0"/>
              </a:spcBef>
            </a:pPr>
            <a:r>
              <a:rPr lang="sr-Latn-CS" altLang="en-US" sz="2400" dirty="0">
                <a:solidFill>
                  <a:srgbClr val="3333FF"/>
                </a:solidFill>
                <a:latin typeface="Bookman Old Style" panose="02050604050505020204" pitchFamily="18" charset="0"/>
              </a:rPr>
              <a:t>Savić M. (2005), Poslovna statistika</a:t>
            </a:r>
          </a:p>
          <a:p>
            <a:pPr algn="just" eaLnBrk="1" hangingPunct="1">
              <a:spcBef>
                <a:spcPct val="0"/>
              </a:spcBef>
            </a:pPr>
            <a:r>
              <a:rPr lang="sr-Latn-CS" altLang="en-US" sz="2400" dirty="0">
                <a:solidFill>
                  <a:srgbClr val="3333FF"/>
                </a:solidFill>
                <a:latin typeface="Bookman Old Style" panose="02050604050505020204" pitchFamily="18" charset="0"/>
              </a:rPr>
              <a:t>Grupa autora (2014), Statistika kroz primere</a:t>
            </a:r>
          </a:p>
        </p:txBody>
      </p:sp>
      <p:pic>
        <p:nvPicPr>
          <p:cNvPr id="19466" name="Picture 10" descr="Govorn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773238"/>
            <a:ext cx="2049462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0" y="2285992"/>
            <a:ext cx="4382931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sr-Latn-CS" sz="2400" b="1" dirty="0"/>
              <a:t>Termini konsultacija</a:t>
            </a:r>
          </a:p>
          <a:p>
            <a:pPr eaLnBrk="1" hangingPunct="1">
              <a:defRPr/>
            </a:pPr>
            <a:r>
              <a:rPr lang="sr-Latn-RS" sz="2400" dirty="0" smtClean="0"/>
              <a:t>Subotica</a:t>
            </a:r>
            <a:r>
              <a:rPr lang="sr-Latn-RS" sz="2400" dirty="0" smtClean="0"/>
              <a:t>: na sajtu fakulteta</a:t>
            </a:r>
            <a:endParaRPr lang="en-GB" sz="2400" dirty="0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0" y="4841115"/>
            <a:ext cx="73437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400" dirty="0">
                <a:solidFill>
                  <a:srgbClr val="3333FF"/>
                </a:solidFill>
                <a:latin typeface="Bookman Old Style" panose="02050604050505020204" pitchFamily="18" charset="0"/>
              </a:rPr>
              <a:t>Udžbenik i zbirka neophodni!</a:t>
            </a:r>
            <a:endParaRPr lang="en-GB" altLang="en-US" sz="2400" dirty="0">
              <a:solidFill>
                <a:srgbClr val="3333FF"/>
              </a:solidFill>
              <a:latin typeface="Bookman Old Style" panose="020506040505050202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400" dirty="0">
                <a:solidFill>
                  <a:srgbClr val="3333FF"/>
                </a:solidFill>
                <a:latin typeface="Bookman Old Style" panose="02050604050505020204" pitchFamily="18" charset="0"/>
              </a:rPr>
              <a:t>Sveska velikog formata, digitron, lenjir, olovke.</a:t>
            </a:r>
            <a:endParaRPr lang="en-GB" altLang="en-US" sz="2400" dirty="0">
              <a:solidFill>
                <a:srgbClr val="3333FF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2916238" y="260350"/>
            <a:ext cx="33670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sr-Latn-CS" sz="4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Predavanja</a:t>
            </a:r>
          </a:p>
        </p:txBody>
      </p:sp>
      <p:pic>
        <p:nvPicPr>
          <p:cNvPr id="8200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8913"/>
            <a:ext cx="1008062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72"/>
          <a:stretch>
            <a:fillRect/>
          </a:stretch>
        </p:blipFill>
        <p:spPr bwMode="auto">
          <a:xfrm>
            <a:off x="7812088" y="188913"/>
            <a:ext cx="1008062" cy="90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5805488"/>
            <a:ext cx="89296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r-Latn-CS" altLang="en-US" sz="2400" b="1">
                <a:solidFill>
                  <a:srgbClr val="FF0000"/>
                </a:solidFill>
                <a:latin typeface="Bookman Old Style" panose="02050604050505020204" pitchFamily="18" charset="0"/>
              </a:rPr>
              <a:t>Studenti koji obnavljaju godinu i studenti na daljinu imaju iste obaveze kao i redovi studenti.</a:t>
            </a:r>
            <a:endParaRPr lang="sr-Latn-CS" altLang="en-US" sz="1100" b="1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1" name="5-Point Star 10">
            <a:hlinkClick r:id="rId6" action="ppaction://hlinksldjump"/>
          </p:cNvPr>
          <p:cNvSpPr/>
          <p:nvPr/>
        </p:nvSpPr>
        <p:spPr bwMode="auto">
          <a:xfrm>
            <a:off x="8063706" y="6339715"/>
            <a:ext cx="504825" cy="287338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2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2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/>
      <p:bldP spid="19470" grpId="0"/>
      <p:bldP spid="1947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1935163" y="260350"/>
            <a:ext cx="5329237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sr-Latn-CS" sz="4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Rad u laboratoriji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73450" y="1766888"/>
            <a:ext cx="4338638" cy="1384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sr-Latn-RS" dirty="0"/>
              <a:t>Dva paketa: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sr-Latn-RS" dirty="0"/>
              <a:t>Excel (Data </a:t>
            </a:r>
            <a:r>
              <a:rPr lang="sr-Latn-RS" dirty="0" err="1"/>
              <a:t>Analysis</a:t>
            </a:r>
            <a:r>
              <a:rPr lang="sr-Latn-RS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sr-Latn-RS" dirty="0"/>
              <a:t>PSPP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371600"/>
            <a:ext cx="2305050" cy="26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887788"/>
            <a:ext cx="3382963" cy="241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-Point Star 5">
            <a:hlinkClick r:id="rId4" action="ppaction://hlinksldjump"/>
          </p:cNvPr>
          <p:cNvSpPr/>
          <p:nvPr/>
        </p:nvSpPr>
        <p:spPr bwMode="auto">
          <a:xfrm>
            <a:off x="8388424" y="6303963"/>
            <a:ext cx="504825" cy="287338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2008188" y="260350"/>
            <a:ext cx="5183187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GB" sz="4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Internet </a:t>
            </a:r>
            <a:r>
              <a:rPr lang="en-GB" sz="44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stranica</a:t>
            </a:r>
            <a:endParaRPr lang="sr-Latn-CS" sz="4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850" y="1773238"/>
            <a:ext cx="7772400" cy="35385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sr-Latn-RS" dirty="0"/>
              <a:t>Na internet stranici fakulteta će se nalaziti: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sr-Latn-RS" dirty="0"/>
              <a:t>prezentacije sa predavanja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sr-Latn-RS" dirty="0"/>
              <a:t>i</a:t>
            </a:r>
            <a:r>
              <a:rPr lang="en-GB" dirty="0" err="1"/>
              <a:t>shodi</a:t>
            </a:r>
            <a:r>
              <a:rPr lang="en-GB" dirty="0"/>
              <a:t> u</a:t>
            </a:r>
            <a:r>
              <a:rPr lang="sr-Latn-RS" dirty="0" err="1"/>
              <a:t>čenja</a:t>
            </a:r>
            <a:endParaRPr lang="sr-Latn-RS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sr-Latn-RS" dirty="0" err="1"/>
              <a:t>tutorijali</a:t>
            </a:r>
            <a:endParaRPr lang="sr-Latn-RS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sr-Latn-RS" dirty="0"/>
              <a:t>podaci za rad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sr-Latn-RS" dirty="0"/>
              <a:t>rezultati kolokvijuma, testa i ispita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sr-Latn-RS" dirty="0"/>
              <a:t>tekuće informacije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11268" name="Text Box 24"/>
          <p:cNvSpPr txBox="1">
            <a:spLocks noChangeArrowheads="1"/>
          </p:cNvSpPr>
          <p:nvPr/>
        </p:nvSpPr>
        <p:spPr bwMode="auto">
          <a:xfrm>
            <a:off x="3203575" y="1103313"/>
            <a:ext cx="2292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i="1">
                <a:solidFill>
                  <a:srgbClr val="3333FF"/>
                </a:solidFill>
                <a:latin typeface="Bookman Old Style" panose="02050604050505020204" pitchFamily="18" charset="0"/>
              </a:rPr>
              <a:t>www.e</a:t>
            </a:r>
            <a:r>
              <a:rPr lang="sr-Latn-CS" altLang="en-US" sz="1800" b="1" i="1">
                <a:solidFill>
                  <a:srgbClr val="3333FF"/>
                </a:solidFill>
                <a:latin typeface="Bookman Old Style" panose="02050604050505020204" pitchFamily="18" charset="0"/>
              </a:rPr>
              <a:t>f.unc.ac.rs</a:t>
            </a:r>
          </a:p>
        </p:txBody>
      </p:sp>
      <p:sp>
        <p:nvSpPr>
          <p:cNvPr id="6" name="5-Point Star 5">
            <a:hlinkClick r:id="rId2" action="ppaction://hlinkfile"/>
          </p:cNvPr>
          <p:cNvSpPr/>
          <p:nvPr/>
        </p:nvSpPr>
        <p:spPr bwMode="auto">
          <a:xfrm>
            <a:off x="3492500" y="2781300"/>
            <a:ext cx="503238" cy="287338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7" name="5-Point Star 6">
            <a:hlinkClick r:id="rId3"/>
          </p:cNvPr>
          <p:cNvSpPr/>
          <p:nvPr/>
        </p:nvSpPr>
        <p:spPr bwMode="auto">
          <a:xfrm>
            <a:off x="2555875" y="3141663"/>
            <a:ext cx="503238" cy="287337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8" name="5-Point Star 7">
            <a:hlinkClick r:id="rId4" action="ppaction://hlinkfile"/>
          </p:cNvPr>
          <p:cNvSpPr/>
          <p:nvPr/>
        </p:nvSpPr>
        <p:spPr bwMode="auto">
          <a:xfrm>
            <a:off x="3348038" y="3543300"/>
            <a:ext cx="503237" cy="287338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9" name="5-Point Star 8">
            <a:hlinkClick r:id="rId5" action="ppaction://hlinksldjump"/>
          </p:cNvPr>
          <p:cNvSpPr/>
          <p:nvPr/>
        </p:nvSpPr>
        <p:spPr bwMode="auto">
          <a:xfrm>
            <a:off x="7667625" y="5911850"/>
            <a:ext cx="504825" cy="287338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2776538" y="31750"/>
            <a:ext cx="3773487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sr-Latn-CS" sz="4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Kolokvijumi</a:t>
            </a:r>
          </a:p>
        </p:txBody>
      </p:sp>
      <p:pic>
        <p:nvPicPr>
          <p:cNvPr id="12292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260350"/>
            <a:ext cx="1008062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72"/>
          <a:stretch>
            <a:fillRect/>
          </a:stretch>
        </p:blipFill>
        <p:spPr bwMode="auto">
          <a:xfrm>
            <a:off x="7827963" y="260350"/>
            <a:ext cx="1008062" cy="90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2138363" y="2349500"/>
            <a:ext cx="5049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400" dirty="0">
                <a:solidFill>
                  <a:srgbClr val="3333FF"/>
                </a:solidFill>
                <a:latin typeface="Bookman Old Style" panose="02050604050505020204" pitchFamily="18" charset="0"/>
              </a:rPr>
              <a:t>Termin: u toku semestra, zadaci</a:t>
            </a:r>
          </a:p>
        </p:txBody>
      </p:sp>
      <p:pic>
        <p:nvPicPr>
          <p:cNvPr id="8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738" y="944563"/>
            <a:ext cx="36766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25144" y="5743594"/>
            <a:ext cx="83867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r-Latn-RS" altLang="en-US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Neki delovi gradiva su izbačeni a nekih nema u knjizi!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r-Latn-RS" altLang="en-US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Pogledati ishode učenja!</a:t>
            </a:r>
            <a:endParaRPr lang="en-GB" altLang="en-US" sz="24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2978150"/>
            <a:ext cx="78809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RS" dirty="0" smtClean="0"/>
              <a:t>1. Deskriptivna analiza, Teorija verovatnoće i Regresiona i korelaciona analiza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4431404"/>
            <a:ext cx="78809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RS" dirty="0" smtClean="0"/>
              <a:t>2. Statističke ocene i testovi, Analiza vremenskih serija, Korelacija ranga</a:t>
            </a:r>
            <a:endParaRPr lang="en-GB" dirty="0"/>
          </a:p>
        </p:txBody>
      </p:sp>
      <p:sp>
        <p:nvSpPr>
          <p:cNvPr id="12" name="5-Point Star 11">
            <a:hlinkClick r:id="rId6" action="ppaction://hlinksldjump"/>
          </p:cNvPr>
          <p:cNvSpPr/>
          <p:nvPr/>
        </p:nvSpPr>
        <p:spPr bwMode="auto">
          <a:xfrm>
            <a:off x="7880102" y="6286518"/>
            <a:ext cx="504825" cy="287338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4" grpId="0"/>
      <p:bldP spid="55307" grpId="0"/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221690" y="4956293"/>
            <a:ext cx="78851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sr-Latn-CS" altLang="en-US" sz="2400" dirty="0" smtClean="0">
                <a:solidFill>
                  <a:srgbClr val="3333FF"/>
                </a:solidFill>
                <a:latin typeface="Bookman Old Style" panose="02050604050505020204" pitchFamily="18" charset="0"/>
              </a:rPr>
              <a:t>Gradivo </a:t>
            </a:r>
            <a:r>
              <a:rPr lang="sr-Latn-CS" altLang="en-US" sz="2400" dirty="0">
                <a:solidFill>
                  <a:srgbClr val="3333FF"/>
                </a:solidFill>
                <a:latin typeface="Bookman Old Style" panose="02050604050505020204" pitchFamily="18" charset="0"/>
              </a:rPr>
              <a:t>iz svih oblasti.</a:t>
            </a:r>
          </a:p>
          <a:p>
            <a:pPr algn="just" eaLnBrk="1" hangingPunct="1">
              <a:spcBef>
                <a:spcPct val="0"/>
              </a:spcBef>
            </a:pPr>
            <a:r>
              <a:rPr lang="sr-Latn-CS" altLang="en-US" sz="2400" dirty="0" smtClean="0">
                <a:solidFill>
                  <a:srgbClr val="3333FF"/>
                </a:solidFill>
                <a:latin typeface="Bookman Old Style" panose="02050604050505020204" pitchFamily="18" charset="0"/>
              </a:rPr>
              <a:t>P</a:t>
            </a:r>
            <a:r>
              <a:rPr lang="en-GB" altLang="en-US" sz="2400" dirty="0" err="1" smtClean="0">
                <a:solidFill>
                  <a:srgbClr val="3333FF"/>
                </a:solidFill>
                <a:latin typeface="Bookman Old Style" panose="02050604050505020204" pitchFamily="18" charset="0"/>
              </a:rPr>
              <a:t>rimeri</a:t>
            </a:r>
            <a:r>
              <a:rPr lang="en-GB" altLang="en-US" sz="2400" dirty="0" smtClean="0">
                <a:solidFill>
                  <a:srgbClr val="3333FF"/>
                </a:solidFill>
                <a:latin typeface="Bookman Old Style" panose="02050604050505020204" pitchFamily="18" charset="0"/>
              </a:rPr>
              <a:t> pi</a:t>
            </a:r>
            <a:r>
              <a:rPr lang="sr-Latn-CS" altLang="en-US" sz="2400" dirty="0" smtClean="0">
                <a:solidFill>
                  <a:srgbClr val="3333FF"/>
                </a:solidFill>
                <a:latin typeface="Bookman Old Style" panose="02050604050505020204" pitchFamily="18" charset="0"/>
              </a:rPr>
              <a:t>tanja </a:t>
            </a:r>
            <a:r>
              <a:rPr lang="en-GB" altLang="en-US" sz="2400" dirty="0" err="1" smtClean="0">
                <a:solidFill>
                  <a:srgbClr val="3333FF"/>
                </a:solidFill>
                <a:latin typeface="Bookman Old Style" panose="02050604050505020204" pitchFamily="18" charset="0"/>
              </a:rPr>
              <a:t>i</a:t>
            </a:r>
            <a:r>
              <a:rPr lang="sr-Latn-RS" altLang="en-US" sz="2400" dirty="0" smtClean="0">
                <a:solidFill>
                  <a:srgbClr val="3333FF"/>
                </a:solidFill>
                <a:latin typeface="Bookman Old Style" panose="02050604050505020204" pitchFamily="18" charset="0"/>
              </a:rPr>
              <a:t>z teorijskog dela se prezentuju </a:t>
            </a:r>
            <a:r>
              <a:rPr lang="sr-Latn-CS" altLang="en-US" sz="2400" dirty="0" smtClean="0">
                <a:solidFill>
                  <a:srgbClr val="3333FF"/>
                </a:solidFill>
                <a:latin typeface="Bookman Old Style" panose="02050604050505020204" pitchFamily="18" charset="0"/>
              </a:rPr>
              <a:t>na </a:t>
            </a:r>
            <a:r>
              <a:rPr lang="sr-Latn-CS" altLang="en-US" sz="2400" dirty="0">
                <a:solidFill>
                  <a:srgbClr val="3333FF"/>
                </a:solidFill>
                <a:latin typeface="Bookman Old Style" panose="02050604050505020204" pitchFamily="18" charset="0"/>
              </a:rPr>
              <a:t>predavanjima.</a:t>
            </a: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2608425" y="357188"/>
            <a:ext cx="420179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sr-Latn-CS" sz="4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Teorijski deo </a:t>
            </a:r>
            <a:endParaRPr lang="sr-Latn-CS" sz="4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4340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260350"/>
            <a:ext cx="1008062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72"/>
          <a:stretch>
            <a:fillRect/>
          </a:stretch>
        </p:blipFill>
        <p:spPr bwMode="auto">
          <a:xfrm>
            <a:off x="7827963" y="260350"/>
            <a:ext cx="1008062" cy="90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5-Point Star 8">
            <a:hlinkClick r:id="rId5" action="ppaction://hlinksldjump"/>
          </p:cNvPr>
          <p:cNvSpPr/>
          <p:nvPr/>
        </p:nvSpPr>
        <p:spPr bwMode="auto">
          <a:xfrm>
            <a:off x="7813675" y="6193631"/>
            <a:ext cx="504825" cy="287338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pic>
        <p:nvPicPr>
          <p:cNvPr id="10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141" y="1398790"/>
            <a:ext cx="3240360" cy="3099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/>
      <p:bldP spid="553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476375" y="155575"/>
            <a:ext cx="41005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3600" b="1">
                <a:solidFill>
                  <a:srgbClr val="3333FF"/>
                </a:solidFill>
                <a:latin typeface="Bookman Old Style" panose="02050604050505020204" pitchFamily="18" charset="0"/>
              </a:rPr>
              <a:t>Ponuđena ocena</a:t>
            </a:r>
            <a:endParaRPr lang="en-US" altLang="en-US" sz="3600" b="1">
              <a:solidFill>
                <a:srgbClr val="3333FF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1042988" y="1268413"/>
            <a:ext cx="51784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3600" b="1">
                <a:solidFill>
                  <a:srgbClr val="3333FF"/>
                </a:solidFill>
                <a:latin typeface="Bookman Old Style" panose="02050604050505020204" pitchFamily="18" charset="0"/>
              </a:rPr>
              <a:t>Skala za ocenjivanje:</a:t>
            </a:r>
            <a:endParaRPr lang="en-US" altLang="en-US" sz="3600" b="1">
              <a:solidFill>
                <a:srgbClr val="3333FF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1042988" y="1989138"/>
            <a:ext cx="36004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3600" b="1">
                <a:solidFill>
                  <a:srgbClr val="3333FF"/>
                </a:solidFill>
                <a:latin typeface="Bookman Old Style" panose="02050604050505020204" pitchFamily="18" charset="0"/>
              </a:rPr>
              <a:t>51-60   6(šest)</a:t>
            </a:r>
            <a:endParaRPr lang="en-US" altLang="en-US" sz="3600" b="1">
              <a:solidFill>
                <a:srgbClr val="3333FF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1042988" y="2708275"/>
            <a:ext cx="39782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3600" b="1">
                <a:solidFill>
                  <a:srgbClr val="3333FF"/>
                </a:solidFill>
                <a:latin typeface="Bookman Old Style" panose="02050604050505020204" pitchFamily="18" charset="0"/>
              </a:rPr>
              <a:t>61-70  7(sedam)</a:t>
            </a:r>
            <a:endParaRPr lang="en-US" altLang="en-US" sz="3600" b="1">
              <a:solidFill>
                <a:srgbClr val="3333FF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1116013" y="3500438"/>
            <a:ext cx="3860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3600" b="1">
                <a:solidFill>
                  <a:srgbClr val="3333FF"/>
                </a:solidFill>
                <a:latin typeface="Bookman Old Style" panose="02050604050505020204" pitchFamily="18" charset="0"/>
              </a:rPr>
              <a:t>71-80   8(osam)</a:t>
            </a:r>
            <a:endParaRPr lang="en-US" altLang="en-US" sz="3600" b="1">
              <a:solidFill>
                <a:srgbClr val="3333FF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1116013" y="4292600"/>
            <a:ext cx="39227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3600" b="1">
                <a:solidFill>
                  <a:srgbClr val="3333FF"/>
                </a:solidFill>
                <a:latin typeface="Bookman Old Style" panose="02050604050505020204" pitchFamily="18" charset="0"/>
              </a:rPr>
              <a:t>81-90   9(devet)</a:t>
            </a:r>
            <a:endParaRPr lang="en-US" altLang="en-US" sz="3600" b="1">
              <a:solidFill>
                <a:srgbClr val="3333FF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1116013" y="5084763"/>
            <a:ext cx="43338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3600" b="1">
                <a:solidFill>
                  <a:srgbClr val="3333FF"/>
                </a:solidFill>
                <a:latin typeface="Bookman Old Style" panose="02050604050505020204" pitchFamily="18" charset="0"/>
              </a:rPr>
              <a:t>91-100  10(deset)</a:t>
            </a:r>
            <a:endParaRPr lang="en-US" altLang="en-US" sz="3600" b="1">
              <a:solidFill>
                <a:srgbClr val="3333FF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5795963" y="1989138"/>
            <a:ext cx="263525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900" b="1">
                <a:solidFill>
                  <a:srgbClr val="3333FF"/>
                </a:solidFill>
                <a:latin typeface="Bookman Old Style" panose="02050604050505020204" pitchFamily="18" charset="0"/>
              </a:rPr>
              <a:t>☺</a:t>
            </a:r>
          </a:p>
        </p:txBody>
      </p:sp>
      <p:pic>
        <p:nvPicPr>
          <p:cNvPr id="10" name="Picture 6" descr="Olovka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300" y="150813"/>
            <a:ext cx="1471613" cy="12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5-Point Star 10">
            <a:hlinkClick r:id="rId4" action="ppaction://hlinksldjump"/>
          </p:cNvPr>
          <p:cNvSpPr/>
          <p:nvPr/>
        </p:nvSpPr>
        <p:spPr bwMode="auto">
          <a:xfrm>
            <a:off x="7667625" y="5911850"/>
            <a:ext cx="504825" cy="287338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10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1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52" grpId="0"/>
      <p:bldP spid="31753" grpId="0"/>
      <p:bldP spid="31754" grpId="0"/>
      <p:bldP spid="31755" grpId="0"/>
      <p:bldP spid="31756" grpId="0"/>
      <p:bldP spid="31757" grpId="0"/>
      <p:bldP spid="31759" grpId="0"/>
      <p:bldP spid="3175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795463" y="476250"/>
            <a:ext cx="58753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GB" sz="40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Ispit</a:t>
            </a:r>
            <a:r>
              <a:rPr lang="en-GB" sz="4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u </a:t>
            </a:r>
            <a:r>
              <a:rPr lang="en-GB" sz="40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ispitnom</a:t>
            </a:r>
            <a:r>
              <a:rPr lang="en-GB" sz="4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sz="40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roku</a:t>
            </a:r>
            <a:endParaRPr lang="sr-Latn-CS" sz="4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4813"/>
            <a:ext cx="1008062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72"/>
          <a:stretch>
            <a:fillRect/>
          </a:stretch>
        </p:blipFill>
        <p:spPr bwMode="auto">
          <a:xfrm>
            <a:off x="7812088" y="404813"/>
            <a:ext cx="1008062" cy="90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44475" y="3597275"/>
            <a:ext cx="61277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sr-Latn-CS" altLang="en-US" sz="2400" dirty="0">
                <a:solidFill>
                  <a:srgbClr val="3333FF"/>
                </a:solidFill>
                <a:latin typeface="Bookman Old Style" panose="02050604050505020204" pitchFamily="18" charset="0"/>
              </a:rPr>
              <a:t>Zadaci</a:t>
            </a:r>
            <a:r>
              <a:rPr lang="en-US" altLang="en-US" sz="2400" dirty="0">
                <a:solidFill>
                  <a:srgbClr val="3333FF"/>
                </a:solidFill>
                <a:latin typeface="Bookman Old Style" panose="02050604050505020204" pitchFamily="18" charset="0"/>
              </a:rPr>
              <a:t> </a:t>
            </a:r>
            <a:r>
              <a:rPr lang="en-US" altLang="en-US" sz="2400" dirty="0" smtClean="0">
                <a:solidFill>
                  <a:srgbClr val="3333FF"/>
                </a:solidFill>
                <a:latin typeface="Bookman Old Style" panose="02050604050505020204" pitchFamily="18" charset="0"/>
              </a:rPr>
              <a:t>(</a:t>
            </a:r>
            <a:r>
              <a:rPr lang="sr-Latn-RS" altLang="en-US" sz="2400" dirty="0" smtClean="0">
                <a:solidFill>
                  <a:srgbClr val="3333FF"/>
                </a:solidFill>
                <a:latin typeface="Bookman Old Style" panose="02050604050505020204" pitchFamily="18" charset="0"/>
              </a:rPr>
              <a:t>40+40</a:t>
            </a:r>
            <a:r>
              <a:rPr lang="en-US" altLang="en-US" sz="2400" dirty="0" smtClean="0">
                <a:solidFill>
                  <a:srgbClr val="3333FF"/>
                </a:solidFill>
                <a:latin typeface="Bookman Old Style" panose="02050604050505020204" pitchFamily="18" charset="0"/>
              </a:rPr>
              <a:t> </a:t>
            </a:r>
            <a:r>
              <a:rPr lang="en-US" altLang="en-US" sz="2400" dirty="0" err="1">
                <a:solidFill>
                  <a:srgbClr val="3333FF"/>
                </a:solidFill>
                <a:latin typeface="Bookman Old Style" panose="02050604050505020204" pitchFamily="18" charset="0"/>
              </a:rPr>
              <a:t>bodova</a:t>
            </a:r>
            <a:r>
              <a:rPr lang="en-US" altLang="en-US" sz="2400" dirty="0">
                <a:solidFill>
                  <a:srgbClr val="3333FF"/>
                </a:solidFill>
                <a:latin typeface="Bookman Old Style" panose="02050604050505020204" pitchFamily="18" charset="0"/>
              </a:rPr>
              <a:t>) </a:t>
            </a:r>
            <a:r>
              <a:rPr lang="en-US" altLang="en-US" sz="2400" dirty="0" err="1">
                <a:solidFill>
                  <a:srgbClr val="3333FF"/>
                </a:solidFill>
                <a:latin typeface="Bookman Old Style" panose="02050604050505020204" pitchFamily="18" charset="0"/>
              </a:rPr>
              <a:t>i</a:t>
            </a:r>
            <a:r>
              <a:rPr lang="en-US" altLang="en-US" sz="2400" dirty="0">
                <a:solidFill>
                  <a:srgbClr val="3333FF"/>
                </a:solidFill>
                <a:latin typeface="Bookman Old Style" panose="02050604050505020204" pitchFamily="18" charset="0"/>
              </a:rPr>
              <a:t> </a:t>
            </a:r>
            <a:r>
              <a:rPr lang="en-US" altLang="en-US" sz="2400" dirty="0" err="1">
                <a:solidFill>
                  <a:srgbClr val="3333FF"/>
                </a:solidFill>
                <a:latin typeface="Bookman Old Style" panose="02050604050505020204" pitchFamily="18" charset="0"/>
              </a:rPr>
              <a:t>teorija</a:t>
            </a:r>
            <a:r>
              <a:rPr lang="en-US" altLang="en-US" sz="2400" dirty="0">
                <a:solidFill>
                  <a:srgbClr val="3333FF"/>
                </a:solidFill>
                <a:latin typeface="Bookman Old Style" panose="02050604050505020204" pitchFamily="18" charset="0"/>
              </a:rPr>
              <a:t> </a:t>
            </a:r>
            <a:r>
              <a:rPr lang="en-US" altLang="en-US" sz="2400" dirty="0" smtClean="0">
                <a:solidFill>
                  <a:srgbClr val="3333FF"/>
                </a:solidFill>
                <a:latin typeface="Bookman Old Style" panose="02050604050505020204" pitchFamily="18" charset="0"/>
              </a:rPr>
              <a:t>(</a:t>
            </a:r>
            <a:r>
              <a:rPr lang="sr-Latn-RS" altLang="en-US" sz="2400" dirty="0" smtClean="0">
                <a:solidFill>
                  <a:srgbClr val="3333FF"/>
                </a:solidFill>
                <a:latin typeface="Bookman Old Style" panose="02050604050505020204" pitchFamily="18" charset="0"/>
              </a:rPr>
              <a:t>2</a:t>
            </a:r>
            <a:r>
              <a:rPr lang="en-US" altLang="en-US" sz="2400" dirty="0" smtClean="0">
                <a:solidFill>
                  <a:srgbClr val="3333FF"/>
                </a:solidFill>
                <a:latin typeface="Bookman Old Style" panose="02050604050505020204" pitchFamily="18" charset="0"/>
              </a:rPr>
              <a:t>0 </a:t>
            </a:r>
            <a:r>
              <a:rPr lang="en-US" altLang="en-US" sz="2400" dirty="0" err="1">
                <a:solidFill>
                  <a:srgbClr val="3333FF"/>
                </a:solidFill>
                <a:latin typeface="Bookman Old Style" panose="02050604050505020204" pitchFamily="18" charset="0"/>
              </a:rPr>
              <a:t>bodova</a:t>
            </a:r>
            <a:r>
              <a:rPr lang="en-US" altLang="en-US" sz="2400" dirty="0" smtClean="0">
                <a:solidFill>
                  <a:srgbClr val="3333FF"/>
                </a:solidFill>
                <a:latin typeface="Bookman Old Style" panose="02050604050505020204" pitchFamily="18" charset="0"/>
              </a:rPr>
              <a:t>)</a:t>
            </a:r>
            <a:r>
              <a:rPr lang="sr-Latn-CS" altLang="en-US" sz="2400" dirty="0" smtClean="0">
                <a:solidFill>
                  <a:srgbClr val="3333FF"/>
                </a:solidFill>
                <a:latin typeface="Bookman Old Style" panose="02050604050505020204" pitchFamily="18" charset="0"/>
              </a:rPr>
              <a:t>.</a:t>
            </a:r>
            <a:endParaRPr lang="sr-Latn-CS" altLang="en-US" sz="2400" dirty="0">
              <a:solidFill>
                <a:srgbClr val="3333FF"/>
              </a:solidFill>
              <a:latin typeface="Bookman Old Style" panose="020506040505050202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3333FF"/>
              </a:solidFill>
              <a:latin typeface="Bookman Old Style" panose="020506040505050202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solidFill>
                  <a:srgbClr val="3333FF"/>
                </a:solidFill>
                <a:latin typeface="Bookman Old Style" panose="02050604050505020204" pitchFamily="18" charset="0"/>
              </a:rPr>
              <a:t>U </a:t>
            </a:r>
            <a:r>
              <a:rPr lang="en-GB" altLang="en-US" sz="2400" dirty="0" err="1">
                <a:solidFill>
                  <a:srgbClr val="3333FF"/>
                </a:solidFill>
                <a:latin typeface="Bookman Old Style" panose="02050604050505020204" pitchFamily="18" charset="0"/>
              </a:rPr>
              <a:t>laboratoriji</a:t>
            </a:r>
            <a:r>
              <a:rPr lang="en-GB" altLang="en-US" sz="2400" dirty="0">
                <a:solidFill>
                  <a:srgbClr val="3333FF"/>
                </a:solidFill>
                <a:latin typeface="Bookman Old Style" panose="02050604050505020204" pitchFamily="18" charset="0"/>
              </a:rPr>
              <a:t>!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44475" y="1688348"/>
            <a:ext cx="86169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sr-Latn-CS" altLang="en-US" sz="2400" dirty="0">
                <a:solidFill>
                  <a:srgbClr val="3333FF"/>
                </a:solidFill>
                <a:latin typeface="Bookman Old Style" panose="02050604050505020204" pitchFamily="18" charset="0"/>
              </a:rPr>
              <a:t>U slučaju kada neko nije sakupio dovoljan broj bodova preko kolokvijuma u toku semestra ili nije zadovoljan svojim uspehom na kolokvijumima</a:t>
            </a:r>
            <a:r>
              <a:rPr lang="sr-Latn-CS" altLang="en-US" sz="2400" dirty="0" smtClean="0">
                <a:solidFill>
                  <a:srgbClr val="3333FF"/>
                </a:solidFill>
                <a:latin typeface="Bookman Old Style" panose="02050604050505020204" pitchFamily="18" charset="0"/>
              </a:rPr>
              <a:t>. Može da se polaže deo gradiva ili celokupno gradivo.</a:t>
            </a:r>
          </a:p>
        </p:txBody>
      </p:sp>
      <p:sp>
        <p:nvSpPr>
          <p:cNvPr id="8" name="5-Point Star 7">
            <a:hlinkClick r:id="rId5" action="ppaction://hlinksldjump"/>
          </p:cNvPr>
          <p:cNvSpPr/>
          <p:nvPr/>
        </p:nvSpPr>
        <p:spPr bwMode="auto">
          <a:xfrm>
            <a:off x="8063706" y="6359163"/>
            <a:ext cx="504825" cy="287338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286686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5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50"/>
                            </p:stCondLst>
                            <p:childTnLst>
                              <p:par>
                                <p:cTn id="22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r-Latn-CS" sz="2800" b="0" i="0" u="none" strike="noStrike" cap="none" normalizeH="0" baseline="0" smtClean="0">
            <a:ln>
              <a:noFill/>
            </a:ln>
            <a:solidFill>
              <a:srgbClr val="3333FF"/>
            </a:solidFill>
            <a:effectLst/>
            <a:latin typeface="Bookman Old Style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r-Latn-CS" sz="2800" b="0" i="0" u="none" strike="noStrike" cap="none" normalizeH="0" baseline="0" smtClean="0">
            <a:ln>
              <a:noFill/>
            </a:ln>
            <a:solidFill>
              <a:srgbClr val="3333FF"/>
            </a:solidFill>
            <a:effectLst/>
            <a:latin typeface="Bookman Old Style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354</Words>
  <Application>Microsoft Office PowerPoint</Application>
  <PresentationFormat>On-screen Show (4:3)</PresentationFormat>
  <Paragraphs>76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Bookman Old Style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Malcolm S. Forbes</vt:lpstr>
      <vt:lpstr>PowerPoint Presentation</vt:lpstr>
    </vt:vector>
  </TitlesOfParts>
  <Company>fresh&amp;Co.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smirko</dc:creator>
  <cp:lastModifiedBy>Korisnik</cp:lastModifiedBy>
  <cp:revision>129</cp:revision>
  <dcterms:created xsi:type="dcterms:W3CDTF">2003-12-19T14:37:16Z</dcterms:created>
  <dcterms:modified xsi:type="dcterms:W3CDTF">2019-09-25T09:07:04Z</dcterms:modified>
</cp:coreProperties>
</file>